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 id="2147484023" r:id="rId2"/>
  </p:sldMasterIdLst>
  <p:notesMasterIdLst>
    <p:notesMasterId r:id="rId287"/>
  </p:notesMasterIdLst>
  <p:sldIdLst>
    <p:sldId id="567" r:id="rId3"/>
    <p:sldId id="568" r:id="rId4"/>
    <p:sldId id="572" r:id="rId5"/>
    <p:sldId id="571" r:id="rId6"/>
    <p:sldId id="570" r:id="rId7"/>
    <p:sldId id="569" r:id="rId8"/>
    <p:sldId id="573" r:id="rId9"/>
    <p:sldId id="577" r:id="rId10"/>
    <p:sldId id="576" r:id="rId11"/>
    <p:sldId id="574" r:id="rId12"/>
    <p:sldId id="581" r:id="rId13"/>
    <p:sldId id="575" r:id="rId14"/>
    <p:sldId id="578" r:id="rId15"/>
    <p:sldId id="580" r:id="rId16"/>
    <p:sldId id="582" r:id="rId17"/>
    <p:sldId id="604" r:id="rId18"/>
    <p:sldId id="603" r:id="rId19"/>
    <p:sldId id="602" r:id="rId20"/>
    <p:sldId id="601" r:id="rId21"/>
    <p:sldId id="600" r:id="rId22"/>
    <p:sldId id="599" r:id="rId23"/>
    <p:sldId id="598" r:id="rId24"/>
    <p:sldId id="597" r:id="rId25"/>
    <p:sldId id="596" r:id="rId26"/>
    <p:sldId id="595" r:id="rId27"/>
    <p:sldId id="594" r:id="rId28"/>
    <p:sldId id="593" r:id="rId29"/>
    <p:sldId id="592" r:id="rId30"/>
    <p:sldId id="591" r:id="rId31"/>
    <p:sldId id="590" r:id="rId32"/>
    <p:sldId id="589" r:id="rId33"/>
    <p:sldId id="588" r:id="rId34"/>
    <p:sldId id="587" r:id="rId35"/>
    <p:sldId id="586" r:id="rId36"/>
    <p:sldId id="585" r:id="rId37"/>
    <p:sldId id="584" r:id="rId38"/>
    <p:sldId id="583" r:id="rId39"/>
    <p:sldId id="616" r:id="rId40"/>
    <p:sldId id="615" r:id="rId41"/>
    <p:sldId id="614" r:id="rId42"/>
    <p:sldId id="613" r:id="rId43"/>
    <p:sldId id="612" r:id="rId44"/>
    <p:sldId id="611" r:id="rId45"/>
    <p:sldId id="610" r:id="rId46"/>
    <p:sldId id="404" r:id="rId47"/>
    <p:sldId id="260" r:id="rId48"/>
    <p:sldId id="405" r:id="rId49"/>
    <p:sldId id="397" r:id="rId50"/>
    <p:sldId id="398" r:id="rId51"/>
    <p:sldId id="402" r:id="rId52"/>
    <p:sldId id="394" r:id="rId53"/>
    <p:sldId id="261" r:id="rId54"/>
    <p:sldId id="262" r:id="rId55"/>
    <p:sldId id="263" r:id="rId56"/>
    <p:sldId id="264" r:id="rId57"/>
    <p:sldId id="270" r:id="rId58"/>
    <p:sldId id="346" r:id="rId59"/>
    <p:sldId id="271" r:id="rId60"/>
    <p:sldId id="272" r:id="rId61"/>
    <p:sldId id="276" r:id="rId62"/>
    <p:sldId id="273" r:id="rId63"/>
    <p:sldId id="274" r:id="rId64"/>
    <p:sldId id="275" r:id="rId65"/>
    <p:sldId id="277" r:id="rId66"/>
    <p:sldId id="347" r:id="rId67"/>
    <p:sldId id="279" r:id="rId68"/>
    <p:sldId id="280" r:id="rId69"/>
    <p:sldId id="282" r:id="rId70"/>
    <p:sldId id="283" r:id="rId71"/>
    <p:sldId id="284" r:id="rId72"/>
    <p:sldId id="400" r:id="rId73"/>
    <p:sldId id="356" r:id="rId74"/>
    <p:sldId id="357" r:id="rId75"/>
    <p:sldId id="358" r:id="rId76"/>
    <p:sldId id="360" r:id="rId77"/>
    <p:sldId id="361" r:id="rId78"/>
    <p:sldId id="362" r:id="rId79"/>
    <p:sldId id="363" r:id="rId80"/>
    <p:sldId id="364" r:id="rId81"/>
    <p:sldId id="365" r:id="rId82"/>
    <p:sldId id="388" r:id="rId83"/>
    <p:sldId id="366" r:id="rId84"/>
    <p:sldId id="367" r:id="rId85"/>
    <p:sldId id="368" r:id="rId86"/>
    <p:sldId id="378" r:id="rId87"/>
    <p:sldId id="380" r:id="rId88"/>
    <p:sldId id="381" r:id="rId89"/>
    <p:sldId id="382" r:id="rId90"/>
    <p:sldId id="384" r:id="rId91"/>
    <p:sldId id="385" r:id="rId92"/>
    <p:sldId id="386" r:id="rId93"/>
    <p:sldId id="387" r:id="rId94"/>
    <p:sldId id="401" r:id="rId95"/>
    <p:sldId id="292" r:id="rId96"/>
    <p:sldId id="291" r:id="rId97"/>
    <p:sldId id="293" r:id="rId98"/>
    <p:sldId id="294" r:id="rId99"/>
    <p:sldId id="295" r:id="rId100"/>
    <p:sldId id="299" r:id="rId101"/>
    <p:sldId id="300" r:id="rId102"/>
    <p:sldId id="301" r:id="rId103"/>
    <p:sldId id="302" r:id="rId104"/>
    <p:sldId id="304" r:id="rId105"/>
    <p:sldId id="307" r:id="rId106"/>
    <p:sldId id="308" r:id="rId107"/>
    <p:sldId id="342" r:id="rId108"/>
    <p:sldId id="343" r:id="rId109"/>
    <p:sldId id="344" r:id="rId110"/>
    <p:sldId id="309" r:id="rId111"/>
    <p:sldId id="395" r:id="rId112"/>
    <p:sldId id="310" r:id="rId113"/>
    <p:sldId id="311" r:id="rId114"/>
    <p:sldId id="312" r:id="rId115"/>
    <p:sldId id="313" r:id="rId116"/>
    <p:sldId id="315" r:id="rId117"/>
    <p:sldId id="321" r:id="rId118"/>
    <p:sldId id="322" r:id="rId119"/>
    <p:sldId id="325" r:id="rId120"/>
    <p:sldId id="326" r:id="rId121"/>
    <p:sldId id="330" r:id="rId122"/>
    <p:sldId id="331" r:id="rId123"/>
    <p:sldId id="332" r:id="rId124"/>
    <p:sldId id="333" r:id="rId125"/>
    <p:sldId id="334" r:id="rId126"/>
    <p:sldId id="336" r:id="rId127"/>
    <p:sldId id="337" r:id="rId128"/>
    <p:sldId id="389" r:id="rId129"/>
    <p:sldId id="390" r:id="rId130"/>
    <p:sldId id="391" r:id="rId131"/>
    <p:sldId id="392" r:id="rId132"/>
    <p:sldId id="393" r:id="rId133"/>
    <p:sldId id="411" r:id="rId134"/>
    <p:sldId id="406" r:id="rId135"/>
    <p:sldId id="412" r:id="rId136"/>
    <p:sldId id="413" r:id="rId137"/>
    <p:sldId id="417" r:id="rId138"/>
    <p:sldId id="414" r:id="rId139"/>
    <p:sldId id="418" r:id="rId140"/>
    <p:sldId id="415" r:id="rId141"/>
    <p:sldId id="419" r:id="rId142"/>
    <p:sldId id="427" r:id="rId143"/>
    <p:sldId id="420" r:id="rId144"/>
    <p:sldId id="428" r:id="rId145"/>
    <p:sldId id="421" r:id="rId146"/>
    <p:sldId id="429" r:id="rId147"/>
    <p:sldId id="430" r:id="rId148"/>
    <p:sldId id="431" r:id="rId149"/>
    <p:sldId id="422" r:id="rId150"/>
    <p:sldId id="432" r:id="rId151"/>
    <p:sldId id="423" r:id="rId152"/>
    <p:sldId id="424" r:id="rId153"/>
    <p:sldId id="433" r:id="rId154"/>
    <p:sldId id="416" r:id="rId155"/>
    <p:sldId id="434" r:id="rId156"/>
    <p:sldId id="435" r:id="rId157"/>
    <p:sldId id="436" r:id="rId158"/>
    <p:sldId id="437" r:id="rId159"/>
    <p:sldId id="438" r:id="rId160"/>
    <p:sldId id="425" r:id="rId161"/>
    <p:sldId id="456" r:id="rId162"/>
    <p:sldId id="455" r:id="rId163"/>
    <p:sldId id="457" r:id="rId164"/>
    <p:sldId id="454" r:id="rId165"/>
    <p:sldId id="453" r:id="rId166"/>
    <p:sldId id="458" r:id="rId167"/>
    <p:sldId id="459" r:id="rId168"/>
    <p:sldId id="452" r:id="rId169"/>
    <p:sldId id="460" r:id="rId170"/>
    <p:sldId id="451" r:id="rId171"/>
    <p:sldId id="461" r:id="rId172"/>
    <p:sldId id="450" r:id="rId173"/>
    <p:sldId id="462" r:id="rId174"/>
    <p:sldId id="449" r:id="rId175"/>
    <p:sldId id="463" r:id="rId176"/>
    <p:sldId id="448" r:id="rId177"/>
    <p:sldId id="464" r:id="rId178"/>
    <p:sldId id="447" r:id="rId179"/>
    <p:sldId id="465" r:id="rId180"/>
    <p:sldId id="446" r:id="rId181"/>
    <p:sldId id="466" r:id="rId182"/>
    <p:sldId id="445" r:id="rId183"/>
    <p:sldId id="467" r:id="rId184"/>
    <p:sldId id="444" r:id="rId185"/>
    <p:sldId id="470" r:id="rId186"/>
    <p:sldId id="443" r:id="rId187"/>
    <p:sldId id="471" r:id="rId188"/>
    <p:sldId id="442" r:id="rId189"/>
    <p:sldId id="472" r:id="rId190"/>
    <p:sldId id="441" r:id="rId191"/>
    <p:sldId id="482" r:id="rId192"/>
    <p:sldId id="440" r:id="rId193"/>
    <p:sldId id="483" r:id="rId194"/>
    <p:sldId id="481" r:id="rId195"/>
    <p:sldId id="484" r:id="rId196"/>
    <p:sldId id="480" r:id="rId197"/>
    <p:sldId id="485" r:id="rId198"/>
    <p:sldId id="479" r:id="rId199"/>
    <p:sldId id="486" r:id="rId200"/>
    <p:sldId id="478" r:id="rId201"/>
    <p:sldId id="487" r:id="rId202"/>
    <p:sldId id="477" r:id="rId203"/>
    <p:sldId id="488" r:id="rId204"/>
    <p:sldId id="476" r:id="rId205"/>
    <p:sldId id="489" r:id="rId206"/>
    <p:sldId id="475" r:id="rId207"/>
    <p:sldId id="490" r:id="rId208"/>
    <p:sldId id="474" r:id="rId209"/>
    <p:sldId id="502" r:id="rId210"/>
    <p:sldId id="501" r:id="rId211"/>
    <p:sldId id="503" r:id="rId212"/>
    <p:sldId id="500" r:id="rId213"/>
    <p:sldId id="499" r:id="rId214"/>
    <p:sldId id="504" r:id="rId215"/>
    <p:sldId id="505" r:id="rId216"/>
    <p:sldId id="498" r:id="rId217"/>
    <p:sldId id="506" r:id="rId218"/>
    <p:sldId id="497" r:id="rId219"/>
    <p:sldId id="507" r:id="rId220"/>
    <p:sldId id="496" r:id="rId221"/>
    <p:sldId id="495" r:id="rId222"/>
    <p:sldId id="508" r:id="rId223"/>
    <p:sldId id="509" r:id="rId224"/>
    <p:sldId id="494" r:id="rId225"/>
    <p:sldId id="510" r:id="rId226"/>
    <p:sldId id="493" r:id="rId227"/>
    <p:sldId id="511" r:id="rId228"/>
    <p:sldId id="492" r:id="rId229"/>
    <p:sldId id="512" r:id="rId230"/>
    <p:sldId id="491" r:id="rId231"/>
    <p:sldId id="520" r:id="rId232"/>
    <p:sldId id="519" r:id="rId233"/>
    <p:sldId id="521" r:id="rId234"/>
    <p:sldId id="518" r:id="rId235"/>
    <p:sldId id="522" r:id="rId236"/>
    <p:sldId id="517" r:id="rId237"/>
    <p:sldId id="523" r:id="rId238"/>
    <p:sldId id="516" r:id="rId239"/>
    <p:sldId id="515" r:id="rId240"/>
    <p:sldId id="524" r:id="rId241"/>
    <p:sldId id="514" r:id="rId242"/>
    <p:sldId id="525" r:id="rId243"/>
    <p:sldId id="526" r:id="rId244"/>
    <p:sldId id="513" r:id="rId245"/>
    <p:sldId id="527" r:id="rId246"/>
    <p:sldId id="473" r:id="rId247"/>
    <p:sldId id="532" r:id="rId248"/>
    <p:sldId id="533" r:id="rId249"/>
    <p:sldId id="534" r:id="rId250"/>
    <p:sldId id="531" r:id="rId251"/>
    <p:sldId id="535" r:id="rId252"/>
    <p:sldId id="530" r:id="rId253"/>
    <p:sldId id="536" r:id="rId254"/>
    <p:sldId id="529" r:id="rId255"/>
    <p:sldId id="542" r:id="rId256"/>
    <p:sldId id="543" r:id="rId257"/>
    <p:sldId id="544" r:id="rId258"/>
    <p:sldId id="541" r:id="rId259"/>
    <p:sldId id="545" r:id="rId260"/>
    <p:sldId id="540" r:id="rId261"/>
    <p:sldId id="539" r:id="rId262"/>
    <p:sldId id="546" r:id="rId263"/>
    <p:sldId id="538" r:id="rId264"/>
    <p:sldId id="547" r:id="rId265"/>
    <p:sldId id="548" r:id="rId266"/>
    <p:sldId id="537" r:id="rId267"/>
    <p:sldId id="555" r:id="rId268"/>
    <p:sldId id="554" r:id="rId269"/>
    <p:sldId id="556" r:id="rId270"/>
    <p:sldId id="553" r:id="rId271"/>
    <p:sldId id="557" r:id="rId272"/>
    <p:sldId id="552" r:id="rId273"/>
    <p:sldId id="558" r:id="rId274"/>
    <p:sldId id="551" r:id="rId275"/>
    <p:sldId id="559" r:id="rId276"/>
    <p:sldId id="550" r:id="rId277"/>
    <p:sldId id="560" r:id="rId278"/>
    <p:sldId id="549" r:id="rId279"/>
    <p:sldId id="561" r:id="rId280"/>
    <p:sldId id="562" r:id="rId281"/>
    <p:sldId id="564" r:id="rId282"/>
    <p:sldId id="565" r:id="rId283"/>
    <p:sldId id="563" r:id="rId284"/>
    <p:sldId id="566" r:id="rId285"/>
    <p:sldId id="528" r:id="rId2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04" autoAdjust="0"/>
    <p:restoredTop sz="94660"/>
  </p:normalViewPr>
  <p:slideViewPr>
    <p:cSldViewPr>
      <p:cViewPr varScale="1">
        <p:scale>
          <a:sx n="59" d="100"/>
          <a:sy n="59" d="100"/>
        </p:scale>
        <p:origin x="245"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theme" Target="theme/theme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tableStyles" Target="tableStyle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notesMaster" Target="notesMasters/notesMaster1.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presProps" Target="presProps.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viewProps" Target="viewProps.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3D4FB7-9ABB-4774-8C5B-13160BEF8522}" type="datetimeFigureOut">
              <a:rPr lang="tr-TR" smtClean="0"/>
              <a:pPr/>
              <a:t>8.09.2025</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B07999-264B-4512-AF8B-2F8E0891A797}" type="slidenum">
              <a:rPr lang="tr-TR" smtClean="0"/>
              <a:pPr/>
              <a:t>‹#›</a:t>
            </a:fld>
            <a:endParaRPr lang="tr-TR"/>
          </a:p>
        </p:txBody>
      </p:sp>
    </p:spTree>
    <p:extLst>
      <p:ext uri="{BB962C8B-B14F-4D97-AF65-F5344CB8AC3E}">
        <p14:creationId xmlns:p14="http://schemas.microsoft.com/office/powerpoint/2010/main" val="1623944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444AA3C-2015-44B7-B25B-40C3137203E4}" type="slidenum">
              <a:rPr lang="tr-TR" smtClean="0"/>
              <a:pPr/>
              <a:t>128</a:t>
            </a:fld>
            <a:endParaRPr lang="tr-TR"/>
          </a:p>
        </p:txBody>
      </p:sp>
      <p:sp>
        <p:nvSpPr>
          <p:cNvPr id="77827" name="Rectangle 2"/>
          <p:cNvSpPr>
            <a:spLocks noGrp="1" noRot="1" noChangeAspect="1" noChangeArrowheads="1" noTextEdit="1"/>
          </p:cNvSpPr>
          <p:nvPr>
            <p:ph type="sldImg"/>
          </p:nvPr>
        </p:nvSpPr>
        <p:spPr>
          <a:xfrm>
            <a:off x="3430588" y="2400300"/>
            <a:ext cx="0" cy="0"/>
          </a:xfrm>
          <a:ln/>
        </p:spPr>
      </p:sp>
      <p:sp>
        <p:nvSpPr>
          <p:cNvPr id="77828" name="Rectangle 3"/>
          <p:cNvSpPr>
            <a:spLocks noGrp="1" noChangeArrowheads="1"/>
          </p:cNvSpPr>
          <p:nvPr>
            <p:ph type="body" idx="1"/>
          </p:nvPr>
        </p:nvSpPr>
        <p:spPr>
          <a:xfrm>
            <a:off x="914400" y="4343400"/>
            <a:ext cx="7302500" cy="6086475"/>
          </a:xfrm>
          <a:noFill/>
          <a:ln/>
        </p:spPr>
        <p:txBody>
          <a:bodyPr/>
          <a:lstStyle/>
          <a:p>
            <a:pPr eaLnBrk="1" hangingPunct="1"/>
            <a:r>
              <a:rPr lang="tr-TR" sz="1000"/>
              <a:t>Afet Çeşitleri &amp; Etkileri</a:t>
            </a:r>
          </a:p>
          <a:p>
            <a:pPr eaLnBrk="1" hangingPunct="1"/>
            <a:endParaRPr lang="tr-TR" sz="1000"/>
          </a:p>
          <a:p>
            <a:pPr eaLnBrk="1" hangingPunct="1"/>
            <a:r>
              <a:rPr lang="tr-TR" sz="1000"/>
              <a:t>Temel olarak 2 tür afet olduğunu düşünebiliriz ( her nekadar çoğu kez kesişmeler olsa da) : Doğal afetler ve İnsan eliyle oluşturulan afetler.</a:t>
            </a:r>
          </a:p>
          <a:p>
            <a:pPr eaLnBrk="1" hangingPunct="1"/>
            <a:endParaRPr lang="tr-TR" sz="1000"/>
          </a:p>
          <a:p>
            <a:pPr eaLnBrk="1" hangingPunct="1"/>
            <a:r>
              <a:rPr lang="tr-TR" sz="1000"/>
              <a:t>1- Afetler geçmişi, bugünü ve geleceği altüst edip normal yaşam düzenini bozarlar, hasarlar;</a:t>
            </a:r>
          </a:p>
          <a:p>
            <a:pPr eaLnBrk="1" hangingPunct="1"/>
            <a:endParaRPr lang="tr-TR" sz="1000"/>
          </a:p>
          <a:p>
            <a:pPr eaLnBrk="1" hangingPunct="1"/>
            <a:r>
              <a:rPr lang="en-US" sz="1000"/>
              <a:t>Fizikse</a:t>
            </a:r>
            <a:r>
              <a:rPr lang="tr-TR" sz="1000"/>
              <a:t>l</a:t>
            </a:r>
          </a:p>
          <a:p>
            <a:pPr eaLnBrk="1" hangingPunct="1"/>
            <a:r>
              <a:rPr lang="en-US" sz="1000"/>
              <a:t>Evlerin ve kişisel malların kaybı</a:t>
            </a:r>
          </a:p>
          <a:p>
            <a:pPr eaLnBrk="1" hangingPunct="1"/>
            <a:r>
              <a:rPr lang="en-US" sz="1000"/>
              <a:t>Altyapı hasarları</a:t>
            </a:r>
          </a:p>
          <a:p>
            <a:pPr eaLnBrk="1" hangingPunct="1"/>
            <a:r>
              <a:rPr lang="en-US" sz="1000"/>
              <a:t>Ulaşım</a:t>
            </a:r>
          </a:p>
          <a:p>
            <a:pPr eaLnBrk="1" hangingPunct="1"/>
            <a:r>
              <a:rPr lang="en-US" sz="1000"/>
              <a:t>İletişim</a:t>
            </a:r>
          </a:p>
          <a:p>
            <a:pPr eaLnBrk="1" hangingPunct="1"/>
            <a:r>
              <a:rPr lang="en-US" sz="1000"/>
              <a:t>Hayati hizmetler</a:t>
            </a:r>
            <a:endParaRPr lang="tr-TR" sz="1000"/>
          </a:p>
          <a:p>
            <a:pPr eaLnBrk="1" hangingPunct="1"/>
            <a:endParaRPr lang="tr-TR" sz="1000"/>
          </a:p>
          <a:p>
            <a:pPr eaLnBrk="1" hangingPunct="1"/>
            <a:r>
              <a:rPr lang="tr-TR" sz="1000"/>
              <a:t>2- </a:t>
            </a:r>
            <a:r>
              <a:rPr lang="en-US" sz="1000"/>
              <a:t>İnsan kaybı:</a:t>
            </a:r>
            <a:endParaRPr lang="tr-TR" sz="1000"/>
          </a:p>
          <a:p>
            <a:pPr eaLnBrk="1" hangingPunct="1"/>
            <a:r>
              <a:rPr lang="tr-TR" sz="1000"/>
              <a:t>Ö</a:t>
            </a:r>
            <a:r>
              <a:rPr lang="en-US" sz="1000"/>
              <a:t>lümler, yaralanmalar, sakatlıklar </a:t>
            </a:r>
          </a:p>
          <a:p>
            <a:pPr eaLnBrk="1" hangingPunct="1"/>
            <a:r>
              <a:rPr lang="en-US" sz="1000"/>
              <a:t>Toplum ve ailenin parçalanması</a:t>
            </a:r>
          </a:p>
          <a:p>
            <a:pPr eaLnBrk="1" hangingPunct="1"/>
            <a:r>
              <a:rPr lang="en-US" sz="1000"/>
              <a:t>Yetimler, öksüzler</a:t>
            </a:r>
          </a:p>
          <a:p>
            <a:pPr eaLnBrk="1" hangingPunct="1"/>
            <a:r>
              <a:rPr lang="en-US" sz="1000"/>
              <a:t>Kendinin ve ailesinin geçimini temin edemeyecek duruma gelmek</a:t>
            </a:r>
          </a:p>
          <a:p>
            <a:pPr eaLnBrk="1" hangingPunct="1"/>
            <a:endParaRPr lang="tr-TR" sz="1000"/>
          </a:p>
          <a:p>
            <a:pPr eaLnBrk="1" hangingPunct="1"/>
            <a:r>
              <a:rPr lang="tr-TR" sz="1000"/>
              <a:t>3-Sosyal ve insani;</a:t>
            </a:r>
          </a:p>
          <a:p>
            <a:pPr eaLnBrk="1" hangingPunct="1"/>
            <a:r>
              <a:rPr lang="en-US" sz="1000"/>
              <a:t>Kendinin ve ailesinin geçimini temin edemeyecek duruma gelmek</a:t>
            </a:r>
          </a:p>
          <a:p>
            <a:pPr eaLnBrk="1" hangingPunct="1"/>
            <a:r>
              <a:rPr lang="en-US" sz="1000"/>
              <a:t>Güvenlik ve süreklilik</a:t>
            </a:r>
          </a:p>
          <a:p>
            <a:pPr eaLnBrk="1" hangingPunct="1"/>
            <a:r>
              <a:rPr lang="en-US" sz="1000"/>
              <a:t>Eğitim devamlılığının kesintiye uğraması</a:t>
            </a:r>
            <a:r>
              <a:rPr lang="tr-TR" sz="1000"/>
              <a:t> </a:t>
            </a:r>
          </a:p>
          <a:p>
            <a:pPr eaLnBrk="1" hangingPunct="1"/>
            <a:endParaRPr lang="tr-TR" sz="1000"/>
          </a:p>
          <a:p>
            <a:pPr eaLnBrk="1" hangingPunct="1"/>
            <a:r>
              <a:rPr lang="tr-TR" sz="1000"/>
              <a:t>4- Eknomik;</a:t>
            </a:r>
          </a:p>
          <a:p>
            <a:pPr eaLnBrk="1" hangingPunct="1"/>
            <a:r>
              <a:rPr lang="en-US" sz="1000"/>
              <a:t>Ekonomik</a:t>
            </a:r>
            <a:endParaRPr lang="tr-TR" sz="1000"/>
          </a:p>
          <a:p>
            <a:pPr eaLnBrk="1" hangingPunct="1"/>
            <a:r>
              <a:rPr lang="en-US" sz="1000"/>
              <a:t>İşsizlik</a:t>
            </a:r>
          </a:p>
          <a:p>
            <a:pPr eaLnBrk="1" hangingPunct="1"/>
            <a:r>
              <a:rPr lang="en-US" sz="1000"/>
              <a:t>Yatırımların kaybı</a:t>
            </a:r>
          </a:p>
          <a:p>
            <a:pPr eaLnBrk="1" hangingPunct="1"/>
            <a:r>
              <a:rPr lang="en-US" sz="1000"/>
              <a:t>Çeşitli sanayiler ve gelecekteki kazanç üzerindeki etkileri</a:t>
            </a:r>
          </a:p>
          <a:p>
            <a:pPr eaLnBrk="1" hangingPunct="1"/>
            <a:r>
              <a:rPr lang="en-US" sz="1000"/>
              <a:t>Üretim kapasitesinin düşmesi</a:t>
            </a:r>
            <a:endParaRPr lang="tr-TR" sz="1000"/>
          </a:p>
          <a:p>
            <a:pPr eaLnBrk="1" hangingPunct="1"/>
            <a:endParaRPr lang="tr-TR" sz="1000"/>
          </a:p>
          <a:p>
            <a:pPr eaLnBrk="1" hangingPunct="1"/>
            <a:r>
              <a:rPr lang="tr-TR" sz="1000"/>
              <a:t>5- </a:t>
            </a:r>
            <a:r>
              <a:rPr lang="en-US" sz="1000"/>
              <a:t>Psikolojik</a:t>
            </a:r>
            <a:r>
              <a:rPr lang="tr-TR" sz="1000"/>
              <a:t>;</a:t>
            </a:r>
          </a:p>
          <a:p>
            <a:pPr eaLnBrk="1" hangingPunct="1"/>
            <a:r>
              <a:rPr lang="en-US" sz="1000"/>
              <a:t>Ruh sağlığının bozulması</a:t>
            </a:r>
            <a:r>
              <a:rPr lang="tr-TR" sz="1000"/>
              <a:t> </a:t>
            </a:r>
            <a:endParaRPr 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Başlık"/>
          <p:cNvSpPr>
            <a:spLocks noGrp="1"/>
          </p:cNvSpPr>
          <p:nvPr>
            <p:ph type="ctrTitle"/>
          </p:nvPr>
        </p:nvSpPr>
        <p:spPr>
          <a:xfrm>
            <a:off x="381000" y="4853411"/>
            <a:ext cx="8458200" cy="1222375"/>
          </a:xfrm>
        </p:spPr>
        <p:txBody>
          <a:bodyPr anchor="t"/>
          <a:lstStyle/>
          <a:p>
            <a:r>
              <a:rPr kumimoji="0" lang="tr-TR"/>
              <a:t>Asıl başlık stili için tıklatın</a:t>
            </a:r>
            <a:endParaRPr kumimoji="0" lang="en-US"/>
          </a:p>
        </p:txBody>
      </p:sp>
      <p:sp>
        <p:nvSpPr>
          <p:cNvPr id="9" name="8 Alt Başlık"/>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16" name="15 Veri Yer Tutucusu"/>
          <p:cNvSpPr>
            <a:spLocks noGrp="1"/>
          </p:cNvSpPr>
          <p:nvPr>
            <p:ph type="dt" sz="half" idx="10"/>
          </p:nvPr>
        </p:nvSpPr>
        <p:spPr/>
        <p:txBody>
          <a:bodyPr/>
          <a:lstStyle/>
          <a:p>
            <a:fld id="{451DEABC-D766-4322-8E78-B830FAE35C72}" type="datetime4">
              <a:rPr lang="en-US" smtClean="0"/>
              <a:pPr/>
              <a:t>September 8, 2025</a:t>
            </a:fld>
            <a:endParaRPr lang="en-US" dirty="0"/>
          </a:p>
        </p:txBody>
      </p:sp>
      <p:sp>
        <p:nvSpPr>
          <p:cNvPr id="2" name="1 Altbilgi Yer Tutucusu"/>
          <p:cNvSpPr>
            <a:spLocks noGrp="1"/>
          </p:cNvSpPr>
          <p:nvPr>
            <p:ph type="ftr" sz="quarter" idx="11"/>
          </p:nvPr>
        </p:nvSpPr>
        <p:spPr/>
        <p:txBody>
          <a:bodyPr/>
          <a:lstStyle/>
          <a:p>
            <a:endParaRPr lang="en-US" dirty="0"/>
          </a:p>
        </p:txBody>
      </p:sp>
      <p:sp>
        <p:nvSpPr>
          <p:cNvPr id="15" name="14 Slayt Numarası Yer Tutucusu"/>
          <p:cNvSpPr>
            <a:spLocks noGrp="1"/>
          </p:cNvSpPr>
          <p:nvPr>
            <p:ph type="sldNum" sz="quarter" idx="12"/>
          </p:nvPr>
        </p:nvSpPr>
        <p:spPr>
          <a:xfrm>
            <a:off x="8229600" y="6473952"/>
            <a:ext cx="758952" cy="246888"/>
          </a:xfrm>
        </p:spPr>
        <p:txBody>
          <a:body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F3131F9E-604E-4343-9F29-EF72E8231CAD}" type="datetime4">
              <a:rPr lang="en-US" smtClean="0"/>
              <a:pPr/>
              <a:t>September 8, 2025</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549276"/>
            <a:ext cx="18288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549276"/>
            <a:ext cx="62484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34A8E1CE-37F8-4102-8DF9-852A0A51F293}" type="datetime4">
              <a:rPr lang="en-US" smtClean="0"/>
              <a:pPr/>
              <a:t>September 8, 2025</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9/8/2025</a:t>
            </a:fld>
            <a:endParaRPr lang="en-US"/>
          </a:p>
        </p:txBody>
      </p:sp>
      <p:sp>
        <p:nvSpPr>
          <p:cNvPr id="4" name="Holder 4"/>
          <p:cNvSpPr>
            <a:spLocks noGrp="1"/>
          </p:cNvSpPr>
          <p:nvPr>
            <p:ph type="sldNum" sz="quarter" idx="7"/>
          </p:nvPr>
        </p:nvSpPr>
        <p:spPr/>
        <p:txBody>
          <a:bodyPr lIns="0" tIns="0" rIns="0" bIns="0"/>
          <a:lstStyle>
            <a:lvl1pPr marL="49336">
              <a:lnSpc>
                <a:spcPct val="100000"/>
              </a:lnSpc>
              <a:defRPr sz="1200" b="0" i="0">
                <a:solidFill>
                  <a:schemeClr val="tx1"/>
                </a:solidFill>
                <a:latin typeface="Times New Roman"/>
                <a:cs typeface="Times New Roman"/>
              </a:defRPr>
            </a:lvl1pPr>
          </a:lstStyle>
          <a:p>
            <a:fld id="{81D60167-4931-47E6-BA6A-407CBD079E47}" type="slidenum">
              <a:rPr lang="tr-TR" smtClean="0"/>
              <a:pPr/>
              <a:t>‹#›</a:t>
            </a:fld>
            <a:endParaRPr lang="tr-T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endParaRPr lang="tr-TR">
              <a:solidFill>
                <a:srgbClr val="FFFFFF"/>
              </a:solidFill>
            </a:endParaRPr>
          </a:p>
        </p:txBody>
      </p:sp>
      <p:sp>
        <p:nvSpPr>
          <p:cNvPr id="5" name="Footer Placeholder 4"/>
          <p:cNvSpPr>
            <a:spLocks noGrp="1"/>
          </p:cNvSpPr>
          <p:nvPr>
            <p:ph type="ftr" sz="quarter" idx="11"/>
          </p:nvPr>
        </p:nvSpPr>
        <p:spPr/>
        <p:txBody>
          <a:bodyPr/>
          <a:lstStyle/>
          <a:p>
            <a:pPr>
              <a:defRPr/>
            </a:pPr>
            <a:endParaRPr lang="tr-TR">
              <a:solidFill>
                <a:srgbClr val="FFFFFF"/>
              </a:solidFill>
            </a:endParaRPr>
          </a:p>
        </p:txBody>
      </p:sp>
      <p:sp>
        <p:nvSpPr>
          <p:cNvPr id="6" name="Slide Number Placeholder 5"/>
          <p:cNvSpPr>
            <a:spLocks noGrp="1"/>
          </p:cNvSpPr>
          <p:nvPr>
            <p:ph type="sldNum" sz="quarter" idx="12"/>
          </p:nvPr>
        </p:nvSpPr>
        <p:spPr/>
        <p:txBody>
          <a:bodyPr/>
          <a:lstStyle/>
          <a:p>
            <a:pPr>
              <a:defRPr/>
            </a:pPr>
            <a:fld id="{4B927492-4B40-43F3-BD20-A8822ECF3744}" type="slidenum">
              <a:rPr lang="tr-TR" smtClean="0">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1563127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endParaRPr lang="tr-TR">
              <a:solidFill>
                <a:srgbClr val="FFFFFF"/>
              </a:solidFill>
            </a:endParaRPr>
          </a:p>
        </p:txBody>
      </p:sp>
      <p:sp>
        <p:nvSpPr>
          <p:cNvPr id="5" name="Footer Placeholder 4"/>
          <p:cNvSpPr>
            <a:spLocks noGrp="1"/>
          </p:cNvSpPr>
          <p:nvPr>
            <p:ph type="ftr" sz="quarter" idx="11"/>
          </p:nvPr>
        </p:nvSpPr>
        <p:spPr/>
        <p:txBody>
          <a:bodyPr/>
          <a:lstStyle/>
          <a:p>
            <a:pPr>
              <a:defRPr/>
            </a:pPr>
            <a:endParaRPr lang="tr-TR">
              <a:solidFill>
                <a:srgbClr val="FFFFFF"/>
              </a:solidFill>
            </a:endParaRPr>
          </a:p>
        </p:txBody>
      </p:sp>
      <p:sp>
        <p:nvSpPr>
          <p:cNvPr id="6" name="Slide Number Placeholder 5"/>
          <p:cNvSpPr>
            <a:spLocks noGrp="1"/>
          </p:cNvSpPr>
          <p:nvPr>
            <p:ph type="sldNum" sz="quarter" idx="12"/>
          </p:nvPr>
        </p:nvSpPr>
        <p:spPr/>
        <p:txBody>
          <a:bodyPr/>
          <a:lstStyle/>
          <a:p>
            <a:pPr>
              <a:defRPr/>
            </a:pPr>
            <a:fld id="{74F0766A-3456-4D66-B075-55CFD911AB4E}" type="slidenum">
              <a:rPr lang="tr-TR" smtClean="0">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3563244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166051727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a:t>Asıl başlık stilini düzenlemek için tıklayın</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27827728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defRPr/>
            </a:pPr>
            <a:endParaRPr lang="tr-TR">
              <a:solidFill>
                <a:srgbClr val="FFFFFF"/>
              </a:solidFill>
            </a:endParaRPr>
          </a:p>
        </p:txBody>
      </p:sp>
      <p:sp>
        <p:nvSpPr>
          <p:cNvPr id="8" name="Footer Placeholder 7"/>
          <p:cNvSpPr>
            <a:spLocks noGrp="1"/>
          </p:cNvSpPr>
          <p:nvPr>
            <p:ph type="ftr" sz="quarter" idx="11"/>
          </p:nvPr>
        </p:nvSpPr>
        <p:spPr/>
        <p:txBody>
          <a:bodyPr/>
          <a:lstStyle/>
          <a:p>
            <a:pPr>
              <a:defRPr/>
            </a:pPr>
            <a:endParaRPr lang="tr-TR">
              <a:solidFill>
                <a:srgbClr val="FFFFFF"/>
              </a:solidFill>
            </a:endParaRPr>
          </a:p>
        </p:txBody>
      </p:sp>
      <p:sp>
        <p:nvSpPr>
          <p:cNvPr id="9" name="Slide Number Placeholder 8"/>
          <p:cNvSpPr>
            <a:spLocks noGrp="1"/>
          </p:cNvSpPr>
          <p:nvPr>
            <p:ph type="sldNum" sz="quarter" idx="12"/>
          </p:nvPr>
        </p:nvSpPr>
        <p:spPr/>
        <p:txBody>
          <a:bodyPr/>
          <a:lstStyle/>
          <a:p>
            <a:pPr>
              <a:defRPr/>
            </a:pPr>
            <a:fld id="{24BABD44-B851-4169-B7C8-412709A96959}" type="slidenum">
              <a:rPr lang="tr-TR" smtClean="0">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2830504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a:defRPr/>
            </a:pPr>
            <a:endParaRPr lang="tr-TR">
              <a:solidFill>
                <a:srgbClr val="FFFFFF"/>
              </a:solidFill>
            </a:endParaRPr>
          </a:p>
        </p:txBody>
      </p:sp>
      <p:sp>
        <p:nvSpPr>
          <p:cNvPr id="4" name="Footer Placeholder 3"/>
          <p:cNvSpPr>
            <a:spLocks noGrp="1"/>
          </p:cNvSpPr>
          <p:nvPr>
            <p:ph type="ftr" sz="quarter" idx="11"/>
          </p:nvPr>
        </p:nvSpPr>
        <p:spPr/>
        <p:txBody>
          <a:bodyPr/>
          <a:lstStyle/>
          <a:p>
            <a:pPr>
              <a:defRPr/>
            </a:pPr>
            <a:endParaRPr lang="tr-TR">
              <a:solidFill>
                <a:srgbClr val="FFFFFF"/>
              </a:solidFill>
            </a:endParaRPr>
          </a:p>
        </p:txBody>
      </p:sp>
      <p:sp>
        <p:nvSpPr>
          <p:cNvPr id="5" name="Slide Number Placeholder 4"/>
          <p:cNvSpPr>
            <a:spLocks noGrp="1"/>
          </p:cNvSpPr>
          <p:nvPr>
            <p:ph type="sldNum" sz="quarter" idx="12"/>
          </p:nvPr>
        </p:nvSpPr>
        <p:spPr/>
        <p:txBody>
          <a:bodyPr/>
          <a:lstStyle/>
          <a:p>
            <a:pPr>
              <a:defRPr/>
            </a:pPr>
            <a:fld id="{B6EC5477-7D14-4402-B031-DE409A2F7CA0}" type="slidenum">
              <a:rPr lang="tr-TR" smtClean="0">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3392296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tr-TR">
              <a:solidFill>
                <a:srgbClr val="FFFFFF"/>
              </a:solidFill>
            </a:endParaRPr>
          </a:p>
        </p:txBody>
      </p:sp>
      <p:sp>
        <p:nvSpPr>
          <p:cNvPr id="3" name="Footer Placeholder 2"/>
          <p:cNvSpPr>
            <a:spLocks noGrp="1"/>
          </p:cNvSpPr>
          <p:nvPr>
            <p:ph type="ftr" sz="quarter" idx="11"/>
          </p:nvPr>
        </p:nvSpPr>
        <p:spPr/>
        <p:txBody>
          <a:bodyPr/>
          <a:lstStyle/>
          <a:p>
            <a:pPr>
              <a:defRPr/>
            </a:pPr>
            <a:endParaRPr lang="tr-TR">
              <a:solidFill>
                <a:srgbClr val="FFFFFF"/>
              </a:solidFill>
            </a:endParaRPr>
          </a:p>
        </p:txBody>
      </p:sp>
      <p:sp>
        <p:nvSpPr>
          <p:cNvPr id="4" name="Slide Number Placeholder 3"/>
          <p:cNvSpPr>
            <a:spLocks noGrp="1"/>
          </p:cNvSpPr>
          <p:nvPr>
            <p:ph type="sldNum" sz="quarter" idx="12"/>
          </p:nvPr>
        </p:nvSpPr>
        <p:spPr/>
        <p:txBody>
          <a:bodyPr/>
          <a:lstStyle/>
          <a:p>
            <a:pPr>
              <a:defRPr/>
            </a:pPr>
            <a:fld id="{2E67983F-35A8-4D05-9B83-A5C41B3E8913}" type="slidenum">
              <a:rPr lang="tr-TR" smtClean="0">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316932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kumimoji="0" lang="tr-TR"/>
              <a:t>Asıl başlık stili için tıklatın</a:t>
            </a:r>
            <a:endParaRPr kumimoji="0" lang="en-US"/>
          </a:p>
        </p:txBody>
      </p:sp>
      <p:sp>
        <p:nvSpPr>
          <p:cNvPr id="27" name="26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5" name="24 Veri Yer Tutucusu"/>
          <p:cNvSpPr>
            <a:spLocks noGrp="1"/>
          </p:cNvSpPr>
          <p:nvPr>
            <p:ph type="dt" sz="half" idx="10"/>
          </p:nvPr>
        </p:nvSpPr>
        <p:spPr/>
        <p:txBody>
          <a:bodyPr/>
          <a:lstStyle/>
          <a:p>
            <a:fld id="{93333F43-3E86-47E4-BFBB-2476D384E1C6}" type="datetime4">
              <a:rPr lang="en-US" smtClean="0"/>
              <a:pPr/>
              <a:t>September 8, 2025</a:t>
            </a:fld>
            <a:endParaRPr lang="en-US"/>
          </a:p>
        </p:txBody>
      </p:sp>
      <p:sp>
        <p:nvSpPr>
          <p:cNvPr id="19" name="18 Altbilgi Yer Tutucusu"/>
          <p:cNvSpPr>
            <a:spLocks noGrp="1"/>
          </p:cNvSpPr>
          <p:nvPr>
            <p:ph type="ftr" sz="quarter" idx="11"/>
          </p:nvPr>
        </p:nvSpPr>
        <p:spPr>
          <a:xfrm>
            <a:off x="3581400" y="76200"/>
            <a:ext cx="2895600" cy="288925"/>
          </a:xfrm>
        </p:spPr>
        <p:txBody>
          <a:bodyPr/>
          <a:lstStyle/>
          <a:p>
            <a:endParaRPr lang="en-US"/>
          </a:p>
        </p:txBody>
      </p:sp>
      <p:sp>
        <p:nvSpPr>
          <p:cNvPr id="16" name="15 Slayt Numarası Yer Tutucusu"/>
          <p:cNvSpPr>
            <a:spLocks noGrp="1"/>
          </p:cNvSpPr>
          <p:nvPr>
            <p:ph type="sldNum" sz="quarter" idx="12"/>
          </p:nvPr>
        </p:nvSpPr>
        <p:spPr>
          <a:xfrm>
            <a:off x="8229600" y="6473952"/>
            <a:ext cx="758952" cy="246888"/>
          </a:xfrm>
        </p:spPr>
        <p:txBody>
          <a:bodyPr/>
          <a:lstStyle/>
          <a:p>
            <a:fld id="{F38DF745-7D3F-47F4-83A3-874385CFAA6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tr-TR"/>
              <a:t>Asıl başlık stilini düzenlemek için tıklayın</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endParaRPr lang="tr-TR">
              <a:solidFill>
                <a:srgbClr val="FFFFFF"/>
              </a:solidFill>
            </a:endParaRPr>
          </a:p>
        </p:txBody>
      </p:sp>
      <p:sp>
        <p:nvSpPr>
          <p:cNvPr id="6" name="Footer Placeholder 5"/>
          <p:cNvSpPr>
            <a:spLocks noGrp="1"/>
          </p:cNvSpPr>
          <p:nvPr>
            <p:ph type="ftr" sz="quarter" idx="11"/>
          </p:nvPr>
        </p:nvSpPr>
        <p:spPr/>
        <p:txBody>
          <a:bodyPr/>
          <a:lstStyle/>
          <a:p>
            <a:pPr>
              <a:defRPr/>
            </a:pPr>
            <a:endParaRPr lang="tr-TR">
              <a:solidFill>
                <a:srgbClr val="FFFFFF"/>
              </a:solidFill>
            </a:endParaRPr>
          </a:p>
        </p:txBody>
      </p:sp>
      <p:sp>
        <p:nvSpPr>
          <p:cNvPr id="7" name="Slide Number Placeholder 6"/>
          <p:cNvSpPr>
            <a:spLocks noGrp="1"/>
          </p:cNvSpPr>
          <p:nvPr>
            <p:ph type="sldNum" sz="quarter" idx="12"/>
          </p:nvPr>
        </p:nvSpPr>
        <p:spPr/>
        <p:txBody>
          <a:bodyPr/>
          <a:lstStyle/>
          <a:p>
            <a:pPr>
              <a:defRPr/>
            </a:pPr>
            <a:fld id="{C5ECF6D5-B41E-49C3-95D3-4EE672D43E91}" type="slidenum">
              <a:rPr lang="tr-TR" smtClean="0">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175513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186870233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a:t>Asıl başlık stilini düzenlemek için tıklayın</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316981219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237582897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3851974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82518389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2972524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230068140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256410160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endParaRPr lang="tr-TR">
              <a:solidFill>
                <a:srgbClr val="FFFFFF"/>
              </a:solidFill>
            </a:endParaRPr>
          </a:p>
        </p:txBody>
      </p:sp>
      <p:sp>
        <p:nvSpPr>
          <p:cNvPr id="5" name="Footer Placeholder 4"/>
          <p:cNvSpPr>
            <a:spLocks noGrp="1"/>
          </p:cNvSpPr>
          <p:nvPr>
            <p:ph type="ftr" sz="quarter" idx="11"/>
          </p:nvPr>
        </p:nvSpPr>
        <p:spPr/>
        <p:txBody>
          <a:bodyPr/>
          <a:lstStyle/>
          <a:p>
            <a:pPr>
              <a:defRPr/>
            </a:pPr>
            <a:endParaRPr lang="tr-TR">
              <a:solidFill>
                <a:srgbClr val="FFFFFF"/>
              </a:solidFill>
            </a:endParaRPr>
          </a:p>
        </p:txBody>
      </p:sp>
      <p:sp>
        <p:nvSpPr>
          <p:cNvPr id="6" name="Slide Number Placeholder 5"/>
          <p:cNvSpPr>
            <a:spLocks noGrp="1"/>
          </p:cNvSpPr>
          <p:nvPr>
            <p:ph type="sldNum" sz="quarter" idx="12"/>
          </p:nvPr>
        </p:nvSpPr>
        <p:spPr/>
        <p:txBody>
          <a:bodyPr/>
          <a:lstStyle/>
          <a:p>
            <a:pPr>
              <a:defRPr/>
            </a:pPr>
            <a:fld id="{A6382BAE-DBA8-4469-BEF0-A977CA4559D2}" type="slidenum">
              <a:rPr lang="tr-TR" smtClean="0">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399354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etin Yer Tutucusu"/>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19" name="18 Veri Yer Tutucusu"/>
          <p:cNvSpPr>
            <a:spLocks noGrp="1"/>
          </p:cNvSpPr>
          <p:nvPr>
            <p:ph type="dt" sz="half" idx="10"/>
          </p:nvPr>
        </p:nvSpPr>
        <p:spPr/>
        <p:txBody>
          <a:bodyPr/>
          <a:lstStyle/>
          <a:p>
            <a:fld id="{751663BA-01FC-4367-B6F3-ABB2645D55F1}" type="datetime4">
              <a:rPr lang="en-US" smtClean="0"/>
              <a:pPr/>
              <a:t>September 8, 2025</a:t>
            </a:fld>
            <a:endParaRPr lang="en-US" dirty="0"/>
          </a:p>
        </p:txBody>
      </p:sp>
      <p:sp>
        <p:nvSpPr>
          <p:cNvPr id="11" name="10 Altbilgi Yer Tutucusu"/>
          <p:cNvSpPr>
            <a:spLocks noGrp="1"/>
          </p:cNvSpPr>
          <p:nvPr>
            <p:ph type="ftr" sz="quarter" idx="11"/>
          </p:nvPr>
        </p:nvSpPr>
        <p:spPr/>
        <p:txBody>
          <a:bodyPr/>
          <a:lstStyle/>
          <a:p>
            <a:endParaRPr lang="en-US" dirty="0"/>
          </a:p>
        </p:txBody>
      </p:sp>
      <p:sp>
        <p:nvSpPr>
          <p:cNvPr id="16" name="15 Slayt Numarası Yer Tutucusu"/>
          <p:cNvSpPr>
            <a:spLocks noGrp="1"/>
          </p:cNvSpPr>
          <p:nvPr>
            <p:ph type="sldNum" sz="quarter" idx="12"/>
          </p:nvPr>
        </p:nvSpPr>
        <p:spPr/>
        <p:txBody>
          <a:bodyPr/>
          <a:lstStyle/>
          <a:p>
            <a:fld id="{F38DF745-7D3F-47F4-83A3-874385CFAA69}" type="slidenum">
              <a:rPr lang="en-US" smtClean="0"/>
              <a:pPr/>
              <a:t>‹#›</a:t>
            </a:fld>
            <a:endParaRPr lang="en-US" dirty="0"/>
          </a:p>
        </p:txBody>
      </p:sp>
      <p:sp>
        <p:nvSpPr>
          <p:cNvPr id="8" name="7 Başlık"/>
          <p:cNvSpPr>
            <a:spLocks noGrp="1"/>
          </p:cNvSpPr>
          <p:nvPr>
            <p:ph type="title"/>
          </p:nvPr>
        </p:nvSpPr>
        <p:spPr>
          <a:xfrm>
            <a:off x="180475" y="2947085"/>
            <a:ext cx="8686800" cy="1184825"/>
          </a:xfrm>
        </p:spPr>
        <p:txBody>
          <a:bodyPr rtlCol="0" anchor="t"/>
          <a:lstStyle>
            <a:lvl1pPr algn="r">
              <a:defRPr/>
            </a:lvl1pPr>
          </a:lstStyle>
          <a:p>
            <a:r>
              <a:rPr kumimoji="0" lang="tr-TR"/>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7200" y="277813"/>
            <a:ext cx="8229600" cy="1143000"/>
          </a:xfrm>
        </p:spPr>
        <p:txBody>
          <a:bodyPr/>
          <a:lstStyle/>
          <a:p>
            <a:r>
              <a:rPr lang="tr-TR"/>
              <a:t>Asıl başlık stili için tıklatın</a:t>
            </a:r>
          </a:p>
        </p:txBody>
      </p:sp>
      <p:sp>
        <p:nvSpPr>
          <p:cNvPr id="3" name="2 İçerik Yer Tutucusu"/>
          <p:cNvSpPr>
            <a:spLocks noGrp="1"/>
          </p:cNvSpPr>
          <p:nvPr>
            <p:ph sz="quarter" idx="1"/>
          </p:nvPr>
        </p:nvSpPr>
        <p:spPr>
          <a:xfrm>
            <a:off x="457200" y="1600200"/>
            <a:ext cx="4038600" cy="21891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600200"/>
            <a:ext cx="4038600" cy="21891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57200" y="3941763"/>
            <a:ext cx="4038600" cy="218916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İçerik Yer Tutucusu"/>
          <p:cNvSpPr>
            <a:spLocks noGrp="1"/>
          </p:cNvSpPr>
          <p:nvPr>
            <p:ph sz="quarter" idx="4"/>
          </p:nvPr>
        </p:nvSpPr>
        <p:spPr>
          <a:xfrm>
            <a:off x="4648200" y="3941763"/>
            <a:ext cx="4038600" cy="218916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82AC7183-79E2-4757-816F-F3FE30D3B423}" type="slidenum">
              <a:rPr lang="tr-TR">
                <a:solidFill>
                  <a:srgbClr val="FFFFFF"/>
                </a:solidFill>
              </a:rPr>
              <a:pPr>
                <a:defRPr/>
              </a:pPr>
              <a:t>‹#›</a:t>
            </a:fld>
            <a:endParaRPr lang="tr-TR">
              <a:solidFill>
                <a:srgbClr val="FFFFFF"/>
              </a:solidFill>
            </a:endParaRPr>
          </a:p>
        </p:txBody>
      </p:sp>
    </p:spTree>
    <p:extLst>
      <p:ext uri="{BB962C8B-B14F-4D97-AF65-F5344CB8AC3E}">
        <p14:creationId xmlns:p14="http://schemas.microsoft.com/office/powerpoint/2010/main" val="307968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01752" y="457200"/>
            <a:ext cx="8686800" cy="841248"/>
          </a:xfrm>
        </p:spPr>
        <p:txBody>
          <a:bodyPr/>
          <a:lstStyle/>
          <a:p>
            <a:r>
              <a:rPr kumimoji="0" lang="tr-TR"/>
              <a:t>Asıl başlık stili için tıklatın</a:t>
            </a:r>
            <a:endParaRPr kumimoji="0" lang="en-US"/>
          </a:p>
        </p:txBody>
      </p:sp>
      <p:sp>
        <p:nvSpPr>
          <p:cNvPr id="14" name="13 İçerik Yer Tutucusu"/>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1" name="20 Veri Yer Tutucusu"/>
          <p:cNvSpPr>
            <a:spLocks noGrp="1"/>
          </p:cNvSpPr>
          <p:nvPr>
            <p:ph type="dt" sz="half" idx="10"/>
          </p:nvPr>
        </p:nvSpPr>
        <p:spPr/>
        <p:txBody>
          <a:bodyPr/>
          <a:lstStyle/>
          <a:p>
            <a:fld id="{79B19C71-EC74-44AF-B27E-FC7DC3C3A61D}" type="datetime4">
              <a:rPr lang="en-US" smtClean="0"/>
              <a:pPr/>
              <a:t>September 8, 2025</a:t>
            </a:fld>
            <a:endParaRPr lang="en-US"/>
          </a:p>
        </p:txBody>
      </p:sp>
      <p:sp>
        <p:nvSpPr>
          <p:cNvPr id="10" name="9 Altbilgi Yer Tutucusu"/>
          <p:cNvSpPr>
            <a:spLocks noGrp="1"/>
          </p:cNvSpPr>
          <p:nvPr>
            <p:ph type="ftr" sz="quarter" idx="11"/>
          </p:nvPr>
        </p:nvSpPr>
        <p:spPr/>
        <p:txBody>
          <a:bodyPr/>
          <a:lstStyle/>
          <a:p>
            <a:endParaRPr lang="en-US"/>
          </a:p>
        </p:txBody>
      </p:sp>
      <p:sp>
        <p:nvSpPr>
          <p:cNvPr id="31" name="30 Slayt Numarası Yer Tutucusu"/>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9" name="28 Başlık"/>
          <p:cNvSpPr>
            <a:spLocks noGrp="1"/>
          </p:cNvSpPr>
          <p:nvPr>
            <p:ph type="title"/>
          </p:nvPr>
        </p:nvSpPr>
        <p:spPr>
          <a:xfrm>
            <a:off x="304800" y="5410200"/>
            <a:ext cx="8610600" cy="882650"/>
          </a:xfrm>
        </p:spPr>
        <p:txBody>
          <a:bodyPr anchor="ctr"/>
          <a:lstStyle>
            <a:lvl1pPr>
              <a:defRPr/>
            </a:lvl1pPr>
          </a:lstStyle>
          <a:p>
            <a:r>
              <a:rPr kumimoji="0" lang="tr-TR"/>
              <a:t>Asıl başlık stili için tıklatın</a:t>
            </a:r>
            <a:endParaRPr kumimoji="0" lang="en-US"/>
          </a:p>
        </p:txBody>
      </p:sp>
      <p:sp>
        <p:nvSpPr>
          <p:cNvPr id="13" name="12 Metin Yer Tutucusu"/>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25" name="24 Metin Yer Tutucusu"/>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İçerik Yer Tutucusu"/>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8" name="27 İçerik Yer Tutucusu"/>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0" name="9 Veri Yer Tutucusu"/>
          <p:cNvSpPr>
            <a:spLocks noGrp="1"/>
          </p:cNvSpPr>
          <p:nvPr>
            <p:ph type="dt" sz="half" idx="10"/>
          </p:nvPr>
        </p:nvSpPr>
        <p:spPr/>
        <p:txBody>
          <a:bodyPr/>
          <a:lstStyle/>
          <a:p>
            <a:fld id="{6A5CDA29-3CBE-48EA-92AE-A996835462BA}" type="datetime4">
              <a:rPr lang="en-US" smtClean="0"/>
              <a:pPr/>
              <a:t>September 8, 2025</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a:xfrm>
            <a:off x="8229600" y="6477000"/>
            <a:ext cx="762000" cy="246888"/>
          </a:xfrm>
        </p:spPr>
        <p:txBody>
          <a:bodyPr/>
          <a:lstStyle/>
          <a:p>
            <a:fld id="{F38DF745-7D3F-47F4-83A3-874385CFAA69}" type="slidenum">
              <a:rPr lang="en-US" smtClean="0"/>
              <a:pPr/>
              <a:t>‹#›</a:t>
            </a:fld>
            <a:endParaRPr lang="en-US"/>
          </a:p>
        </p:txBody>
      </p:sp>
      <p:sp>
        <p:nvSpPr>
          <p:cNvPr id="11" name="10 Düz Bağlayıcı"/>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301752" y="457200"/>
            <a:ext cx="8686800" cy="841248"/>
          </a:xfrm>
        </p:spPr>
        <p:txBody>
          <a:bodyPr/>
          <a:lstStyle/>
          <a:p>
            <a:r>
              <a:rPr kumimoji="0" lang="tr-TR"/>
              <a:t>Asıl başlık stili için tıklatın</a:t>
            </a:r>
            <a:endParaRPr kumimoji="0" lang="en-US"/>
          </a:p>
        </p:txBody>
      </p:sp>
      <p:sp>
        <p:nvSpPr>
          <p:cNvPr id="12" name="11 Veri Yer Tutucusu"/>
          <p:cNvSpPr>
            <a:spLocks noGrp="1"/>
          </p:cNvSpPr>
          <p:nvPr>
            <p:ph type="dt" sz="half" idx="10"/>
          </p:nvPr>
        </p:nvSpPr>
        <p:spPr/>
        <p:txBody>
          <a:bodyPr/>
          <a:lstStyle/>
          <a:p>
            <a:fld id="{E29EC054-3869-4501-B163-1BBFDE8DCE04}" type="datetime4">
              <a:rPr lang="en-US" smtClean="0"/>
              <a:pPr/>
              <a:t>September 8, 2025</a:t>
            </a:fld>
            <a:endParaRPr lang="en-US"/>
          </a:p>
        </p:txBody>
      </p:sp>
      <p:sp>
        <p:nvSpPr>
          <p:cNvPr id="21" name="20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0A63D831-56C1-49CF-8EF7-8B9A98402BCD}" type="datetime4">
              <a:rPr lang="en-US" smtClean="0"/>
              <a:pPr/>
              <a:t>September 8, 2025</a:t>
            </a:fld>
            <a:endParaRPr lang="en-US"/>
          </a:p>
        </p:txBody>
      </p:sp>
      <p:sp>
        <p:nvSpPr>
          <p:cNvPr id="24" name="23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7 Düz Bağlayıcı"/>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Başlık"/>
          <p:cNvSpPr>
            <a:spLocks noGrp="1"/>
          </p:cNvSpPr>
          <p:nvPr>
            <p:ph type="title"/>
          </p:nvPr>
        </p:nvSpPr>
        <p:spPr>
          <a:xfrm>
            <a:off x="457200" y="5486400"/>
            <a:ext cx="8458200" cy="520700"/>
          </a:xfrm>
        </p:spPr>
        <p:txBody>
          <a:bodyPr anchor="ctr"/>
          <a:lstStyle>
            <a:lvl1pPr algn="l">
              <a:buNone/>
              <a:defRPr sz="2000" b="1"/>
            </a:lvl1pPr>
          </a:lstStyle>
          <a:p>
            <a:r>
              <a:rPr kumimoji="0" lang="tr-TR"/>
              <a:t>Asıl başlık stili için tıklatın</a:t>
            </a:r>
            <a:endParaRPr kumimoji="0" lang="en-US"/>
          </a:p>
        </p:txBody>
      </p:sp>
      <p:sp>
        <p:nvSpPr>
          <p:cNvPr id="26" name="25 Metin Yer Tutucusu"/>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14" name="13 İçerik Yer Tutucusu"/>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5" name="24 Veri Yer Tutucusu"/>
          <p:cNvSpPr>
            <a:spLocks noGrp="1"/>
          </p:cNvSpPr>
          <p:nvPr>
            <p:ph type="dt" sz="half" idx="10"/>
          </p:nvPr>
        </p:nvSpPr>
        <p:spPr/>
        <p:txBody>
          <a:bodyPr/>
          <a:lstStyle/>
          <a:p>
            <a:fld id="{6EAD5615-7F4F-4584-84D5-CC95918C321F}" type="datetime4">
              <a:rPr lang="en-US" smtClean="0"/>
              <a:pPr/>
              <a:t>September 8, 2025</a:t>
            </a:fld>
            <a:endParaRPr lang="en-US"/>
          </a:p>
        </p:txBody>
      </p:sp>
      <p:sp>
        <p:nvSpPr>
          <p:cNvPr id="29" name="28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tr-TR"/>
              <a:t>Resim eklemek için simgeyi tıklatın</a:t>
            </a:r>
            <a:endParaRPr kumimoji="0" lang="en-US" dirty="0"/>
          </a:p>
        </p:txBody>
      </p:sp>
      <p:sp>
        <p:nvSpPr>
          <p:cNvPr id="7" name="6 Veri Yer Tutucusu"/>
          <p:cNvSpPr>
            <a:spLocks noGrp="1"/>
          </p:cNvSpPr>
          <p:nvPr>
            <p:ph type="dt" sz="half" idx="10"/>
          </p:nvPr>
        </p:nvSpPr>
        <p:spPr/>
        <p:txBody>
          <a:bodyPr/>
          <a:lstStyle/>
          <a:p>
            <a:fld id="{76EEA923-9BEE-48CE-9F28-5B525F399BAD}" type="datetime4">
              <a:rPr lang="en-US" smtClean="0"/>
              <a:pPr/>
              <a:t>September 8, 2025</a:t>
            </a:fld>
            <a:endParaRPr lang="en-US"/>
          </a:p>
        </p:txBody>
      </p:sp>
      <p:sp>
        <p:nvSpPr>
          <p:cNvPr id="5" name="4 Altbilgi Yer Tutucusu"/>
          <p:cNvSpPr>
            <a:spLocks noGrp="1"/>
          </p:cNvSpPr>
          <p:nvPr>
            <p:ph type="ftr" sz="quarter" idx="11"/>
          </p:nvPr>
        </p:nvSpPr>
        <p:spPr/>
        <p:txBody>
          <a:bodyPr/>
          <a:lstStyle/>
          <a:p>
            <a:endParaRPr lang="en-US"/>
          </a:p>
        </p:txBody>
      </p:sp>
      <p:sp>
        <p:nvSpPr>
          <p:cNvPr id="31" name="30 Slayt Numarası Yer Tutucusu"/>
          <p:cNvSpPr>
            <a:spLocks noGrp="1"/>
          </p:cNvSpPr>
          <p:nvPr>
            <p:ph type="sldNum" sz="quarter" idx="12"/>
          </p:nvPr>
        </p:nvSpPr>
        <p:spPr/>
        <p:txBody>
          <a:bodyPr/>
          <a:lstStyle/>
          <a:p>
            <a:fld id="{F38DF745-7D3F-47F4-83A3-874385CFAA69}" type="slidenum">
              <a:rPr lang="en-US" smtClean="0"/>
              <a:pPr/>
              <a:t>‹#›</a:t>
            </a:fld>
            <a:endParaRPr lang="en-US" dirty="0"/>
          </a:p>
        </p:txBody>
      </p:sp>
      <p:sp>
        <p:nvSpPr>
          <p:cNvPr id="17" name="16 Başlık"/>
          <p:cNvSpPr>
            <a:spLocks noGrp="1"/>
          </p:cNvSpPr>
          <p:nvPr>
            <p:ph type="title"/>
          </p:nvPr>
        </p:nvSpPr>
        <p:spPr>
          <a:xfrm>
            <a:off x="381000" y="4993760"/>
            <a:ext cx="5867400" cy="522288"/>
          </a:xfrm>
        </p:spPr>
        <p:txBody>
          <a:bodyPr anchor="ctr"/>
          <a:lstStyle>
            <a:lvl1pPr algn="l">
              <a:buNone/>
              <a:defRPr sz="2000" b="1"/>
            </a:lvl1pPr>
          </a:lstStyle>
          <a:p>
            <a:r>
              <a:rPr kumimoji="0" lang="tr-TR"/>
              <a:t>Asıl başlık stili için tıklatın</a:t>
            </a:r>
            <a:endParaRPr kumimoji="0" lang="en-US"/>
          </a:p>
        </p:txBody>
      </p:sp>
      <p:sp>
        <p:nvSpPr>
          <p:cNvPr id="26" name="25 Metin Yer Tutucusu"/>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etin Yer Tutucusu"/>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1" name="10 Veri Yer Tutucusu"/>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7D0EFEE-2756-4A20-BF2A-63F0A94F99AC}" type="datetime4">
              <a:rPr lang="en-US" smtClean="0"/>
              <a:pPr/>
              <a:t>September 8, 2025</a:t>
            </a:fld>
            <a:endParaRPr lang="en-US" dirty="0"/>
          </a:p>
        </p:txBody>
      </p:sp>
      <p:sp>
        <p:nvSpPr>
          <p:cNvPr id="28" name="27 Altbilgi Yer Tutucusu"/>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p>
        </p:txBody>
      </p:sp>
      <p:sp>
        <p:nvSpPr>
          <p:cNvPr id="5" name="4 Slayt Numarası Yer Tutucusu"/>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38DF745-7D3F-47F4-83A3-874385CFAA69}" type="slidenum">
              <a:rPr lang="en-US" smtClean="0"/>
              <a:pPr/>
              <a:t>‹#›</a:t>
            </a:fld>
            <a:endParaRPr lang="en-US" dirty="0"/>
          </a:p>
        </p:txBody>
      </p:sp>
      <p:sp>
        <p:nvSpPr>
          <p:cNvPr id="10" name="9 Başlık Yer Tutucusu"/>
          <p:cNvSpPr>
            <a:spLocks noGrp="1"/>
          </p:cNvSpPr>
          <p:nvPr>
            <p:ph type="title"/>
          </p:nvPr>
        </p:nvSpPr>
        <p:spPr>
          <a:xfrm>
            <a:off x="304800" y="457200"/>
            <a:ext cx="8686800" cy="838200"/>
          </a:xfrm>
          <a:prstGeom prst="rect">
            <a:avLst/>
          </a:prstGeom>
        </p:spPr>
        <p:txBody>
          <a:bodyPr vert="horz" anchor="ctr">
            <a:normAutofit/>
          </a:bodyPr>
          <a:lstStyle/>
          <a:p>
            <a:r>
              <a:rPr kumimoji="0" lang="tr-TR"/>
              <a:t>Asıl başlık stili için tıklatın</a:t>
            </a:r>
            <a:endParaRPr kumimoji="0" lang="en-US"/>
          </a:p>
        </p:txBody>
      </p:sp>
      <p:sp>
        <p:nvSpPr>
          <p:cNvPr id="9" name="8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Düz Bağlayıcı"/>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7D0EFEE-2756-4A20-BF2A-63F0A94F99AC}" type="datetime4">
              <a:rPr lang="en-US" smtClean="0"/>
              <a:pPr/>
              <a:t>September 8, 2025</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3312690876"/>
      </p:ext>
    </p:extLst>
  </p:cSld>
  <p:clrMap bg1="dk1" tx1="lt1" bg2="dk2"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Lst>
  <p:hf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www.ozelguvenlikdunyasi.com/wp-content/uploads/2011/05/a31.jpg"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16.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38.png"/><Relationship Id="rId26" Type="http://schemas.openxmlformats.org/officeDocument/2006/relationships/image" Target="../media/image146.jpeg"/><Relationship Id="rId39" Type="http://schemas.openxmlformats.org/officeDocument/2006/relationships/image" Target="../media/image159.jpeg"/><Relationship Id="rId21" Type="http://schemas.openxmlformats.org/officeDocument/2006/relationships/image" Target="../media/image141.png"/><Relationship Id="rId34" Type="http://schemas.openxmlformats.org/officeDocument/2006/relationships/image" Target="../media/image154.png"/><Relationship Id="rId42" Type="http://schemas.openxmlformats.org/officeDocument/2006/relationships/image" Target="../media/image162.jpeg"/><Relationship Id="rId47" Type="http://schemas.openxmlformats.org/officeDocument/2006/relationships/image" Target="../media/image167.png"/><Relationship Id="rId50" Type="http://schemas.openxmlformats.org/officeDocument/2006/relationships/image" Target="../media/image170.png"/><Relationship Id="rId55" Type="http://schemas.openxmlformats.org/officeDocument/2006/relationships/image" Target="../media/image175.png"/><Relationship Id="rId7" Type="http://schemas.openxmlformats.org/officeDocument/2006/relationships/image" Target="../media/image127.png"/><Relationship Id="rId2" Type="http://schemas.openxmlformats.org/officeDocument/2006/relationships/image" Target="../media/image122.png"/><Relationship Id="rId16" Type="http://schemas.openxmlformats.org/officeDocument/2006/relationships/image" Target="../media/image136.png"/><Relationship Id="rId29" Type="http://schemas.openxmlformats.org/officeDocument/2006/relationships/image" Target="../media/image149.png"/><Relationship Id="rId11" Type="http://schemas.openxmlformats.org/officeDocument/2006/relationships/image" Target="../media/image131.png"/><Relationship Id="rId24" Type="http://schemas.openxmlformats.org/officeDocument/2006/relationships/image" Target="../media/image144.png"/><Relationship Id="rId32" Type="http://schemas.openxmlformats.org/officeDocument/2006/relationships/image" Target="../media/image152.png"/><Relationship Id="rId37" Type="http://schemas.openxmlformats.org/officeDocument/2006/relationships/image" Target="../media/image157.png"/><Relationship Id="rId40" Type="http://schemas.openxmlformats.org/officeDocument/2006/relationships/image" Target="../media/image160.jpeg"/><Relationship Id="rId45" Type="http://schemas.openxmlformats.org/officeDocument/2006/relationships/image" Target="../media/image165.png"/><Relationship Id="rId53" Type="http://schemas.openxmlformats.org/officeDocument/2006/relationships/image" Target="../media/image173.png"/><Relationship Id="rId58" Type="http://schemas.openxmlformats.org/officeDocument/2006/relationships/image" Target="../media/image178.png"/><Relationship Id="rId5" Type="http://schemas.openxmlformats.org/officeDocument/2006/relationships/image" Target="../media/image125.png"/><Relationship Id="rId61" Type="http://schemas.openxmlformats.org/officeDocument/2006/relationships/image" Target="../media/image181.png"/><Relationship Id="rId19" Type="http://schemas.openxmlformats.org/officeDocument/2006/relationships/image" Target="../media/image139.png"/><Relationship Id="rId14" Type="http://schemas.openxmlformats.org/officeDocument/2006/relationships/image" Target="../media/image134.png"/><Relationship Id="rId22" Type="http://schemas.openxmlformats.org/officeDocument/2006/relationships/image" Target="../media/image142.png"/><Relationship Id="rId27" Type="http://schemas.openxmlformats.org/officeDocument/2006/relationships/image" Target="../media/image147.png"/><Relationship Id="rId30" Type="http://schemas.openxmlformats.org/officeDocument/2006/relationships/image" Target="../media/image150.jpeg"/><Relationship Id="rId35" Type="http://schemas.openxmlformats.org/officeDocument/2006/relationships/image" Target="../media/image155.png"/><Relationship Id="rId43" Type="http://schemas.openxmlformats.org/officeDocument/2006/relationships/image" Target="../media/image163.png"/><Relationship Id="rId48" Type="http://schemas.openxmlformats.org/officeDocument/2006/relationships/image" Target="../media/image168.png"/><Relationship Id="rId56" Type="http://schemas.openxmlformats.org/officeDocument/2006/relationships/image" Target="../media/image176.png"/><Relationship Id="rId8" Type="http://schemas.openxmlformats.org/officeDocument/2006/relationships/image" Target="../media/image128.png"/><Relationship Id="rId51" Type="http://schemas.openxmlformats.org/officeDocument/2006/relationships/image" Target="../media/image171.png"/><Relationship Id="rId3" Type="http://schemas.openxmlformats.org/officeDocument/2006/relationships/image" Target="../media/image123.png"/><Relationship Id="rId12" Type="http://schemas.openxmlformats.org/officeDocument/2006/relationships/image" Target="../media/image132.png"/><Relationship Id="rId17" Type="http://schemas.openxmlformats.org/officeDocument/2006/relationships/image" Target="../media/image137.png"/><Relationship Id="rId25" Type="http://schemas.openxmlformats.org/officeDocument/2006/relationships/image" Target="../media/image145.png"/><Relationship Id="rId33" Type="http://schemas.openxmlformats.org/officeDocument/2006/relationships/image" Target="../media/image153.png"/><Relationship Id="rId38" Type="http://schemas.openxmlformats.org/officeDocument/2006/relationships/image" Target="../media/image158.png"/><Relationship Id="rId46" Type="http://schemas.openxmlformats.org/officeDocument/2006/relationships/image" Target="../media/image166.png"/><Relationship Id="rId59" Type="http://schemas.openxmlformats.org/officeDocument/2006/relationships/image" Target="../media/image179.png"/><Relationship Id="rId20" Type="http://schemas.openxmlformats.org/officeDocument/2006/relationships/image" Target="../media/image140.png"/><Relationship Id="rId41" Type="http://schemas.openxmlformats.org/officeDocument/2006/relationships/image" Target="../media/image161.jpeg"/><Relationship Id="rId54"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26.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148.png"/><Relationship Id="rId36" Type="http://schemas.openxmlformats.org/officeDocument/2006/relationships/image" Target="../media/image156.png"/><Relationship Id="rId49" Type="http://schemas.openxmlformats.org/officeDocument/2006/relationships/image" Target="../media/image169.png"/><Relationship Id="rId57" Type="http://schemas.openxmlformats.org/officeDocument/2006/relationships/image" Target="../media/image177.png"/><Relationship Id="rId10" Type="http://schemas.openxmlformats.org/officeDocument/2006/relationships/image" Target="../media/image130.png"/><Relationship Id="rId31" Type="http://schemas.openxmlformats.org/officeDocument/2006/relationships/image" Target="../media/image151.png"/><Relationship Id="rId44" Type="http://schemas.openxmlformats.org/officeDocument/2006/relationships/image" Target="../media/image164.jpeg"/><Relationship Id="rId52" Type="http://schemas.openxmlformats.org/officeDocument/2006/relationships/image" Target="../media/image172.png"/><Relationship Id="rId60" Type="http://schemas.openxmlformats.org/officeDocument/2006/relationships/image" Target="../media/image180.png"/><Relationship Id="rId4" Type="http://schemas.openxmlformats.org/officeDocument/2006/relationships/image" Target="../media/image124.png"/><Relationship Id="rId9" Type="http://schemas.openxmlformats.org/officeDocument/2006/relationships/image" Target="../media/image129.png"/></Relationships>
</file>

<file path=ppt/slides/_rels/slide117.xml.rels><?xml version="1.0" encoding="UTF-8" standalone="yes"?>
<Relationships xmlns="http://schemas.openxmlformats.org/package/2006/relationships"><Relationship Id="rId13" Type="http://schemas.openxmlformats.org/officeDocument/2006/relationships/image" Target="../media/image193.png"/><Relationship Id="rId18" Type="http://schemas.openxmlformats.org/officeDocument/2006/relationships/image" Target="../media/image198.png"/><Relationship Id="rId26" Type="http://schemas.openxmlformats.org/officeDocument/2006/relationships/image" Target="../media/image206.png"/><Relationship Id="rId21" Type="http://schemas.openxmlformats.org/officeDocument/2006/relationships/image" Target="../media/image201.png"/><Relationship Id="rId34" Type="http://schemas.openxmlformats.org/officeDocument/2006/relationships/image" Target="../media/image214.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97.png"/><Relationship Id="rId25" Type="http://schemas.openxmlformats.org/officeDocument/2006/relationships/image" Target="../media/image205.png"/><Relationship Id="rId33" Type="http://schemas.openxmlformats.org/officeDocument/2006/relationships/image" Target="../media/image213.png"/><Relationship Id="rId2" Type="http://schemas.openxmlformats.org/officeDocument/2006/relationships/image" Target="../media/image182.png"/><Relationship Id="rId16" Type="http://schemas.openxmlformats.org/officeDocument/2006/relationships/image" Target="../media/image196.png"/><Relationship Id="rId20" Type="http://schemas.openxmlformats.org/officeDocument/2006/relationships/image" Target="../media/image200.png"/><Relationship Id="rId29"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186.png"/><Relationship Id="rId11" Type="http://schemas.openxmlformats.org/officeDocument/2006/relationships/image" Target="../media/image191.png"/><Relationship Id="rId24" Type="http://schemas.openxmlformats.org/officeDocument/2006/relationships/image" Target="../media/image204.png"/><Relationship Id="rId32" Type="http://schemas.openxmlformats.org/officeDocument/2006/relationships/image" Target="../media/image212.png"/><Relationship Id="rId37" Type="http://schemas.openxmlformats.org/officeDocument/2006/relationships/image" Target="../media/image217.pn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3.png"/><Relationship Id="rId28" Type="http://schemas.openxmlformats.org/officeDocument/2006/relationships/image" Target="../media/image208.png"/><Relationship Id="rId36" Type="http://schemas.openxmlformats.org/officeDocument/2006/relationships/image" Target="../media/image216.png"/><Relationship Id="rId10" Type="http://schemas.openxmlformats.org/officeDocument/2006/relationships/image" Target="../media/image190.png"/><Relationship Id="rId19" Type="http://schemas.openxmlformats.org/officeDocument/2006/relationships/image" Target="../media/image199.png"/><Relationship Id="rId31" Type="http://schemas.openxmlformats.org/officeDocument/2006/relationships/image" Target="../media/image211.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2.png"/><Relationship Id="rId27" Type="http://schemas.openxmlformats.org/officeDocument/2006/relationships/image" Target="../media/image207.png"/><Relationship Id="rId30" Type="http://schemas.openxmlformats.org/officeDocument/2006/relationships/image" Target="../media/image210.png"/><Relationship Id="rId35" Type="http://schemas.openxmlformats.org/officeDocument/2006/relationships/image" Target="../media/image215.png"/><Relationship Id="rId8" Type="http://schemas.openxmlformats.org/officeDocument/2006/relationships/image" Target="../media/image188.png"/><Relationship Id="rId3" Type="http://schemas.openxmlformats.org/officeDocument/2006/relationships/image" Target="../media/image183.png"/></Relationships>
</file>

<file path=ppt/slides/_rels/slide11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12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0.jpeg"/><Relationship Id="rId4" Type="http://schemas.openxmlformats.org/officeDocument/2006/relationships/image" Target="../media/image229.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3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file:///C:\Documents%20and%20Settings\EXPER\Desktop\yang&#305;n\Kaynak&#231;a%2001\003.M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nmsu.edu/~safety/images/fire_meaney.gif" TargetMode="Externa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ideo" Target="file:///C:\Documents%20and%20Settings\EXPER\Desktop\yang&#305;n\Kaynak&#231;a%2001\004.MP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image" Target="../media/image66.jpeg"/><Relationship Id="rId3" Type="http://schemas.openxmlformats.org/officeDocument/2006/relationships/audio" Target="../media/audio2.wav"/><Relationship Id="rId7" Type="http://schemas.openxmlformats.org/officeDocument/2006/relationships/oleObject" Target="../embeddings/oleObject3.bin"/><Relationship Id="rId12" Type="http://schemas.openxmlformats.org/officeDocument/2006/relationships/image" Target="../media/image65.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64.wmf"/><Relationship Id="rId4" Type="http://schemas.openxmlformats.org/officeDocument/2006/relationships/audio" Target="../media/audio3.wav"/><Relationship Id="rId9" Type="http://schemas.openxmlformats.org/officeDocument/2006/relationships/oleObject" Target="../embeddings/oleObject4.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71.jpeg"/><Relationship Id="rId3" Type="http://schemas.openxmlformats.org/officeDocument/2006/relationships/audio" Target="../media/audio3.wav"/><Relationship Id="rId7" Type="http://schemas.openxmlformats.org/officeDocument/2006/relationships/image" Target="../media/image67.wmf"/><Relationship Id="rId12" Type="http://schemas.openxmlformats.org/officeDocument/2006/relationships/image" Target="../media/image70.jpe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oleObject" Target="../embeddings/oleObject6.bin"/><Relationship Id="rId11" Type="http://schemas.openxmlformats.org/officeDocument/2006/relationships/image" Target="../media/image69.wmf"/><Relationship Id="rId5" Type="http://schemas.openxmlformats.org/officeDocument/2006/relationships/audio" Target="../media/audio1.wav"/><Relationship Id="rId10" Type="http://schemas.openxmlformats.org/officeDocument/2006/relationships/oleObject" Target="../embeddings/oleObject8.bin"/><Relationship Id="rId4" Type="http://schemas.openxmlformats.org/officeDocument/2006/relationships/audio" Target="../media/audio2.wav"/><Relationship Id="rId9" Type="http://schemas.openxmlformats.org/officeDocument/2006/relationships/image" Target="../media/image68.wmf"/><Relationship Id="rId14" Type="http://schemas.openxmlformats.org/officeDocument/2006/relationships/image" Target="../media/image7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images.google.com.tr/imgres?imgurl=http://www.yurthaber.com/images/other/bursada-1-ayda-715-yangina-mudahale-edildi-01.jpg&amp;imgrefurl=http://www.yurthaber.com/haber/bursada-1-ayda-715-yangina-mudahale-edildi-175193.htm&amp;usg=__29qzwAKWq0xUvWAdooVuVj005zM=&amp;h=457&amp;w=600&amp;sz=48&amp;hl=tr&amp;start=35&amp;sig2=3XMwlOdjiWCRP44222ouZQ&amp;tbnid=2LEwxAuG3fg_CM:&amp;tbnh=103&amp;tbnw=135&amp;prev=/images?q=yang%C4%B1n+sebepleri&amp;gbv=2&amp;ndsp=18&amp;hl=tr&amp;sa=N&amp;start=18&amp;ei=5JDZSpCFEdqh_AbW0snSDA"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94.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oleObject" Target="../embeddings/oleObject9.bin"/><Relationship Id="rId7" Type="http://schemas.openxmlformats.org/officeDocument/2006/relationships/image" Target="../media/image99.jpe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6060888-68B4-8D9E-505C-49BAC5AE1481}"/>
              </a:ext>
            </a:extLst>
          </p:cNvPr>
          <p:cNvSpPr txBox="1"/>
          <p:nvPr/>
        </p:nvSpPr>
        <p:spPr>
          <a:xfrm>
            <a:off x="755576" y="836712"/>
            <a:ext cx="7632848" cy="3785652"/>
          </a:xfrm>
          <a:prstGeom prst="rect">
            <a:avLst/>
          </a:prstGeom>
          <a:noFill/>
        </p:spPr>
        <p:txBody>
          <a:bodyPr wrap="square">
            <a:spAutoFit/>
          </a:bodyPr>
          <a:lstStyle/>
          <a:p>
            <a:pPr algn="ctr">
              <a:spcAft>
                <a:spcPts val="210"/>
              </a:spcAft>
            </a:pPr>
            <a:r>
              <a:rPr lang="tr-TR" sz="6000" b="1" dirty="0">
                <a:solidFill>
                  <a:srgbClr val="FF0000"/>
                </a:solidFill>
                <a:effectLst/>
                <a:latin typeface="Verdana" panose="020B0604030504040204" pitchFamily="34" charset="0"/>
                <a:ea typeface="SimSun" panose="02010600030101010101" pitchFamily="2" charset="-122"/>
                <a:cs typeface="Verdana" panose="020B0604030504040204" pitchFamily="34" charset="0"/>
              </a:rPr>
              <a:t>Olağandışı Durumlarda Görev ve Sorumluluklar</a:t>
            </a:r>
            <a:endParaRPr lang="tr-TR" sz="6000" dirty="0">
              <a:solidFill>
                <a:srgbClr val="FF0000"/>
              </a:solidFill>
              <a:effectLst/>
              <a:latin typeface="Verdana" panose="020B0604030504040204" pitchFamily="34" charset="0"/>
              <a:ea typeface="SimSun" panose="02010600030101010101" pitchFamily="2" charset="-122"/>
              <a:cs typeface="Verdana" panose="020B0604030504040204" pitchFamily="34" charset="0"/>
            </a:endParaRPr>
          </a:p>
        </p:txBody>
      </p:sp>
    </p:spTree>
    <p:extLst>
      <p:ext uri="{BB962C8B-B14F-4D97-AF65-F5344CB8AC3E}">
        <p14:creationId xmlns:p14="http://schemas.microsoft.com/office/powerpoint/2010/main" val="2035245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5207E-89B2-8F9B-AEA2-736720E8E906}"/>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99C80F2-2EDD-4F26-8FE1-7BDC43E07EB0}"/>
              </a:ext>
            </a:extLst>
          </p:cNvPr>
          <p:cNvSpPr>
            <a:spLocks noGrp="1"/>
          </p:cNvSpPr>
          <p:nvPr>
            <p:ph type="sldNum" sz="quarter" idx="12"/>
          </p:nvPr>
        </p:nvSpPr>
        <p:spPr/>
        <p:txBody>
          <a:bodyPr/>
          <a:lstStyle/>
          <a:p>
            <a:fld id="{F38DF745-7D3F-47F4-83A3-874385CFAA69}" type="slidenum">
              <a:rPr lang="en-US" smtClean="0"/>
              <a:pPr/>
              <a:t>10</a:t>
            </a:fld>
            <a:endParaRPr lang="en-US"/>
          </a:p>
        </p:txBody>
      </p:sp>
      <p:sp>
        <p:nvSpPr>
          <p:cNvPr id="10" name="Metin kutusu 9">
            <a:extLst>
              <a:ext uri="{FF2B5EF4-FFF2-40B4-BE49-F238E27FC236}">
                <a16:creationId xmlns:a16="http://schemas.microsoft.com/office/drawing/2014/main" id="{B3EDC45A-073D-D39B-E520-D6309B5FFAE9}"/>
              </a:ext>
            </a:extLst>
          </p:cNvPr>
          <p:cNvSpPr txBox="1"/>
          <p:nvPr/>
        </p:nvSpPr>
        <p:spPr>
          <a:xfrm>
            <a:off x="467544" y="304593"/>
            <a:ext cx="8352928" cy="5324535"/>
          </a:xfrm>
          <a:prstGeom prst="rect">
            <a:avLst/>
          </a:prstGeom>
          <a:noFill/>
        </p:spPr>
        <p:txBody>
          <a:bodyPr wrap="square">
            <a:spAutoFit/>
          </a:bodyPr>
          <a:lstStyle/>
          <a:p>
            <a:r>
              <a:rPr lang="tr-TR" sz="200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a:t>
            </a:r>
            <a:endParaRPr lang="tr-TR" sz="2000" dirty="0">
              <a:effectLst/>
              <a:latin typeface="Times New Roman" panose="02020603050405020304" pitchFamily="18" charset="0"/>
              <a:ea typeface="Times New Roman" panose="02020603050405020304" pitchFamily="18" charset="0"/>
            </a:endParaRPr>
          </a:p>
          <a:p>
            <a:pPr algn="ctr" fontAlgn="base"/>
            <a:r>
              <a:rPr lang="tr-TR" sz="3200" b="1" dirty="0">
                <a:solidFill>
                  <a:srgbClr val="FFFF00"/>
                </a:solidFill>
                <a:effectLst/>
                <a:latin typeface="Arial Narrow" panose="020B0606020202030204" pitchFamily="34" charset="0"/>
                <a:ea typeface="Times New Roman" panose="02020603050405020304" pitchFamily="18" charset="0"/>
              </a:rPr>
              <a:t>B) TEKNOLOJİK – İNSAN KAYNAKLI AFETLER </a:t>
            </a:r>
            <a:endParaRPr lang="tr-TR" sz="3200" dirty="0">
              <a:solidFill>
                <a:srgbClr val="FFFF00"/>
              </a:solidFill>
              <a:effectLst/>
              <a:latin typeface="Times New Roman" panose="02020603050405020304" pitchFamily="18" charset="0"/>
              <a:ea typeface="Times New Roman" panose="02020603050405020304" pitchFamily="18" charset="0"/>
            </a:endParaRPr>
          </a:p>
          <a:p>
            <a:pPr fontAlgn="base"/>
            <a:r>
              <a:rPr lang="tr-TR" sz="36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İnsan eliyle yaratılan suni potansiyel tehlikeler olarak;</a:t>
            </a:r>
            <a:r>
              <a:rPr lang="tr-TR" sz="3600" dirty="0">
                <a:solidFill>
                  <a:schemeClr val="bg1"/>
                </a:solidFill>
                <a:effectLst/>
                <a:latin typeface="Arial Narrow" panose="020B0606020202030204" pitchFamily="34" charset="0"/>
                <a:ea typeface="Times New Roman" panose="02020603050405020304" pitchFamily="18" charset="0"/>
              </a:rPr>
              <a:t> </a:t>
            </a:r>
            <a:endParaRPr lang="tr-TR" sz="3600" dirty="0">
              <a:solidFill>
                <a:schemeClr val="bg1"/>
              </a:solidFill>
              <a:effectLst/>
              <a:latin typeface="Times New Roman" panose="02020603050405020304" pitchFamily="18" charset="0"/>
              <a:ea typeface="Times New Roman" panose="02020603050405020304" pitchFamily="18" charset="0"/>
            </a:endParaRPr>
          </a:p>
          <a:p>
            <a:pPr fontAlgn="base"/>
            <a:r>
              <a:rPr lang="tr-TR" sz="36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 Askeri ve sivil savaşlar</a:t>
            </a:r>
            <a:r>
              <a:rPr lang="tr-TR" sz="3600" dirty="0">
                <a:solidFill>
                  <a:schemeClr val="bg1"/>
                </a:solidFill>
                <a:effectLst/>
                <a:latin typeface="Arial Narrow" panose="020B0606020202030204" pitchFamily="34" charset="0"/>
                <a:ea typeface="Times New Roman" panose="02020603050405020304" pitchFamily="18" charset="0"/>
              </a:rPr>
              <a:t> </a:t>
            </a:r>
            <a:endParaRPr lang="tr-TR" sz="3600" dirty="0">
              <a:solidFill>
                <a:schemeClr val="bg1"/>
              </a:solidFill>
              <a:effectLst/>
              <a:latin typeface="Times New Roman" panose="02020603050405020304" pitchFamily="18" charset="0"/>
              <a:ea typeface="Times New Roman" panose="02020603050405020304" pitchFamily="18" charset="0"/>
            </a:endParaRPr>
          </a:p>
          <a:p>
            <a:pPr fontAlgn="base"/>
            <a:r>
              <a:rPr lang="tr-TR" sz="36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 Endüstriyel kazalar</a:t>
            </a:r>
            <a:r>
              <a:rPr lang="tr-TR" sz="3600" dirty="0">
                <a:solidFill>
                  <a:schemeClr val="bg1"/>
                </a:solidFill>
                <a:effectLst/>
                <a:latin typeface="Arial Narrow" panose="020B0606020202030204" pitchFamily="34" charset="0"/>
                <a:ea typeface="Times New Roman" panose="02020603050405020304" pitchFamily="18" charset="0"/>
              </a:rPr>
              <a:t> </a:t>
            </a:r>
            <a:endParaRPr lang="tr-TR" sz="3600" dirty="0">
              <a:solidFill>
                <a:schemeClr val="bg1"/>
              </a:solidFill>
              <a:effectLst/>
              <a:latin typeface="Times New Roman" panose="02020603050405020304" pitchFamily="18" charset="0"/>
              <a:ea typeface="Times New Roman" panose="02020603050405020304" pitchFamily="18" charset="0"/>
            </a:endParaRPr>
          </a:p>
          <a:p>
            <a:pPr fontAlgn="base"/>
            <a:r>
              <a:rPr lang="tr-TR" sz="36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 Büyük yangın, patlama, </a:t>
            </a:r>
            <a:r>
              <a:rPr lang="tr-TR" sz="3600" dirty="0">
                <a:solidFill>
                  <a:schemeClr val="bg1"/>
                </a:solidFill>
                <a:effectLst/>
                <a:latin typeface="Arial Narrow" panose="020B0606020202030204" pitchFamily="34" charset="0"/>
                <a:ea typeface="Times New Roman" panose="02020603050405020304" pitchFamily="18" charset="0"/>
              </a:rPr>
              <a:t>vs. </a:t>
            </a:r>
            <a:r>
              <a:rPr lang="tr-TR" sz="3600" dirty="0" err="1">
                <a:solidFill>
                  <a:schemeClr val="bg1"/>
                </a:solidFill>
                <a:effectLst/>
                <a:latin typeface="Arial Narrow" panose="020B0606020202030204" pitchFamily="34" charset="0"/>
                <a:ea typeface="Times New Roman" panose="02020603050405020304" pitchFamily="18" charset="0"/>
              </a:rPr>
              <a:t>lerin</a:t>
            </a:r>
            <a:r>
              <a:rPr lang="tr-TR" sz="36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 oluşturduğu büyük çaplı felaketler, Çevrenin kirlenmesi</a:t>
            </a:r>
            <a:r>
              <a:rPr lang="tr-TR" sz="3600" dirty="0">
                <a:solidFill>
                  <a:schemeClr val="bg1"/>
                </a:solidFill>
                <a:effectLst/>
                <a:latin typeface="Arial Narrow" panose="020B0606020202030204" pitchFamily="34" charset="0"/>
                <a:ea typeface="Times New Roman" panose="02020603050405020304" pitchFamily="18" charset="0"/>
              </a:rPr>
              <a:t> </a:t>
            </a:r>
            <a:endParaRPr lang="tr-TR" sz="3600" dirty="0">
              <a:solidFill>
                <a:schemeClr val="bg1"/>
              </a:solidFill>
              <a:effectLst/>
              <a:latin typeface="Times New Roman" panose="02020603050405020304" pitchFamily="18" charset="0"/>
              <a:ea typeface="Times New Roman" panose="02020603050405020304" pitchFamily="18" charset="0"/>
            </a:endParaRPr>
          </a:p>
          <a:p>
            <a:pPr fontAlgn="base"/>
            <a:r>
              <a:rPr lang="tr-TR" sz="36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 Baraj, maden gibi yerlerdeki yapısal çökmeler gibi</a:t>
            </a:r>
            <a:r>
              <a:rPr lang="tr-TR" sz="3600" dirty="0">
                <a:solidFill>
                  <a:schemeClr val="bg1"/>
                </a:solidFill>
                <a:effectLst/>
                <a:latin typeface="Arial Narrow" panose="020B0606020202030204" pitchFamily="34" charset="0"/>
                <a:ea typeface="Times New Roman" panose="02020603050405020304" pitchFamily="18" charset="0"/>
              </a:rPr>
              <a:t> </a:t>
            </a:r>
            <a:r>
              <a:rPr lang="tr-TR" sz="36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    </a:t>
            </a:r>
            <a:r>
              <a:rPr lang="tr-TR" sz="3600" dirty="0">
                <a:solidFill>
                  <a:schemeClr val="bg1"/>
                </a:solidFill>
                <a:effectLst/>
                <a:latin typeface="Arial Narrow" panose="020B0606020202030204" pitchFamily="34" charset="0"/>
                <a:ea typeface="Times New Roman" panose="02020603050405020304" pitchFamily="18" charset="0"/>
              </a:rPr>
              <a:t> </a:t>
            </a:r>
            <a:endParaRPr lang="tr-TR" sz="3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0646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05364" y="152718"/>
            <a:ext cx="8507288" cy="900018"/>
          </a:xfrm>
        </p:spPr>
        <p:txBody>
          <a:bodyPr>
            <a:normAutofit/>
          </a:bodyPr>
          <a:lstStyle/>
          <a:p>
            <a:pPr algn="ctr"/>
            <a:r>
              <a:rPr lang="tr-TR" sz="3000" dirty="0"/>
              <a:t>  YANGIN SÖNDÜRÜCÜNÜN BÖLÜMLERİ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100</a:t>
            </a:fld>
            <a:endParaRPr lang="en-US"/>
          </a:p>
        </p:txBody>
      </p:sp>
      <p:sp>
        <p:nvSpPr>
          <p:cNvPr id="5" name="Rectangle 3"/>
          <p:cNvSpPr txBox="1">
            <a:spLocks noChangeArrowheads="1"/>
          </p:cNvSpPr>
          <p:nvPr/>
        </p:nvSpPr>
        <p:spPr>
          <a:xfrm>
            <a:off x="3707632" y="1052736"/>
            <a:ext cx="5257800" cy="5292671"/>
          </a:xfrm>
          <a:prstGeom prst="rect">
            <a:avLst/>
          </a:prstGeom>
          <a:ln/>
        </p:spPr>
        <p:txBody>
          <a:bodyPr vert="horz" lIns="91440" tIns="45720" rIns="91440" bIns="45720" rtlCol="0">
            <a:noAutofit/>
          </a:bodyPr>
          <a:lstStyle/>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1. Basınç saati</a:t>
            </a:r>
            <a:r>
              <a:rPr kumimoji="0" lang="tr-TR" sz="2400" b="1" i="0" u="none" strike="noStrike" kern="1200" cap="none" spc="0" normalizeH="0" baseline="0" noProof="0" dirty="0">
                <a:ln>
                  <a:noFill/>
                </a:ln>
                <a:solidFill>
                  <a:schemeClr val="tx1"/>
                </a:solidFill>
                <a:effectLst/>
                <a:uLnTx/>
                <a:uFillTx/>
                <a:latin typeface="+mn-lt"/>
                <a:ea typeface="+mn-ea"/>
                <a:cs typeface="+mn-cs"/>
              </a:rPr>
              <a:t>: </a:t>
            </a:r>
            <a:r>
              <a:rPr kumimoji="0" lang="tr-TR" sz="2400" b="1" i="0" u="none" strike="noStrike" kern="1200" cap="none" spc="0" normalizeH="0" baseline="0" noProof="0" dirty="0">
                <a:ln>
                  <a:noFill/>
                </a:ln>
                <a:solidFill>
                  <a:srgbClr val="0070C0"/>
                </a:solidFill>
                <a:effectLst/>
                <a:uLnTx/>
                <a:uFillTx/>
                <a:latin typeface="+mn-lt"/>
                <a:ea typeface="+mn-ea"/>
                <a:cs typeface="+mn-cs"/>
              </a:rPr>
              <a:t>Yangın söndürücüde yeterli basınç olup olmadığını gösterir.</a:t>
            </a:r>
          </a:p>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2. Pim</a:t>
            </a:r>
            <a:r>
              <a:rPr kumimoji="0" lang="tr-TR" sz="2400" b="1" i="0" u="none" strike="noStrike" kern="1200" cap="none" spc="0" normalizeH="0" baseline="0" noProof="0" dirty="0">
                <a:ln>
                  <a:noFill/>
                </a:ln>
                <a:solidFill>
                  <a:schemeClr val="tx1"/>
                </a:solidFill>
                <a:effectLst/>
                <a:uLnTx/>
                <a:uFillTx/>
                <a:latin typeface="+mn-lt"/>
                <a:ea typeface="+mn-ea"/>
                <a:cs typeface="+mn-cs"/>
              </a:rPr>
              <a:t>: </a:t>
            </a:r>
            <a:r>
              <a:rPr kumimoji="0" lang="tr-TR" sz="2400" b="1" i="0" u="none" strike="noStrike" kern="1200" cap="none" spc="0" normalizeH="0" baseline="0" noProof="0" dirty="0">
                <a:ln>
                  <a:noFill/>
                </a:ln>
                <a:solidFill>
                  <a:srgbClr val="0070C0"/>
                </a:solidFill>
                <a:effectLst/>
                <a:uLnTx/>
                <a:uFillTx/>
                <a:latin typeface="+mn-lt"/>
                <a:ea typeface="+mn-ea"/>
                <a:cs typeface="+mn-cs"/>
              </a:rPr>
              <a:t>Yangın söndürücü kullanılmadan önce çekilip çıkartılmalıdır.</a:t>
            </a:r>
          </a:p>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3. Hortum başı</a:t>
            </a:r>
            <a:r>
              <a:rPr kumimoji="0" lang="tr-TR" sz="2400" b="1" i="0" u="none" strike="noStrike" kern="1200" cap="none" spc="0" normalizeH="0" baseline="0" noProof="0" dirty="0">
                <a:ln>
                  <a:noFill/>
                </a:ln>
                <a:solidFill>
                  <a:schemeClr val="tx1"/>
                </a:solidFill>
                <a:effectLst/>
                <a:uLnTx/>
                <a:uFillTx/>
                <a:latin typeface="+mn-lt"/>
                <a:ea typeface="+mn-ea"/>
                <a:cs typeface="+mn-cs"/>
              </a:rPr>
              <a:t>: </a:t>
            </a:r>
            <a:r>
              <a:rPr kumimoji="0" lang="tr-TR" sz="2400" b="1" i="0" u="none" strike="noStrike" kern="1200" cap="none" spc="0" normalizeH="0" baseline="0" noProof="0" dirty="0">
                <a:ln>
                  <a:noFill/>
                </a:ln>
                <a:solidFill>
                  <a:srgbClr val="0070C0"/>
                </a:solidFill>
                <a:effectLst/>
                <a:uLnTx/>
                <a:uFillTx/>
                <a:latin typeface="+mn-lt"/>
                <a:ea typeface="+mn-ea"/>
                <a:cs typeface="+mn-cs"/>
              </a:rPr>
              <a:t>Yangının kaynağına doğrultulmalıdır.</a:t>
            </a:r>
          </a:p>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4. Hortum:  </a:t>
            </a:r>
            <a:r>
              <a:rPr kumimoji="0" lang="tr-TR" sz="2400" b="1" i="0" u="none" strike="noStrike" kern="1200" cap="none" spc="0" normalizeH="0" baseline="0" noProof="0" dirty="0">
                <a:ln>
                  <a:noFill/>
                </a:ln>
                <a:solidFill>
                  <a:srgbClr val="0070C0"/>
                </a:solidFill>
                <a:effectLst/>
                <a:uLnTx/>
                <a:uFillTx/>
                <a:latin typeface="+mn-lt"/>
                <a:ea typeface="+mn-ea"/>
                <a:cs typeface="+mn-cs"/>
              </a:rPr>
              <a:t>Esnek, kaliteli ve kullanılması kolay olmalıdır.</a:t>
            </a:r>
          </a:p>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5. Etiket: </a:t>
            </a:r>
            <a:r>
              <a:rPr kumimoji="0" lang="tr-TR" sz="2400" b="1" i="0" u="none" strike="noStrike" kern="1200" cap="none" spc="0" normalizeH="0" baseline="0" noProof="0" dirty="0">
                <a:ln>
                  <a:noFill/>
                </a:ln>
                <a:solidFill>
                  <a:srgbClr val="0070C0"/>
                </a:solidFill>
                <a:effectLst/>
                <a:uLnTx/>
                <a:uFillTx/>
                <a:latin typeface="+mn-lt"/>
                <a:ea typeface="+mn-ea"/>
                <a:cs typeface="+mn-cs"/>
              </a:rPr>
              <a:t>Yangın söndürücünün hangi tür yangınlar için olduğunu ve nasıl kullanılacağını gösterir. ( A-B-C )</a:t>
            </a:r>
          </a:p>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400" b="1" i="0" u="none" strike="noStrike" kern="1200" cap="none" spc="0" normalizeH="0" baseline="0" noProof="0" dirty="0">
                <a:ln>
                  <a:noFill/>
                </a:ln>
                <a:solidFill>
                  <a:srgbClr val="FF0000"/>
                </a:solidFill>
                <a:effectLst/>
                <a:uLnTx/>
                <a:uFillTx/>
                <a:latin typeface="+mn-lt"/>
                <a:ea typeface="+mn-ea"/>
                <a:cs typeface="+mn-cs"/>
              </a:rPr>
              <a:t>6. Tarih etiketi</a:t>
            </a:r>
            <a:r>
              <a:rPr kumimoji="0" lang="tr-TR" sz="2400" b="1" i="0" u="none" strike="noStrike" kern="1200" cap="none" spc="0" normalizeH="0" baseline="0" noProof="0" dirty="0">
                <a:ln>
                  <a:noFill/>
                </a:ln>
                <a:solidFill>
                  <a:schemeClr val="tx1"/>
                </a:solidFill>
                <a:effectLst/>
                <a:uLnTx/>
                <a:uFillTx/>
                <a:latin typeface="+mn-lt"/>
                <a:ea typeface="+mn-ea"/>
                <a:cs typeface="+mn-cs"/>
              </a:rPr>
              <a:t>: </a:t>
            </a:r>
            <a:r>
              <a:rPr kumimoji="0" lang="tr-TR" sz="2400" b="1" i="0" u="none" strike="noStrike" kern="1200" cap="none" spc="0" normalizeH="0" baseline="0" noProof="0" dirty="0">
                <a:ln>
                  <a:noFill/>
                </a:ln>
                <a:solidFill>
                  <a:srgbClr val="0070C0"/>
                </a:solidFill>
                <a:effectLst/>
                <a:uLnTx/>
                <a:uFillTx/>
                <a:latin typeface="+mn-lt"/>
                <a:ea typeface="+mn-ea"/>
                <a:cs typeface="+mn-cs"/>
              </a:rPr>
              <a:t>Son kullanım tarihini gösterir. </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629" y="1052736"/>
            <a:ext cx="3439790" cy="529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507288" cy="756002"/>
          </a:xfrm>
        </p:spPr>
        <p:txBody>
          <a:bodyPr/>
          <a:lstStyle/>
          <a:p>
            <a:r>
              <a:rPr lang="tr-TR" dirty="0"/>
              <a:t>    YANGIN SÖNDÜRME CİHAZI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101</a:t>
            </a:fld>
            <a:endParaRPr lang="en-US"/>
          </a:p>
        </p:txBody>
      </p:sp>
      <p:sp>
        <p:nvSpPr>
          <p:cNvPr id="6" name="Text Box 3"/>
          <p:cNvSpPr txBox="1">
            <a:spLocks noChangeArrowheads="1"/>
          </p:cNvSpPr>
          <p:nvPr/>
        </p:nvSpPr>
        <p:spPr bwMode="auto">
          <a:xfrm>
            <a:off x="255712" y="1052736"/>
            <a:ext cx="71628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800" b="1" dirty="0">
                <a:solidFill>
                  <a:srgbClr val="FF0000"/>
                </a:solidFill>
                <a:latin typeface="Tahoma" panose="020B0604030504040204" pitchFamily="34" charset="0"/>
                <a:cs typeface="Arial" panose="020B0604020202020204" pitchFamily="34" charset="0"/>
              </a:rPr>
              <a:t>A Sınıfı Yangın</a:t>
            </a:r>
            <a:r>
              <a:rPr lang="tr-TR" sz="2800" dirty="0">
                <a:solidFill>
                  <a:srgbClr val="000000"/>
                </a:solidFill>
                <a:latin typeface="Tahoma" panose="020B0604030504040204" pitchFamily="34" charset="0"/>
                <a:cs typeface="Arial" panose="020B0604020202020204" pitchFamily="34" charset="0"/>
              </a:rPr>
              <a:t> </a:t>
            </a:r>
            <a:r>
              <a:rPr lang="tr-TR" sz="2400" dirty="0">
                <a:solidFill>
                  <a:srgbClr val="00B050"/>
                </a:solidFill>
                <a:cs typeface="Arial" panose="020B0604020202020204" pitchFamily="34" charset="0"/>
              </a:rPr>
              <a:t>çıkması muhtemel yerlerde </a:t>
            </a:r>
            <a:r>
              <a:rPr lang="tr-TR" sz="2400" dirty="0">
                <a:solidFill>
                  <a:srgbClr val="00B050"/>
                </a:solidFill>
                <a:cs typeface="Times New Roman" panose="02020603050405020304" pitchFamily="18" charset="0"/>
              </a:rPr>
              <a:t>çok maksatl</a:t>
            </a:r>
            <a:r>
              <a:rPr lang="tr-TR" sz="2400" dirty="0">
                <a:solidFill>
                  <a:srgbClr val="00B050"/>
                </a:solidFill>
                <a:cs typeface="Arial" panose="020B0604020202020204" pitchFamily="34" charset="0"/>
              </a:rPr>
              <a:t>ı</a:t>
            </a:r>
            <a:r>
              <a:rPr lang="tr-TR" sz="2400" dirty="0">
                <a:solidFill>
                  <a:srgbClr val="00B050"/>
                </a:solidFill>
                <a:cs typeface="Times New Roman" panose="02020603050405020304" pitchFamily="18" charset="0"/>
              </a:rPr>
              <a:t> </a:t>
            </a:r>
            <a:r>
              <a:rPr lang="tr-TR" sz="2400" u="sng" dirty="0">
                <a:solidFill>
                  <a:srgbClr val="FF0000"/>
                </a:solidFill>
                <a:cs typeface="Times New Roman" panose="02020603050405020304" pitchFamily="18" charset="0"/>
              </a:rPr>
              <a:t>kuru kimyevi tozlu veya sulu</a:t>
            </a:r>
            <a:r>
              <a:rPr lang="tr-TR" sz="2400" u="sng" dirty="0">
                <a:solidFill>
                  <a:srgbClr val="FF0000"/>
                </a:solidFill>
                <a:cs typeface="Arial" panose="020B0604020202020204" pitchFamily="34" charset="0"/>
              </a:rPr>
              <a:t>,</a:t>
            </a:r>
            <a:r>
              <a:rPr lang="tr-TR" sz="2400" u="sng" dirty="0">
                <a:solidFill>
                  <a:srgbClr val="FF0000"/>
                </a:solidFill>
                <a:latin typeface="Tahoma" panose="020B0604030504040204" pitchFamily="34" charset="0"/>
                <a:cs typeface="Arial" panose="020B0604020202020204" pitchFamily="34" charset="0"/>
              </a:rPr>
              <a:t> </a:t>
            </a:r>
          </a:p>
        </p:txBody>
      </p:sp>
      <p:sp>
        <p:nvSpPr>
          <p:cNvPr id="7" name="Text Box 4"/>
          <p:cNvSpPr txBox="1">
            <a:spLocks noChangeArrowheads="1"/>
          </p:cNvSpPr>
          <p:nvPr/>
        </p:nvSpPr>
        <p:spPr bwMode="auto">
          <a:xfrm>
            <a:off x="255712" y="1916832"/>
            <a:ext cx="73152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800" b="1" dirty="0">
                <a:solidFill>
                  <a:srgbClr val="000099"/>
                </a:solidFill>
                <a:latin typeface="Tahoma" panose="020B0604030504040204" pitchFamily="34" charset="0"/>
                <a:cs typeface="Arial" panose="020B0604020202020204" pitchFamily="34" charset="0"/>
              </a:rPr>
              <a:t>B Sınıfı Yangın </a:t>
            </a:r>
            <a:r>
              <a:rPr lang="tr-TR" sz="2400" dirty="0">
                <a:solidFill>
                  <a:srgbClr val="00B050"/>
                </a:solidFill>
                <a:cs typeface="Arial" panose="020B0604020202020204" pitchFamily="34" charset="0"/>
              </a:rPr>
              <a:t>çıkması muhtemel yerlerde </a:t>
            </a:r>
            <a:r>
              <a:rPr lang="tr-TR" sz="2400" u="sng" dirty="0">
                <a:solidFill>
                  <a:srgbClr val="FF0000"/>
                </a:solidFill>
                <a:cs typeface="Times New Roman" panose="02020603050405020304" pitchFamily="18" charset="0"/>
              </a:rPr>
              <a:t>kuru kimyevi tozlu veya köpüklü</a:t>
            </a:r>
            <a:r>
              <a:rPr lang="tr-TR" sz="2400" u="sng" dirty="0">
                <a:solidFill>
                  <a:srgbClr val="FF0000"/>
                </a:solidFill>
                <a:cs typeface="Arial" panose="020B0604020202020204" pitchFamily="34" charset="0"/>
              </a:rPr>
              <a:t>, </a:t>
            </a:r>
          </a:p>
        </p:txBody>
      </p:sp>
      <p:sp>
        <p:nvSpPr>
          <p:cNvPr id="8" name="Text Box 5"/>
          <p:cNvSpPr txBox="1">
            <a:spLocks noChangeArrowheads="1"/>
          </p:cNvSpPr>
          <p:nvPr/>
        </p:nvSpPr>
        <p:spPr bwMode="auto">
          <a:xfrm>
            <a:off x="255712" y="3861048"/>
            <a:ext cx="78486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800" b="1" dirty="0">
                <a:solidFill>
                  <a:srgbClr val="000099"/>
                </a:solidFill>
                <a:latin typeface="Tahoma" panose="020B0604030504040204" pitchFamily="34" charset="0"/>
                <a:cs typeface="Arial" panose="020B0604020202020204" pitchFamily="34" charset="0"/>
              </a:rPr>
              <a:t>D Sınıfı Yangın </a:t>
            </a:r>
            <a:r>
              <a:rPr lang="tr-TR" sz="2400" dirty="0">
                <a:solidFill>
                  <a:srgbClr val="00B050"/>
                </a:solidFill>
                <a:cs typeface="Arial" panose="020B0604020202020204" pitchFamily="34" charset="0"/>
              </a:rPr>
              <a:t>çıkması muhtemel yerlerde </a:t>
            </a:r>
          </a:p>
          <a:p>
            <a:pPr marL="190500" lvl="1" indent="0" algn="just"/>
            <a:r>
              <a:rPr lang="tr-TR" sz="2400" dirty="0">
                <a:solidFill>
                  <a:srgbClr val="00B050"/>
                </a:solidFill>
                <a:cs typeface="Arial" panose="020B0604020202020204" pitchFamily="34" charset="0"/>
              </a:rPr>
              <a:t>    </a:t>
            </a:r>
            <a:r>
              <a:rPr lang="tr-TR" sz="2400" u="sng" dirty="0">
                <a:solidFill>
                  <a:srgbClr val="FF0000"/>
                </a:solidFill>
                <a:cs typeface="Times New Roman" panose="02020603050405020304" pitchFamily="18" charset="0"/>
              </a:rPr>
              <a:t>kuru metal tozlu ve </a:t>
            </a:r>
            <a:r>
              <a:rPr lang="tr-TR" sz="2400" u="sng" dirty="0" err="1">
                <a:solidFill>
                  <a:srgbClr val="FF0000"/>
                </a:solidFill>
                <a:cs typeface="Times New Roman" panose="02020603050405020304" pitchFamily="18" charset="0"/>
              </a:rPr>
              <a:t>bioversal</a:t>
            </a:r>
            <a:r>
              <a:rPr lang="tr-TR" sz="2400" u="sng" dirty="0">
                <a:solidFill>
                  <a:srgbClr val="FF0000"/>
                </a:solidFill>
                <a:cs typeface="Times New Roman" panose="02020603050405020304" pitchFamily="18" charset="0"/>
              </a:rPr>
              <a:t> tip </a:t>
            </a:r>
            <a:r>
              <a:rPr lang="tr-TR" sz="2400" dirty="0">
                <a:solidFill>
                  <a:srgbClr val="00B050"/>
                </a:solidFill>
                <a:cs typeface="Times New Roman" panose="02020603050405020304" pitchFamily="18" charset="0"/>
              </a:rPr>
              <a:t>söndürme cihazlar</a:t>
            </a:r>
            <a:r>
              <a:rPr lang="tr-TR" sz="2400" dirty="0">
                <a:solidFill>
                  <a:srgbClr val="00B050"/>
                </a:solidFill>
                <a:cs typeface="Arial" panose="020B0604020202020204" pitchFamily="34" charset="0"/>
              </a:rPr>
              <a:t>ı</a:t>
            </a:r>
            <a:r>
              <a:rPr lang="tr-TR" sz="2400" dirty="0">
                <a:solidFill>
                  <a:srgbClr val="00B050"/>
                </a:solidFill>
                <a:cs typeface="Times New Roman" panose="02020603050405020304" pitchFamily="18" charset="0"/>
              </a:rPr>
              <a:t>  </a:t>
            </a:r>
          </a:p>
          <a:p>
            <a:pPr marL="190500" lvl="1" indent="0" algn="just"/>
            <a:r>
              <a:rPr lang="tr-TR" sz="2400" dirty="0">
                <a:solidFill>
                  <a:srgbClr val="00B050"/>
                </a:solidFill>
                <a:cs typeface="Times New Roman" panose="02020603050405020304" pitchFamily="18" charset="0"/>
              </a:rPr>
              <a:t>    bulundurulmal</a:t>
            </a:r>
            <a:r>
              <a:rPr lang="tr-TR" sz="2400" dirty="0">
                <a:solidFill>
                  <a:srgbClr val="00B050"/>
                </a:solidFill>
                <a:cs typeface="Arial" panose="020B0604020202020204" pitchFamily="34" charset="0"/>
              </a:rPr>
              <a:t>ı</a:t>
            </a:r>
            <a:r>
              <a:rPr lang="tr-TR" sz="2400" dirty="0">
                <a:solidFill>
                  <a:srgbClr val="00B050"/>
                </a:solidFill>
                <a:cs typeface="Times New Roman" panose="02020603050405020304" pitchFamily="18" charset="0"/>
              </a:rPr>
              <a:t>d</a:t>
            </a:r>
            <a:r>
              <a:rPr lang="tr-TR" sz="2400" dirty="0">
                <a:solidFill>
                  <a:srgbClr val="00B050"/>
                </a:solidFill>
                <a:cs typeface="Arial" panose="020B0604020202020204" pitchFamily="34" charset="0"/>
              </a:rPr>
              <a:t>ı</a:t>
            </a:r>
            <a:r>
              <a:rPr lang="tr-TR" sz="2400" dirty="0">
                <a:solidFill>
                  <a:srgbClr val="00B050"/>
                </a:solidFill>
                <a:cs typeface="Times New Roman" panose="02020603050405020304" pitchFamily="18" charset="0"/>
              </a:rPr>
              <a:t>r.</a:t>
            </a:r>
            <a:r>
              <a:rPr lang="tr-TR" sz="2400" dirty="0">
                <a:solidFill>
                  <a:srgbClr val="00B050"/>
                </a:solidFill>
                <a:latin typeface="Tahoma" panose="020B0604030504040204" pitchFamily="34" charset="0"/>
                <a:cs typeface="Times New Roman" panose="02020603050405020304" pitchFamily="18" charset="0"/>
              </a:rPr>
              <a:t> </a:t>
            </a:r>
          </a:p>
        </p:txBody>
      </p:sp>
      <p:sp>
        <p:nvSpPr>
          <p:cNvPr id="9" name="Rectangle 6"/>
          <p:cNvSpPr>
            <a:spLocks noChangeArrowheads="1"/>
          </p:cNvSpPr>
          <p:nvPr/>
        </p:nvSpPr>
        <p:spPr bwMode="auto">
          <a:xfrm>
            <a:off x="179512" y="2852936"/>
            <a:ext cx="7754938"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292100" indent="1651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800" b="1" dirty="0">
                <a:solidFill>
                  <a:srgbClr val="FF0000"/>
                </a:solidFill>
                <a:latin typeface="Tahoma" panose="020B0604030504040204" pitchFamily="34" charset="0"/>
                <a:cs typeface="Arial" panose="020B0604020202020204" pitchFamily="34" charset="0"/>
              </a:rPr>
              <a:t> C Sınıfı Yangın</a:t>
            </a:r>
            <a:r>
              <a:rPr lang="tr-TR" sz="2800" b="1" dirty="0">
                <a:solidFill>
                  <a:srgbClr val="000099"/>
                </a:solidFill>
                <a:latin typeface="Tahoma" panose="020B0604030504040204" pitchFamily="34" charset="0"/>
                <a:cs typeface="Arial" panose="020B0604020202020204" pitchFamily="34" charset="0"/>
              </a:rPr>
              <a:t> </a:t>
            </a:r>
            <a:r>
              <a:rPr lang="tr-TR" sz="2400" dirty="0">
                <a:solidFill>
                  <a:srgbClr val="00B050"/>
                </a:solidFill>
                <a:cs typeface="Arial" panose="020B0604020202020204" pitchFamily="34" charset="0"/>
              </a:rPr>
              <a:t>çıkması muhtemel yerlerde    </a:t>
            </a:r>
          </a:p>
          <a:p>
            <a:pPr lvl="1" indent="0" algn="just"/>
            <a:r>
              <a:rPr lang="tr-TR" sz="2400" dirty="0">
                <a:solidFill>
                  <a:srgbClr val="00B050"/>
                </a:solidFill>
                <a:cs typeface="Arial" panose="020B0604020202020204" pitchFamily="34" charset="0"/>
              </a:rPr>
              <a:t>     </a:t>
            </a:r>
            <a:r>
              <a:rPr lang="tr-TR" sz="2400" u="sng" dirty="0">
                <a:solidFill>
                  <a:srgbClr val="FF0000"/>
                </a:solidFill>
                <a:cs typeface="Times New Roman" panose="02020603050405020304" pitchFamily="18" charset="0"/>
              </a:rPr>
              <a:t>kuru kimyevi tozlu veya </a:t>
            </a:r>
            <a:r>
              <a:rPr lang="tr-TR" sz="2400" u="sng" dirty="0" err="1">
                <a:solidFill>
                  <a:srgbClr val="FF0000"/>
                </a:solidFill>
                <a:cs typeface="Times New Roman" panose="02020603050405020304" pitchFamily="18" charset="0"/>
              </a:rPr>
              <a:t>bioversal</a:t>
            </a:r>
            <a:r>
              <a:rPr lang="tr-TR" sz="2400" u="sng" dirty="0">
                <a:solidFill>
                  <a:srgbClr val="FF0000"/>
                </a:solidFill>
                <a:cs typeface="Times New Roman" panose="02020603050405020304" pitchFamily="18" charset="0"/>
              </a:rPr>
              <a:t> tip</a:t>
            </a:r>
            <a:r>
              <a:rPr lang="tr-TR" sz="2400" u="sng" dirty="0">
                <a:solidFill>
                  <a:srgbClr val="FF0000"/>
                </a:solidFill>
                <a:latin typeface="Tahoma" panose="020B0604030504040204" pitchFamily="34" charset="0"/>
                <a:cs typeface="Arial" panose="020B0604020202020204" pitchFamily="34" charset="0"/>
              </a:rPr>
              <a:t> </a:t>
            </a:r>
          </a:p>
        </p:txBody>
      </p:sp>
      <p:pic>
        <p:nvPicPr>
          <p:cNvPr id="1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112" y="3429000"/>
            <a:ext cx="111588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179512" y="5263460"/>
            <a:ext cx="7848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800" b="1" dirty="0">
                <a:solidFill>
                  <a:srgbClr val="FF0000"/>
                </a:solidFill>
                <a:latin typeface="Tahoma" panose="020B0604030504040204" pitchFamily="34" charset="0"/>
                <a:cs typeface="Arial" panose="020B0604020202020204" pitchFamily="34" charset="0"/>
              </a:rPr>
              <a:t>E Sınıfı Yangın </a:t>
            </a:r>
            <a:r>
              <a:rPr lang="tr-TR" sz="2400" dirty="0">
                <a:solidFill>
                  <a:srgbClr val="00B050"/>
                </a:solidFill>
                <a:cs typeface="Arial" panose="020B0604020202020204" pitchFamily="34" charset="0"/>
              </a:rPr>
              <a:t>çıkması muhtemel yerlerde </a:t>
            </a:r>
            <a:r>
              <a:rPr lang="tr-TR" sz="2400" u="sng" dirty="0" err="1">
                <a:solidFill>
                  <a:srgbClr val="FF0000"/>
                </a:solidFill>
                <a:cs typeface="Times New Roman" panose="02020603050405020304" pitchFamily="18" charset="0"/>
              </a:rPr>
              <a:t>bioversal</a:t>
            </a:r>
            <a:r>
              <a:rPr lang="tr-TR" sz="2400" u="sng" dirty="0">
                <a:solidFill>
                  <a:srgbClr val="FF0000"/>
                </a:solidFill>
                <a:cs typeface="Times New Roman" panose="02020603050405020304" pitchFamily="18" charset="0"/>
              </a:rPr>
              <a:t> tip </a:t>
            </a:r>
            <a:r>
              <a:rPr lang="tr-TR" sz="2400" dirty="0">
                <a:solidFill>
                  <a:srgbClr val="00B050"/>
                </a:solidFill>
                <a:cs typeface="Times New Roman" panose="02020603050405020304" pitchFamily="18" charset="0"/>
              </a:rPr>
              <a:t>söndürme cihazlar</a:t>
            </a:r>
            <a:r>
              <a:rPr lang="tr-TR" sz="2400" dirty="0">
                <a:solidFill>
                  <a:srgbClr val="00B050"/>
                </a:solidFill>
                <a:cs typeface="Arial" panose="020B0604020202020204" pitchFamily="34" charset="0"/>
              </a:rPr>
              <a:t>ı</a:t>
            </a:r>
            <a:r>
              <a:rPr lang="tr-TR" sz="2400" dirty="0">
                <a:solidFill>
                  <a:srgbClr val="00B050"/>
                </a:solidFill>
                <a:cs typeface="Times New Roman" panose="02020603050405020304" pitchFamily="18" charset="0"/>
              </a:rPr>
              <a:t> bulundurulmal</a:t>
            </a:r>
            <a:r>
              <a:rPr lang="tr-TR" sz="2400" dirty="0">
                <a:solidFill>
                  <a:srgbClr val="00B050"/>
                </a:solidFill>
                <a:cs typeface="Arial" panose="020B0604020202020204" pitchFamily="34" charset="0"/>
              </a:rPr>
              <a:t>ı</a:t>
            </a:r>
            <a:r>
              <a:rPr lang="tr-TR" sz="2400" dirty="0">
                <a:solidFill>
                  <a:srgbClr val="00B050"/>
                </a:solidFill>
                <a:cs typeface="Times New Roman" panose="02020603050405020304" pitchFamily="18" charset="0"/>
              </a:rPr>
              <a:t>d</a:t>
            </a:r>
            <a:r>
              <a:rPr lang="tr-TR" sz="2400" dirty="0">
                <a:solidFill>
                  <a:srgbClr val="00B050"/>
                </a:solidFill>
                <a:cs typeface="Arial" panose="020B0604020202020204" pitchFamily="34" charset="0"/>
              </a:rPr>
              <a:t>ı</a:t>
            </a:r>
            <a:r>
              <a:rPr lang="tr-TR" sz="2400" dirty="0">
                <a:solidFill>
                  <a:srgbClr val="00B050"/>
                </a:solidFill>
                <a:cs typeface="Times New Roman" panose="02020603050405020304" pitchFamily="18" charset="0"/>
              </a:rPr>
              <a:t>r.</a:t>
            </a:r>
            <a:r>
              <a:rPr lang="tr-TR" sz="2400" dirty="0">
                <a:solidFill>
                  <a:srgbClr val="00B050"/>
                </a:solidFill>
                <a:latin typeface="Tahoma" panose="020B0604030504040204" pitchFamily="34" charset="0"/>
                <a:cs typeface="Times New Roman" panose="02020603050405020304" pitchFamily="18" charset="0"/>
              </a:rPr>
              <a:t> </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188639"/>
            <a:ext cx="1400175" cy="3077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fld id="{F38DF745-7D3F-47F4-83A3-874385CFAA69}" type="slidenum">
              <a:rPr lang="en-US" smtClean="0"/>
              <a:pPr/>
              <a:t>102</a:t>
            </a:fld>
            <a:endParaRPr lang="en-US"/>
          </a:p>
        </p:txBody>
      </p:sp>
      <p:sp>
        <p:nvSpPr>
          <p:cNvPr id="6" name="Text Box 3"/>
          <p:cNvSpPr txBox="1">
            <a:spLocks noChangeArrowheads="1"/>
          </p:cNvSpPr>
          <p:nvPr/>
        </p:nvSpPr>
        <p:spPr bwMode="auto">
          <a:xfrm>
            <a:off x="611560" y="404664"/>
            <a:ext cx="82505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ctr">
              <a:buFont typeface="Wingdings" panose="05000000000000000000" pitchFamily="2" charset="2"/>
              <a:buNone/>
            </a:pPr>
            <a:r>
              <a:rPr lang="tr-TR" sz="2800" b="1" u="sng" dirty="0">
                <a:solidFill>
                  <a:srgbClr val="FF0000"/>
                </a:solidFill>
                <a:effectLst>
                  <a:outerShdw blurRad="38100" dist="38100" dir="2700000" algn="tl">
                    <a:srgbClr val="000000">
                      <a:alpha val="43137"/>
                    </a:srgbClr>
                  </a:outerShdw>
                </a:effectLst>
                <a:latin typeface="Tahoma" panose="020B0604030504040204" pitchFamily="34" charset="0"/>
                <a:cs typeface="Arial" panose="020B0604020202020204" pitchFamily="34" charset="0"/>
              </a:rPr>
              <a:t> Yangın </a:t>
            </a:r>
            <a:r>
              <a:rPr lang="tr-TR" sz="2800" b="1" u="sng" dirty="0">
                <a:solidFill>
                  <a:srgbClr val="FF0000"/>
                </a:solidFill>
                <a:effectLst>
                  <a:outerShdw blurRad="38100" dist="38100" dir="2700000" algn="tl">
                    <a:srgbClr val="000000">
                      <a:alpha val="43137"/>
                    </a:srgbClr>
                  </a:outerShdw>
                </a:effectLst>
                <a:latin typeface="Tahoma" panose="020B0604030504040204" pitchFamily="34" charset="0"/>
                <a:cs typeface="Times New Roman" panose="02020603050405020304" pitchFamily="18" charset="0"/>
              </a:rPr>
              <a:t>Söndürme Tüplerinin </a:t>
            </a:r>
            <a:r>
              <a:rPr lang="tr-TR" sz="2800" b="1" u="sng" dirty="0">
                <a:solidFill>
                  <a:srgbClr val="FF0000"/>
                </a:solidFill>
                <a:effectLst>
                  <a:outerShdw blurRad="38100" dist="38100" dir="2700000" algn="tl">
                    <a:srgbClr val="000000">
                      <a:alpha val="43137"/>
                    </a:srgbClr>
                  </a:outerShdw>
                </a:effectLst>
                <a:latin typeface="Tahoma" panose="020B0604030504040204" pitchFamily="34" charset="0"/>
                <a:cs typeface="Arial" panose="020B0604020202020204" pitchFamily="34" charset="0"/>
              </a:rPr>
              <a:t>Bakımı </a:t>
            </a:r>
            <a:endParaRPr lang="tr-TR" sz="2800" b="1" u="sng" dirty="0">
              <a:solidFill>
                <a:srgbClr val="FF0000"/>
              </a:solidFill>
              <a:effectLst>
                <a:outerShdw blurRad="38100" dist="38100" dir="2700000" algn="tl">
                  <a:srgbClr val="000000">
                    <a:alpha val="43137"/>
                  </a:srgbClr>
                </a:outerShdw>
              </a:effectLst>
              <a:latin typeface="Tahoma" panose="020B0604030504040204" pitchFamily="34" charset="0"/>
              <a:cs typeface="Times New Roman" panose="02020603050405020304" pitchFamily="18" charset="0"/>
            </a:endParaRPr>
          </a:p>
        </p:txBody>
      </p:sp>
      <p:sp>
        <p:nvSpPr>
          <p:cNvPr id="7" name="Text Box 4"/>
          <p:cNvSpPr txBox="1">
            <a:spLocks noChangeArrowheads="1"/>
          </p:cNvSpPr>
          <p:nvPr/>
        </p:nvSpPr>
        <p:spPr bwMode="auto">
          <a:xfrm>
            <a:off x="327720" y="1340768"/>
            <a:ext cx="83487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b="1" dirty="0">
                <a:solidFill>
                  <a:srgbClr val="002060"/>
                </a:solidFill>
                <a:cs typeface="Times New Roman" panose="02020603050405020304" pitchFamily="18" charset="0"/>
              </a:rPr>
              <a:t>TS belgeli ta</a:t>
            </a:r>
            <a:r>
              <a:rPr lang="tr-TR" sz="2400" b="1" dirty="0">
                <a:solidFill>
                  <a:srgbClr val="002060"/>
                </a:solidFill>
                <a:cs typeface="Arial" panose="020B0604020202020204" pitchFamily="34" charset="0"/>
              </a:rPr>
              <a:t>şı</a:t>
            </a:r>
            <a:r>
              <a:rPr lang="tr-TR" sz="2400" b="1" dirty="0">
                <a:solidFill>
                  <a:srgbClr val="002060"/>
                </a:solidFill>
                <a:cs typeface="Times New Roman" panose="02020603050405020304" pitchFamily="18" charset="0"/>
              </a:rPr>
              <a:t>nabilir söndürme cihazlar</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n</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n her 6 ayda gözle kontrolleri, her y</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l genel bak</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mlar</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 ve her 5 y</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lda bir hidrostatik testleri yap</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lmal</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d</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r.</a:t>
            </a:r>
            <a:endParaRPr lang="tr-TR" sz="2400" b="1" dirty="0">
              <a:solidFill>
                <a:srgbClr val="002060"/>
              </a:solidFill>
              <a:cs typeface="Arial" panose="020B0604020202020204" pitchFamily="34" charset="0"/>
            </a:endParaRPr>
          </a:p>
        </p:txBody>
      </p:sp>
      <p:sp>
        <p:nvSpPr>
          <p:cNvPr id="8" name="Text Box 5"/>
          <p:cNvSpPr txBox="1">
            <a:spLocks noChangeArrowheads="1"/>
          </p:cNvSpPr>
          <p:nvPr/>
        </p:nvSpPr>
        <p:spPr bwMode="auto">
          <a:xfrm>
            <a:off x="310335" y="2708920"/>
            <a:ext cx="855178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b="1" dirty="0">
                <a:solidFill>
                  <a:srgbClr val="002060"/>
                </a:solidFill>
                <a:cs typeface="Arial" panose="020B0604020202020204" pitchFamily="34" charset="0"/>
              </a:rPr>
              <a:t>Yeni alınan tüplerde garanti süresi malın tesliminden itibaren </a:t>
            </a:r>
            <a:r>
              <a:rPr lang="tr-TR" sz="2400" b="1" dirty="0">
                <a:solidFill>
                  <a:srgbClr val="FF0000"/>
                </a:solidFill>
                <a:cs typeface="Arial" panose="020B0604020202020204" pitchFamily="34" charset="0"/>
              </a:rPr>
              <a:t>2 yıl olmalı</a:t>
            </a:r>
            <a:r>
              <a:rPr lang="tr-TR" sz="2400" b="1" dirty="0">
                <a:solidFill>
                  <a:srgbClr val="002060"/>
                </a:solidFill>
                <a:cs typeface="Arial" panose="020B0604020202020204" pitchFamily="34" charset="0"/>
              </a:rPr>
              <a:t>, söndürücünün bütün parçaları dahil olmak üzere tamamı firmanın garanti kapsamı içinde olmalıdır. </a:t>
            </a:r>
          </a:p>
        </p:txBody>
      </p:sp>
      <p:sp>
        <p:nvSpPr>
          <p:cNvPr id="9" name="Text Box 6"/>
          <p:cNvSpPr txBox="1">
            <a:spLocks noChangeArrowheads="1"/>
          </p:cNvSpPr>
          <p:nvPr/>
        </p:nvSpPr>
        <p:spPr bwMode="auto">
          <a:xfrm>
            <a:off x="321490" y="4509120"/>
            <a:ext cx="864299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3563" indent="-373063">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b="1" dirty="0">
                <a:solidFill>
                  <a:srgbClr val="002060"/>
                </a:solidFill>
                <a:cs typeface="Times New Roman" panose="02020603050405020304" pitchFamily="18" charset="0"/>
              </a:rPr>
              <a:t>Kontrol tarihinde 5 y</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l</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n</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 dolduran tüplerin 25 bar bas</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nçta hidrostatik testi yap</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lmal</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d</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r.</a:t>
            </a:r>
            <a:r>
              <a:rPr lang="tr-TR" sz="2400" b="1" dirty="0">
                <a:solidFill>
                  <a:srgbClr val="002060"/>
                </a:solidFill>
                <a:cs typeface="Arial" panose="020B0604020202020204" pitchFamily="34" charset="0"/>
              </a:rPr>
              <a:t> </a:t>
            </a:r>
            <a:r>
              <a:rPr lang="tr-TR" sz="2400" b="1" dirty="0">
                <a:solidFill>
                  <a:srgbClr val="002060"/>
                </a:solidFill>
                <a:cs typeface="Times New Roman" panose="02020603050405020304" pitchFamily="18" charset="0"/>
              </a:rPr>
              <a:t>Toz </a:t>
            </a:r>
            <a:r>
              <a:rPr lang="tr-TR" sz="2400" b="1" dirty="0" err="1">
                <a:solidFill>
                  <a:srgbClr val="002060"/>
                </a:solidFill>
                <a:cs typeface="Times New Roman" panose="02020603050405020304" pitchFamily="18" charset="0"/>
              </a:rPr>
              <a:t>dolumundan</a:t>
            </a:r>
            <a:r>
              <a:rPr lang="tr-TR" sz="2400" b="1" dirty="0">
                <a:solidFill>
                  <a:srgbClr val="002060"/>
                </a:solidFill>
                <a:cs typeface="Times New Roman" panose="02020603050405020304" pitchFamily="18" charset="0"/>
              </a:rPr>
              <a:t> sonra 4 y</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l geçmi</a:t>
            </a:r>
            <a:r>
              <a:rPr lang="tr-TR" sz="2400" b="1" dirty="0">
                <a:solidFill>
                  <a:srgbClr val="002060"/>
                </a:solidFill>
                <a:cs typeface="Arial" panose="020B0604020202020204" pitchFamily="34" charset="0"/>
              </a:rPr>
              <a:t>ş</a:t>
            </a:r>
            <a:r>
              <a:rPr lang="tr-TR" sz="2400" b="1" dirty="0">
                <a:solidFill>
                  <a:srgbClr val="002060"/>
                </a:solidFill>
                <a:cs typeface="Times New Roman" panose="02020603050405020304" pitchFamily="18" charset="0"/>
              </a:rPr>
              <a:t>se mutlaka toz de</a:t>
            </a:r>
            <a:r>
              <a:rPr lang="tr-TR" sz="2400" b="1" dirty="0">
                <a:solidFill>
                  <a:srgbClr val="002060"/>
                </a:solidFill>
                <a:cs typeface="Arial" panose="020B0604020202020204" pitchFamily="34" charset="0"/>
              </a:rPr>
              <a:t>ğ</a:t>
            </a:r>
            <a:r>
              <a:rPr lang="tr-TR" sz="2400" b="1" dirty="0">
                <a:solidFill>
                  <a:srgbClr val="002060"/>
                </a:solidFill>
                <a:cs typeface="Times New Roman" panose="02020603050405020304" pitchFamily="18" charset="0"/>
              </a:rPr>
              <a:t>i</a:t>
            </a:r>
            <a:r>
              <a:rPr lang="tr-TR" sz="2400" b="1" dirty="0">
                <a:solidFill>
                  <a:srgbClr val="002060"/>
                </a:solidFill>
                <a:cs typeface="Arial" panose="020B0604020202020204" pitchFamily="34" charset="0"/>
              </a:rPr>
              <a:t>ş</a:t>
            </a:r>
            <a:r>
              <a:rPr lang="tr-TR" sz="2400" b="1" dirty="0">
                <a:solidFill>
                  <a:srgbClr val="002060"/>
                </a:solidFill>
                <a:cs typeface="Times New Roman" panose="02020603050405020304" pitchFamily="18" charset="0"/>
              </a:rPr>
              <a:t>imi yap</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lmal</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d</a:t>
            </a:r>
            <a:r>
              <a:rPr lang="tr-TR" sz="2400" b="1" dirty="0">
                <a:solidFill>
                  <a:srgbClr val="002060"/>
                </a:solidFill>
                <a:cs typeface="Arial" panose="020B0604020202020204" pitchFamily="34" charset="0"/>
              </a:rPr>
              <a:t>ı</a:t>
            </a:r>
            <a:r>
              <a:rPr lang="tr-TR" sz="2400" b="1" dirty="0">
                <a:solidFill>
                  <a:srgbClr val="002060"/>
                </a:solidFill>
                <a:cs typeface="Times New Roman" panose="02020603050405020304" pitchFamily="18" charset="0"/>
              </a:rPr>
              <a:t>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5791200" cy="908720"/>
          </a:xfrm>
        </p:spPr>
        <p:txBody>
          <a:bodyPr/>
          <a:lstStyle/>
          <a:p>
            <a:r>
              <a:rPr lang="tr-TR" dirty="0"/>
              <a:t>    UNUTMAYIN!..</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103</a:t>
            </a:fld>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80728"/>
            <a:ext cx="4605338"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980728"/>
            <a:ext cx="3579812"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95536" y="4581128"/>
            <a:ext cx="84043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tr-TR" sz="3200" b="1" u="sng" dirty="0">
                <a:solidFill>
                  <a:srgbClr val="FF0000"/>
                </a:solidFill>
                <a:effectLst>
                  <a:outerShdw blurRad="38100" dist="38100" dir="2700000" algn="tl">
                    <a:srgbClr val="000000">
                      <a:alpha val="43137"/>
                    </a:srgbClr>
                  </a:outerShdw>
                </a:effectLst>
                <a:cs typeface="Arial" panose="020B0604020202020204" pitchFamily="34" charset="0"/>
              </a:rPr>
              <a:t>EVİNİZDE, İŞYERİNİZDE VE ARACINIZDA MUTLAKA YANGIN  SÖNDÜRME CİHAZI BULUNDURUN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686800" cy="683994"/>
          </a:xfrm>
        </p:spPr>
        <p:txBody>
          <a:bodyPr>
            <a:normAutofit/>
          </a:bodyPr>
          <a:lstStyle/>
          <a:p>
            <a:pPr algn="ctr"/>
            <a:r>
              <a:rPr lang="tr-TR" dirty="0">
                <a:solidFill>
                  <a:srgbClr val="FF0000"/>
                </a:solidFill>
              </a:rPr>
              <a:t>    YANGIN SÖNDÜRME CİHAZLARI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104</a:t>
            </a:fld>
            <a:endParaRPr lang="en-US"/>
          </a:p>
        </p:txBody>
      </p:sp>
      <p:pic>
        <p:nvPicPr>
          <p:cNvPr id="5" name="Picture 2" descr="onlem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1"/>
            <a:ext cx="91439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onle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429000"/>
            <a:ext cx="9144001" cy="3428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3000"/>
                                        <p:tgtEl>
                                          <p:spTgt spid="6"/>
                                        </p:tgtEl>
                                      </p:cBhvr>
                                    </p:animEffect>
                                  </p:childTnLst>
                                </p:cTn>
                              </p:par>
                            </p:childTnLst>
                          </p:cTn>
                        </p:par>
                        <p:par>
                          <p:cTn id="8" fill="hold">
                            <p:stCondLst>
                              <p:cond delay="3000"/>
                            </p:stCondLst>
                            <p:childTnLst>
                              <p:par>
                                <p:cTn id="9" presetID="4" presetClass="entr" presetSubtype="3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686800" cy="683994"/>
          </a:xfrm>
        </p:spPr>
        <p:txBody>
          <a:bodyPr>
            <a:normAutofit/>
          </a:bodyPr>
          <a:lstStyle/>
          <a:p>
            <a:r>
              <a:rPr lang="tr-TR" dirty="0"/>
              <a:t>    YANGIN SÖNDÜRÜCÜ KULLANIMI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105</a:t>
            </a:fld>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675"/>
            <a:ext cx="47513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5509445" y="2204864"/>
            <a:ext cx="352705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tr-TR" sz="4000" b="1" dirty="0">
                <a:solidFill>
                  <a:srgbClr val="FF0000"/>
                </a:solidFill>
                <a:cs typeface="Arial" panose="020B0604020202020204" pitchFamily="34" charset="0"/>
              </a:rPr>
              <a:t>BASINÇ GÖSTERGESİNİ KONTROL ET !</a:t>
            </a:r>
            <a:endParaRPr lang="tr-TR" sz="4000" dirty="0">
              <a:solidFill>
                <a:srgbClr val="FF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3000"/>
                                        <p:tgtEl>
                                          <p:spTgt spid="6"/>
                                        </p:tgtEl>
                                      </p:cBhvr>
                                    </p:animEffect>
                                  </p:childTnLst>
                                </p:cTn>
                              </p:par>
                            </p:childTnLst>
                          </p:cTn>
                        </p:par>
                        <p:par>
                          <p:cTn id="8" fill="hold">
                            <p:stCondLst>
                              <p:cond delay="3000"/>
                            </p:stCondLst>
                            <p:childTnLst>
                              <p:par>
                                <p:cTn id="9" presetID="4" presetClass="entr" presetSubtype="3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686800" cy="683994"/>
          </a:xfrm>
        </p:spPr>
        <p:txBody>
          <a:bodyPr>
            <a:normAutofit/>
          </a:bodyPr>
          <a:lstStyle/>
          <a:p>
            <a:pPr algn="ctr"/>
            <a:r>
              <a:rPr lang="tr-TR" dirty="0"/>
              <a:t>    YANGIN SÖNDÜRÜCÜ KULLANIMI</a:t>
            </a:r>
          </a:p>
        </p:txBody>
      </p:sp>
      <p:pic>
        <p:nvPicPr>
          <p:cNvPr id="119810" name="Picture 2" descr="http://t2.gstatic.com/images?q=tbn:ANd9GcTnqZ7YjBwvD-X_UCNlZRY9ZJQjdNKYvtl_-CzcAXZmDbVuHDi-"/>
          <p:cNvPicPr>
            <a:picLocks noGrp="1" noChangeAspect="1" noChangeArrowheads="1"/>
          </p:cNvPicPr>
          <p:nvPr>
            <p:ph idx="1"/>
          </p:nvPr>
        </p:nvPicPr>
        <p:blipFill>
          <a:blip r:embed="rId2" cstate="print"/>
          <a:srcRect/>
          <a:stretch>
            <a:fillRect/>
          </a:stretch>
        </p:blipFill>
        <p:spPr bwMode="auto">
          <a:xfrm>
            <a:off x="395536" y="1700808"/>
            <a:ext cx="3681490" cy="3600400"/>
          </a:xfrm>
          <a:prstGeom prst="rect">
            <a:avLst/>
          </a:prstGeom>
          <a:noFill/>
        </p:spPr>
      </p:pic>
      <p:sp>
        <p:nvSpPr>
          <p:cNvPr id="4" name="3 Slayt Numarası Yer Tutucusu"/>
          <p:cNvSpPr>
            <a:spLocks noGrp="1"/>
          </p:cNvSpPr>
          <p:nvPr>
            <p:ph type="sldNum" sz="quarter" idx="12"/>
          </p:nvPr>
        </p:nvSpPr>
        <p:spPr/>
        <p:txBody>
          <a:bodyPr/>
          <a:lstStyle/>
          <a:p>
            <a:fld id="{F38DF745-7D3F-47F4-83A3-874385CFAA69}" type="slidenum">
              <a:rPr lang="en-US" smtClean="0"/>
              <a:pPr/>
              <a:t>106</a:t>
            </a:fld>
            <a:endParaRPr lang="en-US"/>
          </a:p>
        </p:txBody>
      </p:sp>
      <p:sp>
        <p:nvSpPr>
          <p:cNvPr id="7" name="6 Metin kutusu"/>
          <p:cNvSpPr txBox="1"/>
          <p:nvPr/>
        </p:nvSpPr>
        <p:spPr>
          <a:xfrm>
            <a:off x="4314583" y="1268760"/>
            <a:ext cx="4680520" cy="4616648"/>
          </a:xfrm>
          <a:prstGeom prst="rect">
            <a:avLst/>
          </a:prstGeom>
          <a:noFill/>
        </p:spPr>
        <p:txBody>
          <a:bodyPr wrap="square" rtlCol="0">
            <a:spAutoFit/>
          </a:bodyPr>
          <a:lstStyle/>
          <a:p>
            <a:r>
              <a:rPr lang="tr-TR" sz="2400" b="1" dirty="0">
                <a:solidFill>
                  <a:srgbClr val="FF0000"/>
                </a:solidFill>
              </a:rPr>
              <a:t>BİTMİŞ BİR TÜPE AİT GÖSTERGE</a:t>
            </a:r>
          </a:p>
          <a:p>
            <a:endParaRPr lang="tr-TR" dirty="0"/>
          </a:p>
          <a:p>
            <a:r>
              <a:rPr lang="tr-TR" sz="2800" b="1" dirty="0">
                <a:solidFill>
                  <a:srgbClr val="002060"/>
                </a:solidFill>
              </a:rPr>
              <a:t>Bitmiş veya bitmek üzere olan bir tüpe ait gösterge yandaki gibidir.</a:t>
            </a:r>
          </a:p>
          <a:p>
            <a:r>
              <a:rPr lang="tr-TR" sz="2800" b="1" dirty="0">
                <a:solidFill>
                  <a:srgbClr val="002060"/>
                </a:solidFill>
              </a:rPr>
              <a:t>Ortalama olarak 0 ile 10 bar kadar basıncı kalmış olan bir tüpün kullanımı uygun değildir. En kısa sürede yetkili dolum kuruluşuna gönderilmesi gerekmektedir.</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686800" cy="683994"/>
          </a:xfrm>
        </p:spPr>
        <p:txBody>
          <a:bodyPr>
            <a:normAutofit/>
          </a:bodyPr>
          <a:lstStyle/>
          <a:p>
            <a:r>
              <a:rPr lang="tr-TR" dirty="0"/>
              <a:t>    YANGIN SÖNDÜRÜCÜ KULLANIMI</a:t>
            </a:r>
          </a:p>
        </p:txBody>
      </p:sp>
      <p:sp>
        <p:nvSpPr>
          <p:cNvPr id="3" name="2 İçerik Yer Tutucusu"/>
          <p:cNvSpPr>
            <a:spLocks noGrp="1"/>
          </p:cNvSpPr>
          <p:nvPr>
            <p:ph idx="1"/>
          </p:nvPr>
        </p:nvSpPr>
        <p:spPr>
          <a:xfrm>
            <a:off x="4067944" y="1124744"/>
            <a:ext cx="4824536" cy="4373563"/>
          </a:xfrm>
        </p:spPr>
        <p:txBody>
          <a:bodyPr>
            <a:normAutofit fontScale="85000" lnSpcReduction="10000"/>
          </a:bodyPr>
          <a:lstStyle/>
          <a:p>
            <a:pPr marL="0" indent="0">
              <a:buNone/>
            </a:pPr>
            <a:r>
              <a:rPr lang="tr-TR" dirty="0"/>
              <a:t>     </a:t>
            </a:r>
            <a:r>
              <a:rPr lang="tr-TR" b="1" dirty="0">
                <a:solidFill>
                  <a:srgbClr val="FF0000"/>
                </a:solidFill>
              </a:rPr>
              <a:t>ÇOK YÜKSEK BASINÇLI TÜP</a:t>
            </a:r>
          </a:p>
          <a:p>
            <a:r>
              <a:rPr lang="tr-TR" b="1" dirty="0">
                <a:solidFill>
                  <a:srgbClr val="002060"/>
                </a:solidFill>
              </a:rPr>
              <a:t>Ortam şartlarından dolayı bazı tüplerin basıncı da olması gerekenden fazla olabilir. Bu bizim için avantaj oluşturmaz. Bu şekilde yüksek basınç altında çalışan tüplerin değişen şartlar altında patlama riski bulunmaktadır.</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107</a:t>
            </a:fld>
            <a:endParaRPr lang="en-US"/>
          </a:p>
        </p:txBody>
      </p:sp>
      <p:pic>
        <p:nvPicPr>
          <p:cNvPr id="118786" name="Picture 2" descr="http://paazmaya.com/img/story/pressure-gauge-of-a-fire-extinguisher.jpg"/>
          <p:cNvPicPr>
            <a:picLocks noChangeAspect="1" noChangeArrowheads="1"/>
          </p:cNvPicPr>
          <p:nvPr/>
        </p:nvPicPr>
        <p:blipFill>
          <a:blip r:embed="rId2" cstate="print"/>
          <a:srcRect/>
          <a:stretch>
            <a:fillRect/>
          </a:stretch>
        </p:blipFill>
        <p:spPr bwMode="auto">
          <a:xfrm>
            <a:off x="611560" y="1916832"/>
            <a:ext cx="3227561" cy="3312368"/>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9844" y="188640"/>
            <a:ext cx="8686800" cy="683994"/>
          </a:xfrm>
        </p:spPr>
        <p:txBody>
          <a:bodyPr>
            <a:normAutofit/>
          </a:bodyPr>
          <a:lstStyle/>
          <a:p>
            <a:pPr algn="ctr"/>
            <a:r>
              <a:rPr lang="tr-TR" dirty="0"/>
              <a:t>    YANGIN SÖNDÜRÜCÜ KULLANIMI</a:t>
            </a:r>
          </a:p>
        </p:txBody>
      </p:sp>
      <p:sp>
        <p:nvSpPr>
          <p:cNvPr id="3" name="2 İçerik Yer Tutucusu"/>
          <p:cNvSpPr>
            <a:spLocks noGrp="1"/>
          </p:cNvSpPr>
          <p:nvPr>
            <p:ph idx="1"/>
          </p:nvPr>
        </p:nvSpPr>
        <p:spPr>
          <a:xfrm>
            <a:off x="3995936" y="1124744"/>
            <a:ext cx="5040560" cy="5001419"/>
          </a:xfrm>
        </p:spPr>
        <p:txBody>
          <a:bodyPr>
            <a:normAutofit/>
          </a:bodyPr>
          <a:lstStyle/>
          <a:p>
            <a:pPr marL="0" indent="0">
              <a:buNone/>
            </a:pPr>
            <a:r>
              <a:rPr lang="tr-TR" dirty="0"/>
              <a:t>   </a:t>
            </a:r>
            <a:r>
              <a:rPr lang="tr-TR" b="1" dirty="0">
                <a:solidFill>
                  <a:srgbClr val="FF0000"/>
                </a:solidFill>
              </a:rPr>
              <a:t>İDEAL BASINÇ</a:t>
            </a:r>
          </a:p>
          <a:p>
            <a:r>
              <a:rPr lang="tr-TR" sz="2400" b="0" dirty="0">
                <a:solidFill>
                  <a:srgbClr val="002060"/>
                </a:solidFill>
              </a:rPr>
              <a:t>Bir söndürücü için ideal basınç göstergesi yandaki gibi yeşil alan arasındaki bölümdür.</a:t>
            </a:r>
          </a:p>
          <a:p>
            <a:r>
              <a:rPr lang="tr-TR" sz="2400" b="0" dirty="0">
                <a:solidFill>
                  <a:srgbClr val="002060"/>
                </a:solidFill>
              </a:rPr>
              <a:t>Rutin periyodik kontrollerimizde özellikle bu kontrolü yapmamız gerekmektedir.</a:t>
            </a:r>
          </a:p>
          <a:p>
            <a:r>
              <a:rPr lang="tr-TR" sz="2400" b="0" dirty="0">
                <a:solidFill>
                  <a:srgbClr val="FF0000"/>
                </a:solidFill>
              </a:rPr>
              <a:t>Portatif Yangın söndürücülerin</a:t>
            </a:r>
          </a:p>
          <a:p>
            <a:pPr marL="0" indent="0">
              <a:buNone/>
            </a:pPr>
            <a:r>
              <a:rPr lang="tr-TR" sz="2400" dirty="0">
                <a:solidFill>
                  <a:srgbClr val="002060"/>
                </a:solidFill>
              </a:rPr>
              <a:t>Manometrelerindeki ibre </a:t>
            </a:r>
            <a:r>
              <a:rPr lang="tr-TR" sz="2400" b="1" dirty="0">
                <a:solidFill>
                  <a:srgbClr val="00B050"/>
                </a:solidFill>
              </a:rPr>
              <a:t>yeşil alanı </a:t>
            </a:r>
            <a:r>
              <a:rPr lang="tr-TR" sz="2400" dirty="0">
                <a:solidFill>
                  <a:srgbClr val="002060"/>
                </a:solidFill>
              </a:rPr>
              <a:t>göstermesi cihazın halen kullanılabilir olduğu anlamına gelmektedir.</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108</a:t>
            </a:fld>
            <a:endParaRPr lang="en-US"/>
          </a:p>
        </p:txBody>
      </p:sp>
      <p:pic>
        <p:nvPicPr>
          <p:cNvPr id="117762" name="Picture 2" descr="http://gocekteyelken.files.wordpress.com/2011/04/fire-extinguisher-servicing.jpg"/>
          <p:cNvPicPr>
            <a:picLocks noChangeAspect="1" noChangeArrowheads="1"/>
          </p:cNvPicPr>
          <p:nvPr/>
        </p:nvPicPr>
        <p:blipFill>
          <a:blip r:embed="rId2" cstate="print"/>
          <a:srcRect/>
          <a:stretch>
            <a:fillRect/>
          </a:stretch>
        </p:blipFill>
        <p:spPr bwMode="auto">
          <a:xfrm>
            <a:off x="467544" y="2132856"/>
            <a:ext cx="3252679" cy="324036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107504" y="188640"/>
            <a:ext cx="8686800" cy="683994"/>
          </a:xfrm>
        </p:spPr>
        <p:txBody>
          <a:bodyPr>
            <a:normAutofit/>
          </a:bodyPr>
          <a:lstStyle/>
          <a:p>
            <a:pPr algn="ctr"/>
            <a:r>
              <a:rPr lang="tr-TR" dirty="0"/>
              <a:t>    YANGIN SÖNDÜRÜCÜ KULLANIMI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109</a:t>
            </a:fld>
            <a:endParaRPr lang="en-US"/>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876" y="1628776"/>
            <a:ext cx="554355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6490872" y="2997200"/>
            <a:ext cx="21876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tr-TR" sz="3600" b="1" dirty="0">
                <a:solidFill>
                  <a:srgbClr val="FF0000"/>
                </a:solidFill>
                <a:cs typeface="Arial" panose="020B0604020202020204" pitchFamily="34" charset="0"/>
              </a:rPr>
              <a:t>PİMİNİ </a:t>
            </a:r>
          </a:p>
          <a:p>
            <a:pPr algn="ctr" eaLnBrk="0" hangingPunct="0"/>
            <a:r>
              <a:rPr lang="tr-TR" sz="3600" b="1" dirty="0">
                <a:solidFill>
                  <a:srgbClr val="FF0000"/>
                </a:solidFill>
                <a:cs typeface="Arial" panose="020B0604020202020204" pitchFamily="34" charset="0"/>
              </a:rPr>
              <a:t>KONTROL </a:t>
            </a:r>
          </a:p>
          <a:p>
            <a:pPr algn="ctr" eaLnBrk="0" hangingPunct="0"/>
            <a:r>
              <a:rPr lang="tr-TR" sz="3600" b="1" dirty="0">
                <a:solidFill>
                  <a:srgbClr val="FF0000"/>
                </a:solidFill>
                <a:cs typeface="Arial" panose="020B0604020202020204" pitchFamily="34" charset="0"/>
              </a:rPr>
              <a:t>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2000"/>
                                        <p:tgtEl>
                                          <p:spTgt spid="7"/>
                                        </p:tgtEl>
                                      </p:cBhvr>
                                    </p:animEffect>
                                  </p:childTnLst>
                                </p:cTn>
                              </p:par>
                            </p:childTnLst>
                          </p:cTn>
                        </p:par>
                        <p:par>
                          <p:cTn id="8" fill="hold">
                            <p:stCondLst>
                              <p:cond delay="2000"/>
                            </p:stCondLst>
                            <p:childTnLst>
                              <p:par>
                                <p:cTn id="9" presetID="4"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ou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62771-5E69-5FDC-056E-9B29C44CFA0B}"/>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A0FBD727-C6D3-4F72-A4AD-9C125C39BCC6}"/>
              </a:ext>
            </a:extLst>
          </p:cNvPr>
          <p:cNvSpPr>
            <a:spLocks noGrp="1"/>
          </p:cNvSpPr>
          <p:nvPr>
            <p:ph type="sldNum" sz="quarter" idx="12"/>
          </p:nvPr>
        </p:nvSpPr>
        <p:spPr/>
        <p:txBody>
          <a:bodyPr/>
          <a:lstStyle/>
          <a:p>
            <a:fld id="{F38DF745-7D3F-47F4-83A3-874385CFAA69}" type="slidenum">
              <a:rPr lang="en-US" smtClean="0"/>
              <a:pPr/>
              <a:t>11</a:t>
            </a:fld>
            <a:endParaRPr lang="en-US"/>
          </a:p>
        </p:txBody>
      </p:sp>
      <p:sp>
        <p:nvSpPr>
          <p:cNvPr id="10" name="Metin kutusu 9">
            <a:extLst>
              <a:ext uri="{FF2B5EF4-FFF2-40B4-BE49-F238E27FC236}">
                <a16:creationId xmlns:a16="http://schemas.microsoft.com/office/drawing/2014/main" id="{C9CE0C11-7EAB-55EB-9CE5-A21381A6A3EF}"/>
              </a:ext>
            </a:extLst>
          </p:cNvPr>
          <p:cNvSpPr txBox="1"/>
          <p:nvPr/>
        </p:nvSpPr>
        <p:spPr>
          <a:xfrm>
            <a:off x="467544" y="304593"/>
            <a:ext cx="8352928" cy="6801862"/>
          </a:xfrm>
          <a:prstGeom prst="rect">
            <a:avLst/>
          </a:prstGeom>
          <a:noFill/>
        </p:spPr>
        <p:txBody>
          <a:bodyPr wrap="square">
            <a:spAutoFit/>
          </a:bodyPr>
          <a:lstStyle/>
          <a:p>
            <a:r>
              <a:rPr lang="tr-TR" sz="200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a:t>
            </a:r>
            <a:endParaRPr lang="tr-TR" sz="2000" dirty="0">
              <a:effectLst/>
              <a:latin typeface="Times New Roman" panose="02020603050405020304" pitchFamily="18" charset="0"/>
              <a:ea typeface="Times New Roman" panose="02020603050405020304" pitchFamily="18" charset="0"/>
            </a:endParaRPr>
          </a:p>
          <a:p>
            <a:pPr fontAlgn="base"/>
            <a:r>
              <a:rPr lang="tr-TR" sz="3600" b="1"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Doğal afetler;</a:t>
            </a:r>
            <a:endParaRPr lang="tr-TR" sz="3600" dirty="0">
              <a:effectLst/>
              <a:latin typeface="Times New Roman" panose="02020603050405020304" pitchFamily="18" charset="0"/>
              <a:ea typeface="Times New Roman" panose="02020603050405020304" pitchFamily="18" charset="0"/>
            </a:endParaRPr>
          </a:p>
          <a:p>
            <a:pPr algn="just"/>
            <a:r>
              <a:rPr lang="tr-TR" sz="2400" b="1"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Deprem;</a:t>
            </a:r>
            <a:r>
              <a:rPr lang="tr-TR" sz="24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 </a:t>
            </a:r>
            <a:r>
              <a:rPr lang="tr-TR" sz="2400" dirty="0">
                <a:solidFill>
                  <a:srgbClr val="000000"/>
                </a:solidFill>
                <a:effectLst/>
                <a:latin typeface="Arial Narrow" panose="020B0606020202030204" pitchFamily="34" charset="0"/>
                <a:ea typeface="Times New Roman" panose="02020603050405020304" pitchFamily="18" charset="0"/>
              </a:rPr>
              <a:t>Yerkabuğunun içindeki kırılmalar nedeniyle ani olarak ortaya çıkan titreşimlerin dalgalar halinde yayılarak geçtikleri ortamlara ve yer yüzeyini sarsma olayına deprem denir.</a:t>
            </a:r>
            <a:endParaRPr lang="tr-TR" sz="2400" dirty="0">
              <a:effectLst/>
              <a:latin typeface="Times New Roman" panose="02020603050405020304" pitchFamily="18" charset="0"/>
              <a:ea typeface="Times New Roman" panose="02020603050405020304" pitchFamily="18" charset="0"/>
            </a:endParaRPr>
          </a:p>
          <a:p>
            <a:pPr algn="just"/>
            <a:r>
              <a:rPr lang="tr-TR" sz="2400" b="1"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Tsunami;</a:t>
            </a:r>
            <a:r>
              <a:rPr lang="tr-TR" sz="2400" dirty="0">
                <a:solidFill>
                  <a:srgbClr val="000000"/>
                </a:solidFill>
                <a:effectLst/>
                <a:latin typeface="Arial" panose="020B0604020202020204" pitchFamily="34" charset="0"/>
                <a:ea typeface="Times New Roman" panose="02020603050405020304" pitchFamily="18" charset="0"/>
              </a:rPr>
              <a:t> </a:t>
            </a:r>
            <a:r>
              <a:rPr lang="tr-TR" sz="24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Okyanus ya da denizlerin dibinde oluşan deprem, volkan patlaması ve bunlara bağlı çökmesi, zemin kaymaları gibi tektonik olaylar sonucu denize geçen enerji nedeniyle oluşan uzun salınımlı dev deniz dalgasına tsunami denir.</a:t>
            </a:r>
            <a:r>
              <a:rPr lang="tr-TR" sz="2400" b="1"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 </a:t>
            </a:r>
            <a:endParaRPr lang="tr-TR" sz="2400" dirty="0">
              <a:effectLst/>
              <a:latin typeface="Times New Roman" panose="02020603050405020304" pitchFamily="18" charset="0"/>
              <a:ea typeface="Times New Roman" panose="02020603050405020304" pitchFamily="18" charset="0"/>
            </a:endParaRPr>
          </a:p>
          <a:p>
            <a:pPr algn="just"/>
            <a:r>
              <a:rPr lang="tr-TR" sz="2400" b="1"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Yanardağ Patlaması;</a:t>
            </a:r>
            <a:r>
              <a:rPr lang="tr-TR" sz="24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 Dünyanın iç tabakalarında bulunan, yüksek sıcaklıkla erimiş kayaların basınçla püskürerek dışarı çıktığı yer şekilleridir.</a:t>
            </a:r>
            <a:endParaRPr lang="tr-TR" sz="2400" dirty="0">
              <a:effectLst/>
              <a:latin typeface="Times New Roman" panose="02020603050405020304" pitchFamily="18" charset="0"/>
              <a:ea typeface="Times New Roman" panose="02020603050405020304" pitchFamily="18" charset="0"/>
            </a:endParaRPr>
          </a:p>
          <a:p>
            <a:pPr algn="just"/>
            <a:r>
              <a:rPr lang="tr-TR" sz="2400" b="1"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Heyelan;</a:t>
            </a:r>
            <a:r>
              <a:rPr lang="tr-TR" sz="24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 Taş, toprak ve kayaların eğimli arazilerde kayarak yer değiştirmesi olayına heyelan denir.</a:t>
            </a:r>
            <a:r>
              <a:rPr lang="tr-TR" sz="2400" b="1" dirty="0">
                <a:solidFill>
                  <a:srgbClr val="FFFF00"/>
                </a:solidFill>
                <a:effectLst/>
                <a:latin typeface="Arial Narrow" panose="020B0606020202030204" pitchFamily="34" charset="0"/>
                <a:ea typeface="Times New Roman" panose="02020603050405020304" pitchFamily="18" charset="0"/>
                <a:cs typeface="Open Sans" panose="020B0606030504020204" pitchFamily="34" charset="0"/>
              </a:rPr>
              <a:t> </a:t>
            </a:r>
          </a:p>
          <a:p>
            <a:pPr algn="just"/>
            <a:r>
              <a:rPr lang="tr-TR" sz="24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Erozyon;</a:t>
            </a:r>
            <a:r>
              <a:rPr lang="tr-TR" sz="24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a:t>
            </a:r>
            <a:r>
              <a:rPr lang="tr-TR" sz="24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(Toprak Aşınması): Toprağın aşınmasını önleyen bitki örtüsünün yok edilmesi sonucu, koruyucu örtüden yoksun kalan toprağın su ve rüzgârın etkisiyle aşınması ve taşınması olayıdır.</a:t>
            </a:r>
            <a:endParaRPr lang="tr-TR" sz="2400" dirty="0">
              <a:effectLst/>
              <a:latin typeface="Times New Roman" panose="02020603050405020304" pitchFamily="18" charset="0"/>
              <a:ea typeface="Times New Roman" panose="02020603050405020304" pitchFamily="18" charset="0"/>
            </a:endParaRPr>
          </a:p>
          <a:p>
            <a:pPr algn="just"/>
            <a:endParaRPr lang="tr-T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8475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827584" y="188640"/>
            <a:ext cx="8507288" cy="756002"/>
          </a:xfrm>
        </p:spPr>
        <p:txBody>
          <a:bodyPr>
            <a:normAutofit fontScale="90000"/>
          </a:bodyPr>
          <a:lstStyle/>
          <a:p>
            <a:r>
              <a:rPr lang="tr-TR" dirty="0"/>
              <a:t>    </a:t>
            </a:r>
            <a:r>
              <a:rPr lang="tr-TR" sz="3100" dirty="0"/>
              <a:t>YANGIN SÖNDÜRME </a:t>
            </a:r>
            <a:r>
              <a:rPr lang="tr-TR" sz="3100" dirty="0" err="1"/>
              <a:t>CİHAZInIn</a:t>
            </a:r>
            <a:r>
              <a:rPr lang="tr-TR" sz="3100" dirty="0"/>
              <a:t> </a:t>
            </a:r>
            <a:r>
              <a:rPr lang="tr-TR" sz="3100" dirty="0" err="1"/>
              <a:t>kullanImI</a:t>
            </a:r>
            <a:br>
              <a:rPr lang="tr-TR" sz="3100" dirty="0"/>
            </a:br>
            <a:r>
              <a:rPr lang="tr-TR" sz="3100" dirty="0"/>
              <a:t>                           ve KONTROLÜ</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110</a:t>
            </a:fld>
            <a:endParaRPr lang="en-US"/>
          </a:p>
        </p:txBody>
      </p:sp>
      <p:sp>
        <p:nvSpPr>
          <p:cNvPr id="7" name="Text Box 4"/>
          <p:cNvSpPr txBox="1">
            <a:spLocks noChangeArrowheads="1"/>
          </p:cNvSpPr>
          <p:nvPr/>
        </p:nvSpPr>
        <p:spPr bwMode="auto">
          <a:xfrm>
            <a:off x="323528" y="1340768"/>
            <a:ext cx="8610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dirty="0">
                <a:solidFill>
                  <a:srgbClr val="002060"/>
                </a:solidFill>
                <a:cs typeface="Times New Roman" panose="02020603050405020304" pitchFamily="18" charset="0"/>
              </a:rPr>
              <a:t>Cihazı yerinden alınız.</a:t>
            </a:r>
          </a:p>
          <a:p>
            <a:pPr lvl="1" algn="just">
              <a:buFont typeface="Wingdings" panose="05000000000000000000" pitchFamily="2" charset="2"/>
              <a:buChar char="Ø"/>
            </a:pPr>
            <a:r>
              <a:rPr lang="tr-TR" sz="2400" dirty="0">
                <a:solidFill>
                  <a:srgbClr val="002060"/>
                </a:solidFill>
                <a:cs typeface="Times New Roman" panose="02020603050405020304" pitchFamily="18" charset="0"/>
              </a:rPr>
              <a:t>Rüzgarı arkanıza alarak yangına yaklaşınız.</a:t>
            </a:r>
          </a:p>
          <a:p>
            <a:pPr lvl="1" algn="just">
              <a:buFont typeface="Wingdings" panose="05000000000000000000" pitchFamily="2" charset="2"/>
              <a:buChar char="Ø"/>
            </a:pPr>
            <a:r>
              <a:rPr lang="tr-TR" sz="2400" dirty="0">
                <a:solidFill>
                  <a:srgbClr val="002060"/>
                </a:solidFill>
                <a:cs typeface="Times New Roman" panose="02020603050405020304" pitchFamily="18" charset="0"/>
              </a:rPr>
              <a:t>Tetiği hortumla birlikte ateşe yöneltiniz.</a:t>
            </a:r>
          </a:p>
          <a:p>
            <a:pPr lvl="1" algn="just">
              <a:buFont typeface="Wingdings" panose="05000000000000000000" pitchFamily="2" charset="2"/>
              <a:buChar char="Ø"/>
            </a:pPr>
            <a:r>
              <a:rPr lang="tr-TR" sz="2400" dirty="0">
                <a:solidFill>
                  <a:srgbClr val="002060"/>
                </a:solidFill>
                <a:cs typeface="Times New Roman" panose="02020603050405020304" pitchFamily="18" charset="0"/>
              </a:rPr>
              <a:t>Basınç tüpünün vanasını açınız.</a:t>
            </a:r>
          </a:p>
          <a:p>
            <a:pPr lvl="1" algn="just">
              <a:buFont typeface="Wingdings" panose="05000000000000000000" pitchFamily="2" charset="2"/>
              <a:buChar char="Ø"/>
            </a:pPr>
            <a:r>
              <a:rPr lang="tr-TR" sz="2400" dirty="0">
                <a:solidFill>
                  <a:srgbClr val="002060"/>
                </a:solidFill>
                <a:cs typeface="Times New Roman" panose="02020603050405020304" pitchFamily="18" charset="0"/>
              </a:rPr>
              <a:t>Tetiğe basarak tozun dışarı çıkmasını sağlayınız.</a:t>
            </a:r>
          </a:p>
          <a:p>
            <a:pPr lvl="1" algn="just">
              <a:buFont typeface="Wingdings" panose="05000000000000000000" pitchFamily="2" charset="2"/>
              <a:buChar char="Ø"/>
            </a:pPr>
            <a:r>
              <a:rPr lang="tr-TR" sz="2400" dirty="0">
                <a:solidFill>
                  <a:srgbClr val="002060"/>
                </a:solidFill>
                <a:cs typeface="Times New Roman" panose="02020603050405020304" pitchFamily="18" charset="0"/>
              </a:rPr>
              <a:t>Tetikten çıkan tozu ateşin başlangıç noktasına tutunuz.</a:t>
            </a:r>
          </a:p>
          <a:p>
            <a:pPr lvl="1" algn="just">
              <a:buFont typeface="Wingdings" panose="05000000000000000000" pitchFamily="2" charset="2"/>
              <a:buChar char="Ø"/>
            </a:pPr>
            <a:r>
              <a:rPr lang="tr-TR" sz="2400" dirty="0">
                <a:solidFill>
                  <a:srgbClr val="002060"/>
                </a:solidFill>
                <a:cs typeface="Times New Roman" panose="02020603050405020304" pitchFamily="18" charset="0"/>
              </a:rPr>
              <a:t>Hortumu ve tetiği sağa sola doğru hareket ettirerek ileri doğru tutunuz.</a:t>
            </a:r>
          </a:p>
          <a:p>
            <a:pPr lvl="1" algn="just">
              <a:buFont typeface="Wingdings" panose="05000000000000000000" pitchFamily="2" charset="2"/>
              <a:buChar char="Ø"/>
            </a:pPr>
            <a:r>
              <a:rPr lang="tr-TR" sz="2400" dirty="0">
                <a:solidFill>
                  <a:srgbClr val="002060"/>
                </a:solidFill>
                <a:cs typeface="Times New Roman" panose="02020603050405020304" pitchFamily="18" charset="0"/>
              </a:rPr>
              <a:t>Yangın söndürüldükten sonra cihaz içindeki tozu sonuna kadar sıkınız.</a:t>
            </a:r>
          </a:p>
          <a:p>
            <a:pPr lvl="1" algn="just">
              <a:buFont typeface="Wingdings" panose="05000000000000000000" pitchFamily="2" charset="2"/>
              <a:buChar char="Ø"/>
            </a:pPr>
            <a:r>
              <a:rPr lang="tr-TR" sz="2400" dirty="0">
                <a:solidFill>
                  <a:srgbClr val="FF0000"/>
                </a:solidFill>
                <a:cs typeface="Times New Roman" panose="02020603050405020304" pitchFamily="18" charset="0"/>
              </a:rPr>
              <a:t>Kuru kimyevi tozlu yangın söndürme cihazının aylık, altı aylık, yıllık ve beş yıllık kontrollerinin yapılması gereklidir.</a:t>
            </a:r>
          </a:p>
          <a:p>
            <a:pPr lvl="1" algn="just">
              <a:buFont typeface="Wingdings" panose="05000000000000000000" pitchFamily="2" charset="2"/>
              <a:buChar char="Ø"/>
            </a:pPr>
            <a:endParaRPr lang="tr-TR" sz="2400" b="1" dirty="0">
              <a:solidFill>
                <a:srgbClr val="002060"/>
              </a:solidFill>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31482" y="116632"/>
            <a:ext cx="8686800" cy="683994"/>
          </a:xfrm>
        </p:spPr>
        <p:txBody>
          <a:bodyPr>
            <a:normAutofit/>
          </a:bodyPr>
          <a:lstStyle/>
          <a:p>
            <a:pPr algn="ctr"/>
            <a:r>
              <a:rPr lang="tr-TR" dirty="0"/>
              <a:t>    </a:t>
            </a:r>
            <a:r>
              <a:rPr lang="tr-T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YANGIN  SÖNDÜRÜCÜ  KULLANIMI</a:t>
            </a:r>
            <a:endParaRPr lang="tr-TR" dirty="0">
              <a:solidFill>
                <a:srgbClr val="FF0000"/>
              </a:solidFill>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111</a:t>
            </a:fld>
            <a:endParaRPr lang="en-US"/>
          </a:p>
        </p:txBody>
      </p:sp>
      <p:graphicFrame>
        <p:nvGraphicFramePr>
          <p:cNvPr id="49154" name="Object 2"/>
          <p:cNvGraphicFramePr>
            <a:graphicFrameLocks noChangeAspect="1"/>
          </p:cNvGraphicFramePr>
          <p:nvPr>
            <p:extLst>
              <p:ext uri="{D42A27DB-BD31-4B8C-83A1-F6EECF244321}">
                <p14:modId xmlns:p14="http://schemas.microsoft.com/office/powerpoint/2010/main" val="2750527791"/>
              </p:ext>
            </p:extLst>
          </p:nvPr>
        </p:nvGraphicFramePr>
        <p:xfrm>
          <a:off x="827584" y="836713"/>
          <a:ext cx="7920880" cy="6021288"/>
        </p:xfrm>
        <a:graphic>
          <a:graphicData uri="http://schemas.openxmlformats.org/presentationml/2006/ole">
            <mc:AlternateContent xmlns:mc="http://schemas.openxmlformats.org/markup-compatibility/2006">
              <mc:Choice xmlns:v="urn:schemas-microsoft-com:vml" Requires="v">
                <p:oleObj name="Image" r:id="rId2" imgW="3602438" imgH="2240284" progId="">
                  <p:embed/>
                </p:oleObj>
              </mc:Choice>
              <mc:Fallback>
                <p:oleObj name="Image" r:id="rId2" imgW="3602438" imgH="2240284" progId="">
                  <p:embed/>
                  <p:pic>
                    <p:nvPicPr>
                      <p:cNvPr id="0"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836713"/>
                        <a:ext cx="7920880" cy="602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checkerboard(down)">
                                      <p:cBhvr>
                                        <p:cTn id="7" dur="3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13392" y="224726"/>
            <a:ext cx="8686800" cy="683994"/>
          </a:xfrm>
        </p:spPr>
        <p:txBody>
          <a:bodyPr>
            <a:normAutofit/>
          </a:bodyPr>
          <a:lstStyle/>
          <a:p>
            <a:pPr algn="ctr"/>
            <a:r>
              <a:rPr lang="tr-T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YANGIN  SÖNDÜRÜCÜ  KULLANIMI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112</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003232" cy="836712"/>
          </a:xfrm>
        </p:spPr>
        <p:txBody>
          <a:bodyPr>
            <a:normAutofit/>
          </a:bodyPr>
          <a:lstStyle/>
          <a:p>
            <a:r>
              <a:rPr lang="tr-TR" dirty="0"/>
              <a:t>    YANGIN ESNASINDA!</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113</a:t>
            </a:fld>
            <a:endParaRPr lang="en-US"/>
          </a:p>
        </p:txBody>
      </p:sp>
      <p:sp>
        <p:nvSpPr>
          <p:cNvPr id="5" name="Text Box 3"/>
          <p:cNvSpPr txBox="1">
            <a:spLocks noChangeArrowheads="1"/>
          </p:cNvSpPr>
          <p:nvPr/>
        </p:nvSpPr>
        <p:spPr bwMode="auto">
          <a:xfrm>
            <a:off x="467544" y="980729"/>
            <a:ext cx="8713787"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Telaşlanmayın</a:t>
            </a:r>
          </a:p>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 Mevcut yangın malzemeleri ile ilk müdahaleyi yapın</a:t>
            </a:r>
          </a:p>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Çevrenizdekilere duyurun-  varsa butona basın-</a:t>
            </a:r>
          </a:p>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 Eğer yangın sizin müdahalenizle sönmeyecek ise en kısa süre</a:t>
            </a:r>
          </a:p>
          <a:p>
            <a:pPr eaLnBrk="0" hangingPunct="0">
              <a:spcBef>
                <a:spcPct val="50000"/>
              </a:spcBef>
            </a:pPr>
            <a:r>
              <a:rPr lang="tr-TR" sz="2400" b="1" dirty="0">
                <a:solidFill>
                  <a:srgbClr val="00B050"/>
                </a:solidFill>
                <a:cs typeface="Arial" panose="020B0604020202020204" pitchFamily="34" charset="0"/>
              </a:rPr>
              <a:t>    içerisinde İtfaiyeye telefon edin</a:t>
            </a:r>
          </a:p>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 Kapı ve pencereleri kapatın</a:t>
            </a:r>
          </a:p>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 Kendinizin ve başkalarının güvenliğini düşünün</a:t>
            </a:r>
          </a:p>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 Yangında kurtarmada önceliği olan malzemeleri tahliye edin</a:t>
            </a:r>
          </a:p>
          <a:p>
            <a:pPr eaLnBrk="0" hangingPunct="0">
              <a:spcBef>
                <a:spcPct val="50000"/>
              </a:spcBef>
              <a:buFont typeface="Wingdings" pitchFamily="2" charset="2"/>
              <a:buChar char="Ø"/>
            </a:pPr>
            <a:r>
              <a:rPr lang="tr-TR" sz="2400" b="1" dirty="0">
                <a:solidFill>
                  <a:srgbClr val="00B050"/>
                </a:solidFill>
                <a:cs typeface="Arial" panose="020B0604020202020204" pitchFamily="34" charset="0"/>
              </a:rPr>
              <a:t> Görevli olmayanları uzaklaştırın</a:t>
            </a:r>
          </a:p>
          <a:p>
            <a:pPr eaLnBrk="0" hangingPunct="0">
              <a:spcBef>
                <a:spcPct val="50000"/>
              </a:spcBef>
            </a:pPr>
            <a:r>
              <a:rPr lang="tr-TR" sz="2000" b="1" i="1" dirty="0">
                <a:solidFill>
                  <a:srgbClr val="C00000"/>
                </a:solidFill>
                <a:cs typeface="Arial" panose="020B0604020202020204" pitchFamily="34" charset="0"/>
              </a:rPr>
              <a:t>NOT: Burada anlatılmaya çalışılan şey Acil Durum Eylem Planını uygulamaktır… </a:t>
            </a:r>
          </a:p>
        </p:txBody>
      </p:sp>
      <p:pic>
        <p:nvPicPr>
          <p:cNvPr id="6" name="Picture 4" descr="http://www.ozelguvenlikdunyasi.com/wp-content/uploads/2011/05/a31-300x225.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8640"/>
            <a:ext cx="8686800" cy="828010"/>
          </a:xfrm>
        </p:spPr>
        <p:txBody>
          <a:bodyPr/>
          <a:lstStyle/>
          <a:p>
            <a:pPr algn="ctr"/>
            <a:r>
              <a:rPr lang="tr-TR" dirty="0"/>
              <a:t>    YANGIN İHBARININ VERİLMESİ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114</a:t>
            </a:fld>
            <a:endParaRPr lang="en-US"/>
          </a:p>
        </p:txBody>
      </p:sp>
      <p:sp>
        <p:nvSpPr>
          <p:cNvPr id="5" name="Rectangle 2"/>
          <p:cNvSpPr>
            <a:spLocks noChangeArrowheads="1"/>
          </p:cNvSpPr>
          <p:nvPr/>
        </p:nvSpPr>
        <p:spPr bwMode="auto">
          <a:xfrm>
            <a:off x="1259632" y="1614910"/>
            <a:ext cx="63373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tr-TR" sz="3200" b="1" dirty="0">
                <a:solidFill>
                  <a:srgbClr val="00B050"/>
                </a:solidFill>
                <a:effectLst>
                  <a:outerShdw blurRad="38100" dist="38100" dir="2700000" algn="tl">
                    <a:srgbClr val="000000">
                      <a:alpha val="43137"/>
                    </a:srgbClr>
                  </a:outerShdw>
                </a:effectLst>
                <a:cs typeface="Arial" panose="020B0604020202020204" pitchFamily="34" charset="0"/>
              </a:rPr>
              <a:t>YANGIN İHBARI ÖZ, KISA VE NET OLARAK VERİLİR</a:t>
            </a:r>
          </a:p>
        </p:txBody>
      </p:sp>
      <p:sp>
        <p:nvSpPr>
          <p:cNvPr id="6" name="Rectangle 4"/>
          <p:cNvSpPr>
            <a:spLocks noChangeArrowheads="1"/>
          </p:cNvSpPr>
          <p:nvPr/>
        </p:nvSpPr>
        <p:spPr bwMode="auto">
          <a:xfrm>
            <a:off x="1372344" y="342232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dirty="0">
                <a:solidFill>
                  <a:srgbClr val="00B0F0"/>
                </a:solidFill>
                <a:cs typeface="Arial" panose="020B0604020202020204" pitchFamily="34" charset="0"/>
              </a:rPr>
              <a:t> </a:t>
            </a:r>
            <a:r>
              <a:rPr lang="tr-TR" b="1" dirty="0">
                <a:cs typeface="Arial" panose="020B0604020202020204" pitchFamily="34" charset="0"/>
              </a:rPr>
              <a:t>AD VE SOYAD </a:t>
            </a:r>
          </a:p>
        </p:txBody>
      </p:sp>
      <p:sp>
        <p:nvSpPr>
          <p:cNvPr id="7" name="Rectangle 5"/>
          <p:cNvSpPr>
            <a:spLocks noChangeArrowheads="1"/>
          </p:cNvSpPr>
          <p:nvPr/>
        </p:nvSpPr>
        <p:spPr bwMode="auto">
          <a:xfrm>
            <a:off x="1372344" y="4142408"/>
            <a:ext cx="457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b="1" dirty="0">
                <a:solidFill>
                  <a:srgbClr val="C00000"/>
                </a:solidFill>
                <a:cs typeface="Arial" panose="020B0604020202020204" pitchFamily="34" charset="0"/>
              </a:rPr>
              <a:t>TELEFON NUMARASI </a:t>
            </a:r>
          </a:p>
        </p:txBody>
      </p:sp>
      <p:sp>
        <p:nvSpPr>
          <p:cNvPr id="8" name="Rectangle 6"/>
          <p:cNvSpPr>
            <a:spLocks noChangeArrowheads="1"/>
          </p:cNvSpPr>
          <p:nvPr/>
        </p:nvSpPr>
        <p:spPr bwMode="auto">
          <a:xfrm>
            <a:off x="1372344" y="4862488"/>
            <a:ext cx="3276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b="1" dirty="0">
                <a:solidFill>
                  <a:srgbClr val="002060"/>
                </a:solidFill>
                <a:cs typeface="Arial" panose="020B0604020202020204" pitchFamily="34" charset="0"/>
              </a:rPr>
              <a:t>YANGININ TAM YERİ </a:t>
            </a:r>
          </a:p>
        </p:txBody>
      </p:sp>
      <p:sp>
        <p:nvSpPr>
          <p:cNvPr id="9" name="Rectangle 7"/>
          <p:cNvSpPr>
            <a:spLocks noChangeArrowheads="1"/>
          </p:cNvSpPr>
          <p:nvPr/>
        </p:nvSpPr>
        <p:spPr bwMode="auto">
          <a:xfrm>
            <a:off x="1372344" y="5582567"/>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b="1" dirty="0">
                <a:solidFill>
                  <a:schemeClr val="accent6">
                    <a:lumMod val="50000"/>
                  </a:schemeClr>
                </a:solidFill>
                <a:cs typeface="Arial" panose="020B0604020202020204" pitchFamily="34" charset="0"/>
              </a:rPr>
              <a:t>YANGIN TÜRÜ</a:t>
            </a:r>
          </a:p>
        </p:txBody>
      </p:sp>
      <p:graphicFrame>
        <p:nvGraphicFramePr>
          <p:cNvPr id="10" name="Object 8"/>
          <p:cNvGraphicFramePr>
            <a:graphicFrameLocks noChangeAspect="1"/>
          </p:cNvGraphicFramePr>
          <p:nvPr/>
        </p:nvGraphicFramePr>
        <p:xfrm>
          <a:off x="5410944" y="3792760"/>
          <a:ext cx="1905000" cy="1868488"/>
        </p:xfrm>
        <a:graphic>
          <a:graphicData uri="http://schemas.openxmlformats.org/presentationml/2006/ole">
            <mc:AlternateContent xmlns:mc="http://schemas.openxmlformats.org/markup-compatibility/2006">
              <mc:Choice xmlns:v="urn:schemas-microsoft-com:vml" Requires="v">
                <p:oleObj name="Clip" r:id="rId2" imgW="2286840" imgH="2243138" progId="">
                  <p:embed/>
                </p:oleObj>
              </mc:Choice>
              <mc:Fallback>
                <p:oleObj name="Clip" r:id="rId2" imgW="2286840" imgH="2243138" progId="">
                  <p:embed/>
                  <p:pic>
                    <p:nvPicPr>
                      <p:cNvPr id="0"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944" y="3792760"/>
                        <a:ext cx="1905000" cy="186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amond(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amond(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507288" cy="756002"/>
          </a:xfrm>
        </p:spPr>
        <p:txBody>
          <a:bodyPr>
            <a:normAutofit/>
          </a:bodyPr>
          <a:lstStyle/>
          <a:p>
            <a:r>
              <a:rPr lang="tr-TR" dirty="0"/>
              <a:t>    YANGIN YERİNDEKİ TEHLİKELER</a:t>
            </a:r>
          </a:p>
        </p:txBody>
      </p:sp>
      <p:sp>
        <p:nvSpPr>
          <p:cNvPr id="6" name="2 İçerik Yer Tutucusu"/>
          <p:cNvSpPr>
            <a:spLocks noGrp="1"/>
          </p:cNvSpPr>
          <p:nvPr>
            <p:ph idx="1"/>
          </p:nvPr>
        </p:nvSpPr>
        <p:spPr>
          <a:xfrm>
            <a:off x="755576" y="1052736"/>
            <a:ext cx="7620000" cy="432048"/>
          </a:xfrm>
        </p:spPr>
        <p:txBody>
          <a:bodyPr>
            <a:normAutofit fontScale="92500" lnSpcReduction="20000"/>
          </a:bodyPr>
          <a:lstStyle/>
          <a:p>
            <a:r>
              <a:rPr lang="tr-TR" sz="2800" dirty="0">
                <a:solidFill>
                  <a:srgbClr val="00B050"/>
                </a:solidFill>
                <a:effectLst>
                  <a:outerShdw blurRad="38100" dist="38100" dir="2700000" algn="tl">
                    <a:srgbClr val="000000">
                      <a:alpha val="43137"/>
                    </a:srgbClr>
                  </a:outerShdw>
                </a:effectLst>
              </a:rPr>
              <a:t>YANGIN SAFHALARINDAKİ TEHLİKELER</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115</a:t>
            </a:fld>
            <a:endParaRPr 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40134"/>
            <a:ext cx="4104456"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440134"/>
            <a:ext cx="396566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31" y="3311796"/>
            <a:ext cx="64817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7014212" y="3789040"/>
            <a:ext cx="223361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tr-TR" sz="3000" b="1" dirty="0">
                <a:solidFill>
                  <a:srgbClr val="FF0000"/>
                </a:solidFill>
                <a:cs typeface="Arial" panose="020B0604020202020204" pitchFamily="34" charset="0"/>
              </a:rPr>
              <a:t>Yangın Patlaması (</a:t>
            </a:r>
            <a:r>
              <a:rPr lang="tr-TR" sz="3000" b="1" dirty="0" err="1">
                <a:solidFill>
                  <a:srgbClr val="FF0000"/>
                </a:solidFill>
                <a:cs typeface="Arial" panose="020B0604020202020204" pitchFamily="34" charset="0"/>
              </a:rPr>
              <a:t>Backdraft</a:t>
            </a:r>
            <a:r>
              <a:rPr lang="tr-TR" sz="3000" b="1" dirty="0">
                <a:solidFill>
                  <a:srgbClr val="FF0000"/>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out)">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686800" cy="756002"/>
          </a:xfrm>
        </p:spPr>
        <p:txBody>
          <a:bodyPr>
            <a:normAutofit/>
          </a:bodyPr>
          <a:lstStyle/>
          <a:p>
            <a:pPr algn="ctr"/>
            <a:r>
              <a:rPr lang="tr-TR" dirty="0"/>
              <a:t>   YANGINA MÜDAHALE MALZEMELERİ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116</a:t>
            </a:fld>
            <a:endParaRPr lang="en-US"/>
          </a:p>
        </p:txBody>
      </p:sp>
      <p:grpSp>
        <p:nvGrpSpPr>
          <p:cNvPr id="5" name="Group 3"/>
          <p:cNvGrpSpPr>
            <a:grpSpLocks/>
          </p:cNvGrpSpPr>
          <p:nvPr/>
        </p:nvGrpSpPr>
        <p:grpSpPr bwMode="auto">
          <a:xfrm>
            <a:off x="467544" y="1052513"/>
            <a:ext cx="8126413" cy="5200650"/>
            <a:chOff x="0" y="674"/>
            <a:chExt cx="6059" cy="3683"/>
          </a:xfrm>
        </p:grpSpPr>
        <p:sp>
          <p:nvSpPr>
            <p:cNvPr id="6" name="Text Box 4"/>
            <p:cNvSpPr txBox="1">
              <a:spLocks noChangeArrowheads="1"/>
            </p:cNvSpPr>
            <p:nvPr/>
          </p:nvSpPr>
          <p:spPr bwMode="auto">
            <a:xfrm>
              <a:off x="0" y="2833"/>
              <a:ext cx="2064"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tr-TR" sz="2500" b="1">
                  <a:cs typeface="Arial" panose="020B0604020202020204" pitchFamily="34" charset="0"/>
                </a:rPr>
                <a:t>Yangın Elbisesi</a:t>
              </a:r>
              <a:endParaRPr lang="tr-TR" sz="2400">
                <a:latin typeface="Times New Roman" panose="02020603050405020304" pitchFamily="18" charset="0"/>
                <a:cs typeface="Arial" panose="020B0604020202020204" pitchFamily="34" charset="0"/>
              </a:endParaRPr>
            </a:p>
          </p:txBody>
        </p:sp>
        <p:grpSp>
          <p:nvGrpSpPr>
            <p:cNvPr id="7" name="Group 5"/>
            <p:cNvGrpSpPr>
              <a:grpSpLocks/>
            </p:cNvGrpSpPr>
            <p:nvPr/>
          </p:nvGrpSpPr>
          <p:grpSpPr bwMode="auto">
            <a:xfrm>
              <a:off x="144" y="674"/>
              <a:ext cx="5915" cy="3683"/>
              <a:chOff x="144" y="674"/>
              <a:chExt cx="5915" cy="3683"/>
            </a:xfrm>
          </p:grpSpPr>
          <p:sp>
            <p:nvSpPr>
              <p:cNvPr id="8" name="Rectangle 6"/>
              <p:cNvSpPr>
                <a:spLocks noChangeArrowheads="1"/>
              </p:cNvSpPr>
              <p:nvPr/>
            </p:nvSpPr>
            <p:spPr bwMode="auto">
              <a:xfrm>
                <a:off x="1005" y="3091"/>
                <a:ext cx="3555"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tr-TR">
                  <a:solidFill>
                    <a:srgbClr val="FF0000"/>
                  </a:solidFill>
                  <a:cs typeface="Arial" panose="020B0604020202020204" pitchFamily="34" charset="0"/>
                </a:endParaRPr>
              </a:p>
            </p:txBody>
          </p:sp>
          <p:sp>
            <p:nvSpPr>
              <p:cNvPr id="9" name="Rectangle 7"/>
              <p:cNvSpPr>
                <a:spLocks noChangeArrowheads="1"/>
              </p:cNvSpPr>
              <p:nvPr/>
            </p:nvSpPr>
            <p:spPr bwMode="auto">
              <a:xfrm>
                <a:off x="1345" y="674"/>
                <a:ext cx="392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pic>
            <p:nvPicPr>
              <p:cNvPr id="1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720"/>
                <a:ext cx="1488"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p:cNvGrpSpPr>
                <a:grpSpLocks/>
              </p:cNvGrpSpPr>
              <p:nvPr/>
            </p:nvGrpSpPr>
            <p:grpSpPr bwMode="auto">
              <a:xfrm>
                <a:off x="1824" y="912"/>
                <a:ext cx="1083" cy="1218"/>
                <a:chOff x="1909" y="1124"/>
                <a:chExt cx="1083" cy="1218"/>
              </a:xfrm>
            </p:grpSpPr>
            <p:pic>
              <p:nvPicPr>
                <p:cNvPr id="77"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b="4347"/>
                <a:stretch>
                  <a:fillRect/>
                </a:stretch>
              </p:blipFill>
              <p:spPr bwMode="auto">
                <a:xfrm>
                  <a:off x="1909" y="1124"/>
                  <a:ext cx="10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b="4347"/>
                <a:stretch>
                  <a:fillRect/>
                </a:stretch>
              </p:blipFill>
              <p:spPr bwMode="auto">
                <a:xfrm>
                  <a:off x="1909" y="1276"/>
                  <a:ext cx="108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b="4347"/>
                <a:stretch>
                  <a:fillRect/>
                </a:stretch>
              </p:blipFill>
              <p:spPr bwMode="auto">
                <a:xfrm>
                  <a:off x="1909" y="1427"/>
                  <a:ext cx="108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b="2174"/>
                <a:stretch>
                  <a:fillRect/>
                </a:stretch>
              </p:blipFill>
              <p:spPr bwMode="auto">
                <a:xfrm>
                  <a:off x="1909" y="1578"/>
                  <a:ext cx="10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b="4347"/>
                <a:stretch>
                  <a:fillRect/>
                </a:stretch>
              </p:blipFill>
              <p:spPr bwMode="auto">
                <a:xfrm>
                  <a:off x="1909" y="1730"/>
                  <a:ext cx="108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b="4347"/>
                <a:stretch>
                  <a:fillRect/>
                </a:stretch>
              </p:blipFill>
              <p:spPr bwMode="auto">
                <a:xfrm>
                  <a:off x="1909" y="1881"/>
                  <a:ext cx="108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b="4347"/>
                <a:stretch>
                  <a:fillRect/>
                </a:stretch>
              </p:blipFill>
              <p:spPr bwMode="auto">
                <a:xfrm>
                  <a:off x="1909" y="2032"/>
                  <a:ext cx="10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b="2174"/>
                <a:stretch>
                  <a:fillRect/>
                </a:stretch>
              </p:blipFill>
              <p:spPr bwMode="auto">
                <a:xfrm>
                  <a:off x="1909" y="2184"/>
                  <a:ext cx="10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 y="3120"/>
                <a:ext cx="1296"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24" y="912"/>
                <a:ext cx="1008"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76" y="2496"/>
                <a:ext cx="1056"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1"/>
              <p:cNvGrpSpPr>
                <a:grpSpLocks/>
              </p:cNvGrpSpPr>
              <p:nvPr/>
            </p:nvGrpSpPr>
            <p:grpSpPr bwMode="auto">
              <a:xfrm>
                <a:off x="4128" y="912"/>
                <a:ext cx="1632" cy="768"/>
                <a:chOff x="5328" y="666"/>
                <a:chExt cx="2531" cy="987"/>
              </a:xfrm>
            </p:grpSpPr>
            <p:pic>
              <p:nvPicPr>
                <p:cNvPr id="69" name="Picture 22"/>
                <p:cNvPicPr>
                  <a:picLocks noChangeAspect="1" noChangeArrowheads="1"/>
                </p:cNvPicPr>
                <p:nvPr/>
              </p:nvPicPr>
              <p:blipFill>
                <a:blip r:embed="rId14" cstate="print">
                  <a:extLst>
                    <a:ext uri="{28A0092B-C50C-407E-A947-70E740481C1C}">
                      <a14:useLocalDpi xmlns:a14="http://schemas.microsoft.com/office/drawing/2010/main" val="0"/>
                    </a:ext>
                  </a:extLst>
                </a:blip>
                <a:srcRect b="3334"/>
                <a:stretch>
                  <a:fillRect/>
                </a:stretch>
              </p:blipFill>
              <p:spPr bwMode="auto">
                <a:xfrm>
                  <a:off x="5328" y="666"/>
                  <a:ext cx="25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3"/>
                <p:cNvPicPr>
                  <a:picLocks noChangeAspect="1" noChangeArrowheads="1"/>
                </p:cNvPicPr>
                <p:nvPr/>
              </p:nvPicPr>
              <p:blipFill>
                <a:blip r:embed="rId15" cstate="print">
                  <a:extLst>
                    <a:ext uri="{28A0092B-C50C-407E-A947-70E740481C1C}">
                      <a14:useLocalDpi xmlns:a14="http://schemas.microsoft.com/office/drawing/2010/main" val="0"/>
                    </a:ext>
                  </a:extLst>
                </a:blip>
                <a:srcRect b="3334"/>
                <a:stretch>
                  <a:fillRect/>
                </a:stretch>
              </p:blipFill>
              <p:spPr bwMode="auto">
                <a:xfrm>
                  <a:off x="5328" y="782"/>
                  <a:ext cx="253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4"/>
                <p:cNvPicPr>
                  <a:picLocks noChangeAspect="1" noChangeArrowheads="1"/>
                </p:cNvPicPr>
                <p:nvPr/>
              </p:nvPicPr>
              <p:blipFill>
                <a:blip r:embed="rId16" cstate="print">
                  <a:extLst>
                    <a:ext uri="{28A0092B-C50C-407E-A947-70E740481C1C}">
                      <a14:useLocalDpi xmlns:a14="http://schemas.microsoft.com/office/drawing/2010/main" val="0"/>
                    </a:ext>
                  </a:extLst>
                </a:blip>
                <a:srcRect b="3334"/>
                <a:stretch>
                  <a:fillRect/>
                </a:stretch>
              </p:blipFill>
              <p:spPr bwMode="auto">
                <a:xfrm>
                  <a:off x="5328" y="906"/>
                  <a:ext cx="253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25"/>
                <p:cNvPicPr>
                  <a:picLocks noChangeAspect="1" noChangeArrowheads="1"/>
                </p:cNvPicPr>
                <p:nvPr/>
              </p:nvPicPr>
              <p:blipFill>
                <a:blip r:embed="rId17" cstate="print">
                  <a:extLst>
                    <a:ext uri="{28A0092B-C50C-407E-A947-70E740481C1C}">
                      <a14:useLocalDpi xmlns:a14="http://schemas.microsoft.com/office/drawing/2010/main" val="0"/>
                    </a:ext>
                  </a:extLst>
                </a:blip>
                <a:srcRect b="3334"/>
                <a:stretch>
                  <a:fillRect/>
                </a:stretch>
              </p:blipFill>
              <p:spPr bwMode="auto">
                <a:xfrm>
                  <a:off x="5328" y="1031"/>
                  <a:ext cx="253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26"/>
                <p:cNvPicPr>
                  <a:picLocks noChangeAspect="1" noChangeArrowheads="1"/>
                </p:cNvPicPr>
                <p:nvPr/>
              </p:nvPicPr>
              <p:blipFill>
                <a:blip r:embed="rId18" cstate="print">
                  <a:extLst>
                    <a:ext uri="{28A0092B-C50C-407E-A947-70E740481C1C}">
                      <a14:useLocalDpi xmlns:a14="http://schemas.microsoft.com/office/drawing/2010/main" val="0"/>
                    </a:ext>
                  </a:extLst>
                </a:blip>
                <a:srcRect b="3334"/>
                <a:stretch>
                  <a:fillRect/>
                </a:stretch>
              </p:blipFill>
              <p:spPr bwMode="auto">
                <a:xfrm>
                  <a:off x="5328" y="1155"/>
                  <a:ext cx="253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7"/>
                <p:cNvPicPr>
                  <a:picLocks noChangeAspect="1" noChangeArrowheads="1"/>
                </p:cNvPicPr>
                <p:nvPr/>
              </p:nvPicPr>
              <p:blipFill>
                <a:blip r:embed="rId19" cstate="print">
                  <a:extLst>
                    <a:ext uri="{28A0092B-C50C-407E-A947-70E740481C1C}">
                      <a14:useLocalDpi xmlns:a14="http://schemas.microsoft.com/office/drawing/2010/main" val="0"/>
                    </a:ext>
                  </a:extLst>
                </a:blip>
                <a:srcRect b="3334"/>
                <a:stretch>
                  <a:fillRect/>
                </a:stretch>
              </p:blipFill>
              <p:spPr bwMode="auto">
                <a:xfrm>
                  <a:off x="5328" y="1280"/>
                  <a:ext cx="253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8"/>
                <p:cNvPicPr>
                  <a:picLocks noChangeAspect="1" noChangeArrowheads="1"/>
                </p:cNvPicPr>
                <p:nvPr/>
              </p:nvPicPr>
              <p:blipFill>
                <a:blip r:embed="rId20" cstate="print">
                  <a:extLst>
                    <a:ext uri="{28A0092B-C50C-407E-A947-70E740481C1C}">
                      <a14:useLocalDpi xmlns:a14="http://schemas.microsoft.com/office/drawing/2010/main" val="0"/>
                    </a:ext>
                  </a:extLst>
                </a:blip>
                <a:srcRect b="3334"/>
                <a:stretch>
                  <a:fillRect/>
                </a:stretch>
              </p:blipFill>
              <p:spPr bwMode="auto">
                <a:xfrm>
                  <a:off x="5328" y="1404"/>
                  <a:ext cx="253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2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28" y="1529"/>
                  <a:ext cx="253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30"/>
              <p:cNvGrpSpPr>
                <a:grpSpLocks/>
              </p:cNvGrpSpPr>
              <p:nvPr/>
            </p:nvGrpSpPr>
            <p:grpSpPr bwMode="auto">
              <a:xfrm>
                <a:off x="5030" y="1968"/>
                <a:ext cx="720" cy="1296"/>
                <a:chOff x="5994" y="2211"/>
                <a:chExt cx="896" cy="1712"/>
              </a:xfrm>
            </p:grpSpPr>
            <p:pic>
              <p:nvPicPr>
                <p:cNvPr id="61" name="Picture 31"/>
                <p:cNvPicPr>
                  <a:picLocks noChangeAspect="1" noChangeArrowheads="1"/>
                </p:cNvPicPr>
                <p:nvPr/>
              </p:nvPicPr>
              <p:blipFill>
                <a:blip r:embed="rId22" cstate="print">
                  <a:extLst>
                    <a:ext uri="{28A0092B-C50C-407E-A947-70E740481C1C}">
                      <a14:useLocalDpi xmlns:a14="http://schemas.microsoft.com/office/drawing/2010/main" val="0"/>
                    </a:ext>
                  </a:extLst>
                </a:blip>
                <a:srcRect b="1755"/>
                <a:stretch>
                  <a:fillRect/>
                </a:stretch>
              </p:blipFill>
              <p:spPr bwMode="auto">
                <a:xfrm>
                  <a:off x="5994" y="2211"/>
                  <a:ext cx="89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2"/>
                <p:cNvPicPr>
                  <a:picLocks noChangeAspect="1" noChangeArrowheads="1"/>
                </p:cNvPicPr>
                <p:nvPr/>
              </p:nvPicPr>
              <p:blipFill>
                <a:blip r:embed="rId23" cstate="print">
                  <a:extLst>
                    <a:ext uri="{28A0092B-C50C-407E-A947-70E740481C1C}">
                      <a14:useLocalDpi xmlns:a14="http://schemas.microsoft.com/office/drawing/2010/main" val="0"/>
                    </a:ext>
                  </a:extLst>
                </a:blip>
                <a:srcRect b="1755"/>
                <a:stretch>
                  <a:fillRect/>
                </a:stretch>
              </p:blipFill>
              <p:spPr bwMode="auto">
                <a:xfrm>
                  <a:off x="5994" y="2418"/>
                  <a:ext cx="8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3"/>
                <p:cNvPicPr>
                  <a:picLocks noChangeAspect="1" noChangeArrowheads="1"/>
                </p:cNvPicPr>
                <p:nvPr/>
              </p:nvPicPr>
              <p:blipFill>
                <a:blip r:embed="rId24" cstate="print">
                  <a:extLst>
                    <a:ext uri="{28A0092B-C50C-407E-A947-70E740481C1C}">
                      <a14:useLocalDpi xmlns:a14="http://schemas.microsoft.com/office/drawing/2010/main" val="0"/>
                    </a:ext>
                  </a:extLst>
                </a:blip>
                <a:srcRect b="1755"/>
                <a:stretch>
                  <a:fillRect/>
                </a:stretch>
              </p:blipFill>
              <p:spPr bwMode="auto">
                <a:xfrm>
                  <a:off x="5994" y="2633"/>
                  <a:ext cx="8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4"/>
                <p:cNvPicPr>
                  <a:picLocks noChangeAspect="1" noChangeArrowheads="1"/>
                </p:cNvPicPr>
                <p:nvPr/>
              </p:nvPicPr>
              <p:blipFill>
                <a:blip r:embed="rId25" cstate="print">
                  <a:extLst>
                    <a:ext uri="{28A0092B-C50C-407E-A947-70E740481C1C}">
                      <a14:useLocalDpi xmlns:a14="http://schemas.microsoft.com/office/drawing/2010/main" val="0"/>
                    </a:ext>
                  </a:extLst>
                </a:blip>
                <a:srcRect b="1755"/>
                <a:stretch>
                  <a:fillRect/>
                </a:stretch>
              </p:blipFill>
              <p:spPr bwMode="auto">
                <a:xfrm>
                  <a:off x="5994" y="2848"/>
                  <a:ext cx="8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5"/>
                <p:cNvPicPr>
                  <a:picLocks noChangeAspect="1" noChangeArrowheads="1"/>
                </p:cNvPicPr>
                <p:nvPr/>
              </p:nvPicPr>
              <p:blipFill>
                <a:blip r:embed="rId26" cstate="print">
                  <a:extLst>
                    <a:ext uri="{28A0092B-C50C-407E-A947-70E740481C1C}">
                      <a14:useLocalDpi xmlns:a14="http://schemas.microsoft.com/office/drawing/2010/main" val="0"/>
                    </a:ext>
                  </a:extLst>
                </a:blip>
                <a:srcRect b="1755"/>
                <a:stretch>
                  <a:fillRect/>
                </a:stretch>
              </p:blipFill>
              <p:spPr bwMode="auto">
                <a:xfrm>
                  <a:off x="5994" y="3063"/>
                  <a:ext cx="8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36"/>
                <p:cNvPicPr>
                  <a:picLocks noChangeAspect="1" noChangeArrowheads="1"/>
                </p:cNvPicPr>
                <p:nvPr/>
              </p:nvPicPr>
              <p:blipFill>
                <a:blip r:embed="rId27" cstate="print">
                  <a:extLst>
                    <a:ext uri="{28A0092B-C50C-407E-A947-70E740481C1C}">
                      <a14:useLocalDpi xmlns:a14="http://schemas.microsoft.com/office/drawing/2010/main" val="0"/>
                    </a:ext>
                  </a:extLst>
                </a:blip>
                <a:srcRect b="1755"/>
                <a:stretch>
                  <a:fillRect/>
                </a:stretch>
              </p:blipFill>
              <p:spPr bwMode="auto">
                <a:xfrm>
                  <a:off x="5994" y="3278"/>
                  <a:ext cx="8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37"/>
                <p:cNvPicPr>
                  <a:picLocks noChangeAspect="1" noChangeArrowheads="1"/>
                </p:cNvPicPr>
                <p:nvPr/>
              </p:nvPicPr>
              <p:blipFill>
                <a:blip r:embed="rId28" cstate="print">
                  <a:extLst>
                    <a:ext uri="{28A0092B-C50C-407E-A947-70E740481C1C}">
                      <a14:useLocalDpi xmlns:a14="http://schemas.microsoft.com/office/drawing/2010/main" val="0"/>
                    </a:ext>
                  </a:extLst>
                </a:blip>
                <a:srcRect b="1755"/>
                <a:stretch>
                  <a:fillRect/>
                </a:stretch>
              </p:blipFill>
              <p:spPr bwMode="auto">
                <a:xfrm>
                  <a:off x="5994" y="3493"/>
                  <a:ext cx="8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3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994" y="3708"/>
                  <a:ext cx="8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39"/>
              <p:cNvGrpSpPr>
                <a:grpSpLocks/>
              </p:cNvGrpSpPr>
              <p:nvPr/>
            </p:nvGrpSpPr>
            <p:grpSpPr bwMode="auto">
              <a:xfrm>
                <a:off x="4214" y="1968"/>
                <a:ext cx="768" cy="1008"/>
                <a:chOff x="8736" y="666"/>
                <a:chExt cx="1488" cy="1399"/>
              </a:xfrm>
            </p:grpSpPr>
            <p:pic>
              <p:nvPicPr>
                <p:cNvPr id="53" name="Picture 40"/>
                <p:cNvPicPr>
                  <a:picLocks noChangeAspect="1" noChangeArrowheads="1"/>
                </p:cNvPicPr>
                <p:nvPr/>
              </p:nvPicPr>
              <p:blipFill>
                <a:blip r:embed="rId30" cstate="print">
                  <a:extLst>
                    <a:ext uri="{28A0092B-C50C-407E-A947-70E740481C1C}">
                      <a14:useLocalDpi xmlns:a14="http://schemas.microsoft.com/office/drawing/2010/main" val="0"/>
                    </a:ext>
                  </a:extLst>
                </a:blip>
                <a:srcRect b="4651"/>
                <a:stretch>
                  <a:fillRect/>
                </a:stretch>
              </p:blipFill>
              <p:spPr bwMode="auto">
                <a:xfrm>
                  <a:off x="8736" y="666"/>
                  <a:ext cx="148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1"/>
                <p:cNvPicPr>
                  <a:picLocks noChangeAspect="1" noChangeArrowheads="1"/>
                </p:cNvPicPr>
                <p:nvPr/>
              </p:nvPicPr>
              <p:blipFill>
                <a:blip r:embed="rId31" cstate="print">
                  <a:extLst>
                    <a:ext uri="{28A0092B-C50C-407E-A947-70E740481C1C}">
                      <a14:useLocalDpi xmlns:a14="http://schemas.microsoft.com/office/drawing/2010/main" val="0"/>
                    </a:ext>
                  </a:extLst>
                </a:blip>
                <a:srcRect b="2325"/>
                <a:stretch>
                  <a:fillRect/>
                </a:stretch>
              </p:blipFill>
              <p:spPr bwMode="auto">
                <a:xfrm>
                  <a:off x="8736" y="833"/>
                  <a:ext cx="14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2"/>
                <p:cNvPicPr>
                  <a:picLocks noChangeAspect="1" noChangeArrowheads="1"/>
                </p:cNvPicPr>
                <p:nvPr/>
              </p:nvPicPr>
              <p:blipFill>
                <a:blip r:embed="rId32" cstate="print">
                  <a:extLst>
                    <a:ext uri="{28A0092B-C50C-407E-A947-70E740481C1C}">
                      <a14:useLocalDpi xmlns:a14="http://schemas.microsoft.com/office/drawing/2010/main" val="0"/>
                    </a:ext>
                  </a:extLst>
                </a:blip>
                <a:srcRect b="4651"/>
                <a:stretch>
                  <a:fillRect/>
                </a:stretch>
              </p:blipFill>
              <p:spPr bwMode="auto">
                <a:xfrm>
                  <a:off x="8736" y="1009"/>
                  <a:ext cx="14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3"/>
                <p:cNvPicPr>
                  <a:picLocks noChangeAspect="1" noChangeArrowheads="1"/>
                </p:cNvPicPr>
                <p:nvPr/>
              </p:nvPicPr>
              <p:blipFill>
                <a:blip r:embed="rId33" cstate="print">
                  <a:extLst>
                    <a:ext uri="{28A0092B-C50C-407E-A947-70E740481C1C}">
                      <a14:useLocalDpi xmlns:a14="http://schemas.microsoft.com/office/drawing/2010/main" val="0"/>
                    </a:ext>
                  </a:extLst>
                </a:blip>
                <a:srcRect b="2325"/>
                <a:stretch>
                  <a:fillRect/>
                </a:stretch>
              </p:blipFill>
              <p:spPr bwMode="auto">
                <a:xfrm>
                  <a:off x="8736" y="1185"/>
                  <a:ext cx="14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4"/>
                <p:cNvPicPr>
                  <a:picLocks noChangeAspect="1" noChangeArrowheads="1"/>
                </p:cNvPicPr>
                <p:nvPr/>
              </p:nvPicPr>
              <p:blipFill>
                <a:blip r:embed="rId34" cstate="print">
                  <a:extLst>
                    <a:ext uri="{28A0092B-C50C-407E-A947-70E740481C1C}">
                      <a14:useLocalDpi xmlns:a14="http://schemas.microsoft.com/office/drawing/2010/main" val="0"/>
                    </a:ext>
                  </a:extLst>
                </a:blip>
                <a:srcRect b="4651"/>
                <a:stretch>
                  <a:fillRect/>
                </a:stretch>
              </p:blipFill>
              <p:spPr bwMode="auto">
                <a:xfrm>
                  <a:off x="8736" y="1361"/>
                  <a:ext cx="14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5"/>
                <p:cNvPicPr>
                  <a:picLocks noChangeAspect="1" noChangeArrowheads="1"/>
                </p:cNvPicPr>
                <p:nvPr/>
              </p:nvPicPr>
              <p:blipFill>
                <a:blip r:embed="rId35" cstate="print">
                  <a:extLst>
                    <a:ext uri="{28A0092B-C50C-407E-A947-70E740481C1C}">
                      <a14:useLocalDpi xmlns:a14="http://schemas.microsoft.com/office/drawing/2010/main" val="0"/>
                    </a:ext>
                  </a:extLst>
                </a:blip>
                <a:srcRect b="2325"/>
                <a:stretch>
                  <a:fillRect/>
                </a:stretch>
              </p:blipFill>
              <p:spPr bwMode="auto">
                <a:xfrm>
                  <a:off x="8736" y="1537"/>
                  <a:ext cx="14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6"/>
                <p:cNvPicPr>
                  <a:picLocks noChangeAspect="1" noChangeArrowheads="1"/>
                </p:cNvPicPr>
                <p:nvPr/>
              </p:nvPicPr>
              <p:blipFill>
                <a:blip r:embed="rId36" cstate="print">
                  <a:extLst>
                    <a:ext uri="{28A0092B-C50C-407E-A947-70E740481C1C}">
                      <a14:useLocalDpi xmlns:a14="http://schemas.microsoft.com/office/drawing/2010/main" val="0"/>
                    </a:ext>
                  </a:extLst>
                </a:blip>
                <a:srcRect b="2325"/>
                <a:stretch>
                  <a:fillRect/>
                </a:stretch>
              </p:blipFill>
              <p:spPr bwMode="auto">
                <a:xfrm>
                  <a:off x="8736" y="1713"/>
                  <a:ext cx="14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7"/>
                <p:cNvPicPr>
                  <a:picLocks noChangeAspect="1" noChangeArrowheads="1"/>
                </p:cNvPicPr>
                <p:nvPr/>
              </p:nvPicPr>
              <p:blipFill>
                <a:blip r:embed="rId37" cstate="print">
                  <a:extLst>
                    <a:ext uri="{28A0092B-C50C-407E-A947-70E740481C1C}">
                      <a14:useLocalDpi xmlns:a14="http://schemas.microsoft.com/office/drawing/2010/main" val="0"/>
                    </a:ext>
                  </a:extLst>
                </a:blip>
                <a:srcRect b="2325"/>
                <a:stretch>
                  <a:fillRect/>
                </a:stretch>
              </p:blipFill>
              <p:spPr bwMode="auto">
                <a:xfrm>
                  <a:off x="8736" y="1889"/>
                  <a:ext cx="14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48"/>
              <p:cNvGrpSpPr>
                <a:grpSpLocks/>
              </p:cNvGrpSpPr>
              <p:nvPr/>
            </p:nvGrpSpPr>
            <p:grpSpPr bwMode="auto">
              <a:xfrm>
                <a:off x="4214" y="3456"/>
                <a:ext cx="1536" cy="624"/>
                <a:chOff x="8046" y="2782"/>
                <a:chExt cx="2256" cy="840"/>
              </a:xfrm>
            </p:grpSpPr>
            <p:pic>
              <p:nvPicPr>
                <p:cNvPr id="45" name="Picture 49"/>
                <p:cNvPicPr>
                  <a:picLocks noChangeAspect="1" noChangeArrowheads="1"/>
                </p:cNvPicPr>
                <p:nvPr/>
              </p:nvPicPr>
              <p:blipFill>
                <a:blip r:embed="rId38" cstate="print">
                  <a:extLst>
                    <a:ext uri="{28A0092B-C50C-407E-A947-70E740481C1C}">
                      <a14:useLocalDpi xmlns:a14="http://schemas.microsoft.com/office/drawing/2010/main" val="0"/>
                    </a:ext>
                  </a:extLst>
                </a:blip>
                <a:srcRect b="6897"/>
                <a:stretch>
                  <a:fillRect/>
                </a:stretch>
              </p:blipFill>
              <p:spPr bwMode="auto">
                <a:xfrm>
                  <a:off x="8046" y="2782"/>
                  <a:ext cx="225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0"/>
                <p:cNvPicPr>
                  <a:picLocks noChangeAspect="1" noChangeArrowheads="1"/>
                </p:cNvPicPr>
                <p:nvPr/>
              </p:nvPicPr>
              <p:blipFill>
                <a:blip r:embed="rId39" cstate="print">
                  <a:extLst>
                    <a:ext uri="{28A0092B-C50C-407E-A947-70E740481C1C}">
                      <a14:useLocalDpi xmlns:a14="http://schemas.microsoft.com/office/drawing/2010/main" val="0"/>
                    </a:ext>
                  </a:extLst>
                </a:blip>
                <a:srcRect b="3448"/>
                <a:stretch>
                  <a:fillRect/>
                </a:stretch>
              </p:blipFill>
              <p:spPr bwMode="auto">
                <a:xfrm>
                  <a:off x="8046" y="2885"/>
                  <a:ext cx="225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1"/>
                <p:cNvPicPr>
                  <a:picLocks noChangeAspect="1" noChangeArrowheads="1"/>
                </p:cNvPicPr>
                <p:nvPr/>
              </p:nvPicPr>
              <p:blipFill>
                <a:blip r:embed="rId40" cstate="print">
                  <a:extLst>
                    <a:ext uri="{28A0092B-C50C-407E-A947-70E740481C1C}">
                      <a14:useLocalDpi xmlns:a14="http://schemas.microsoft.com/office/drawing/2010/main" val="0"/>
                    </a:ext>
                  </a:extLst>
                </a:blip>
                <a:srcRect b="6897"/>
                <a:stretch>
                  <a:fillRect/>
                </a:stretch>
              </p:blipFill>
              <p:spPr bwMode="auto">
                <a:xfrm>
                  <a:off x="8046" y="2988"/>
                  <a:ext cx="225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2"/>
                <p:cNvPicPr>
                  <a:picLocks noChangeAspect="1" noChangeArrowheads="1"/>
                </p:cNvPicPr>
                <p:nvPr/>
              </p:nvPicPr>
              <p:blipFill>
                <a:blip r:embed="rId41" cstate="print">
                  <a:extLst>
                    <a:ext uri="{28A0092B-C50C-407E-A947-70E740481C1C}">
                      <a14:useLocalDpi xmlns:a14="http://schemas.microsoft.com/office/drawing/2010/main" val="0"/>
                    </a:ext>
                  </a:extLst>
                </a:blip>
                <a:srcRect b="3448"/>
                <a:stretch>
                  <a:fillRect/>
                </a:stretch>
              </p:blipFill>
              <p:spPr bwMode="auto">
                <a:xfrm>
                  <a:off x="8046" y="3091"/>
                  <a:ext cx="225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3"/>
                <p:cNvPicPr>
                  <a:picLocks noChangeAspect="1" noChangeArrowheads="1"/>
                </p:cNvPicPr>
                <p:nvPr/>
              </p:nvPicPr>
              <p:blipFill>
                <a:blip r:embed="rId42" cstate="print">
                  <a:extLst>
                    <a:ext uri="{28A0092B-C50C-407E-A947-70E740481C1C}">
                      <a14:useLocalDpi xmlns:a14="http://schemas.microsoft.com/office/drawing/2010/main" val="0"/>
                    </a:ext>
                  </a:extLst>
                </a:blip>
                <a:srcRect b="6897"/>
                <a:stretch>
                  <a:fillRect/>
                </a:stretch>
              </p:blipFill>
              <p:spPr bwMode="auto">
                <a:xfrm>
                  <a:off x="8046" y="3202"/>
                  <a:ext cx="225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4"/>
                <p:cNvPicPr>
                  <a:picLocks noChangeAspect="1" noChangeArrowheads="1"/>
                </p:cNvPicPr>
                <p:nvPr/>
              </p:nvPicPr>
              <p:blipFill>
                <a:blip r:embed="rId43" cstate="print">
                  <a:extLst>
                    <a:ext uri="{28A0092B-C50C-407E-A947-70E740481C1C}">
                      <a14:useLocalDpi xmlns:a14="http://schemas.microsoft.com/office/drawing/2010/main" val="0"/>
                    </a:ext>
                  </a:extLst>
                </a:blip>
                <a:srcRect b="3448"/>
                <a:stretch>
                  <a:fillRect/>
                </a:stretch>
              </p:blipFill>
              <p:spPr bwMode="auto">
                <a:xfrm>
                  <a:off x="8046" y="3305"/>
                  <a:ext cx="225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5"/>
                <p:cNvPicPr>
                  <a:picLocks noChangeAspect="1" noChangeArrowheads="1"/>
                </p:cNvPicPr>
                <p:nvPr/>
              </p:nvPicPr>
              <p:blipFill>
                <a:blip r:embed="rId44" cstate="print">
                  <a:extLst>
                    <a:ext uri="{28A0092B-C50C-407E-A947-70E740481C1C}">
                      <a14:useLocalDpi xmlns:a14="http://schemas.microsoft.com/office/drawing/2010/main" val="0"/>
                    </a:ext>
                  </a:extLst>
                </a:blip>
                <a:srcRect b="3448"/>
                <a:stretch>
                  <a:fillRect/>
                </a:stretch>
              </p:blipFill>
              <p:spPr bwMode="auto">
                <a:xfrm>
                  <a:off x="8046" y="3408"/>
                  <a:ext cx="225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6"/>
                <p:cNvPicPr>
                  <a:picLocks noChangeAspect="1" noChangeArrowheads="1"/>
                </p:cNvPicPr>
                <p:nvPr/>
              </p:nvPicPr>
              <p:blipFill>
                <a:blip r:embed="rId45" cstate="print">
                  <a:extLst>
                    <a:ext uri="{28A0092B-C50C-407E-A947-70E740481C1C}">
                      <a14:useLocalDpi xmlns:a14="http://schemas.microsoft.com/office/drawing/2010/main" val="0"/>
                    </a:ext>
                  </a:extLst>
                </a:blip>
                <a:srcRect b="3448"/>
                <a:stretch>
                  <a:fillRect/>
                </a:stretch>
              </p:blipFill>
              <p:spPr bwMode="auto">
                <a:xfrm>
                  <a:off x="8046" y="3511"/>
                  <a:ext cx="225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57"/>
              <p:cNvSpPr>
                <a:spLocks noChangeArrowheads="1"/>
              </p:cNvSpPr>
              <p:nvPr/>
            </p:nvSpPr>
            <p:spPr bwMode="auto">
              <a:xfrm>
                <a:off x="2064" y="2112"/>
                <a:ext cx="742"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Baret</a:t>
                </a:r>
              </a:p>
            </p:txBody>
          </p:sp>
          <p:sp>
            <p:nvSpPr>
              <p:cNvPr id="20" name="Rectangle 58"/>
              <p:cNvSpPr>
                <a:spLocks noChangeArrowheads="1"/>
              </p:cNvSpPr>
              <p:nvPr/>
            </p:nvSpPr>
            <p:spPr bwMode="auto">
              <a:xfrm>
                <a:off x="384" y="4022"/>
                <a:ext cx="979"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Eldiven</a:t>
                </a:r>
              </a:p>
            </p:txBody>
          </p:sp>
          <p:sp>
            <p:nvSpPr>
              <p:cNvPr id="21" name="Rectangle 59"/>
              <p:cNvSpPr>
                <a:spLocks noChangeArrowheads="1"/>
              </p:cNvSpPr>
              <p:nvPr/>
            </p:nvSpPr>
            <p:spPr bwMode="auto">
              <a:xfrm>
                <a:off x="3072" y="2112"/>
                <a:ext cx="869"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Çizme</a:t>
                </a:r>
              </a:p>
            </p:txBody>
          </p:sp>
          <p:sp>
            <p:nvSpPr>
              <p:cNvPr id="22" name="Rectangle 60"/>
              <p:cNvSpPr>
                <a:spLocks noChangeArrowheads="1"/>
              </p:cNvSpPr>
              <p:nvPr/>
            </p:nvSpPr>
            <p:spPr bwMode="auto">
              <a:xfrm>
                <a:off x="3072" y="3600"/>
                <a:ext cx="1185"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Megafon</a:t>
                </a:r>
              </a:p>
            </p:txBody>
          </p:sp>
          <p:sp>
            <p:nvSpPr>
              <p:cNvPr id="23" name="Rectangle 61"/>
              <p:cNvSpPr>
                <a:spLocks noChangeArrowheads="1"/>
              </p:cNvSpPr>
              <p:nvPr/>
            </p:nvSpPr>
            <p:spPr bwMode="auto">
              <a:xfrm>
                <a:off x="4132" y="1680"/>
                <a:ext cx="1927"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Emniyet Kemeri</a:t>
                </a:r>
              </a:p>
            </p:txBody>
          </p:sp>
          <p:sp>
            <p:nvSpPr>
              <p:cNvPr id="24" name="Rectangle 62"/>
              <p:cNvSpPr>
                <a:spLocks noChangeArrowheads="1"/>
              </p:cNvSpPr>
              <p:nvPr/>
            </p:nvSpPr>
            <p:spPr bwMode="auto">
              <a:xfrm>
                <a:off x="4167" y="3072"/>
                <a:ext cx="717"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Balta</a:t>
                </a:r>
              </a:p>
            </p:txBody>
          </p:sp>
          <p:sp>
            <p:nvSpPr>
              <p:cNvPr id="25" name="Rectangle 63"/>
              <p:cNvSpPr>
                <a:spLocks noChangeArrowheads="1"/>
              </p:cNvSpPr>
              <p:nvPr/>
            </p:nvSpPr>
            <p:spPr bwMode="auto">
              <a:xfrm>
                <a:off x="5078" y="3216"/>
                <a:ext cx="807"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Kürek</a:t>
                </a:r>
              </a:p>
            </p:txBody>
          </p:sp>
          <p:sp>
            <p:nvSpPr>
              <p:cNvPr id="26" name="Rectangle 64"/>
              <p:cNvSpPr>
                <a:spLocks noChangeArrowheads="1"/>
              </p:cNvSpPr>
              <p:nvPr/>
            </p:nvSpPr>
            <p:spPr bwMode="auto">
              <a:xfrm>
                <a:off x="4358" y="4022"/>
                <a:ext cx="1533"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Kurtarma ipi</a:t>
                </a:r>
              </a:p>
            </p:txBody>
          </p:sp>
          <p:grpSp>
            <p:nvGrpSpPr>
              <p:cNvPr id="27" name="Group 65"/>
              <p:cNvGrpSpPr>
                <a:grpSpLocks/>
              </p:cNvGrpSpPr>
              <p:nvPr/>
            </p:nvGrpSpPr>
            <p:grpSpPr bwMode="auto">
              <a:xfrm>
                <a:off x="1680" y="2400"/>
                <a:ext cx="1152" cy="1632"/>
                <a:chOff x="2272" y="581"/>
                <a:chExt cx="1425" cy="1943"/>
              </a:xfrm>
            </p:grpSpPr>
            <p:pic>
              <p:nvPicPr>
                <p:cNvPr id="29" name="Picture 66"/>
                <p:cNvPicPr>
                  <a:picLocks noChangeAspect="1" noChangeArrowheads="1"/>
                </p:cNvPicPr>
                <p:nvPr/>
              </p:nvPicPr>
              <p:blipFill>
                <a:blip r:embed="rId46" cstate="print">
                  <a:extLst>
                    <a:ext uri="{28A0092B-C50C-407E-A947-70E740481C1C}">
                      <a14:useLocalDpi xmlns:a14="http://schemas.microsoft.com/office/drawing/2010/main" val="0"/>
                    </a:ext>
                  </a:extLst>
                </a:blip>
                <a:srcRect b="3226"/>
                <a:stretch>
                  <a:fillRect/>
                </a:stretch>
              </p:blipFill>
              <p:spPr bwMode="auto">
                <a:xfrm>
                  <a:off x="2272" y="581"/>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7"/>
                <p:cNvPicPr>
                  <a:picLocks noChangeAspect="1" noChangeArrowheads="1"/>
                </p:cNvPicPr>
                <p:nvPr/>
              </p:nvPicPr>
              <p:blipFill>
                <a:blip r:embed="rId47" cstate="print">
                  <a:extLst>
                    <a:ext uri="{28A0092B-C50C-407E-A947-70E740481C1C}">
                      <a14:useLocalDpi xmlns:a14="http://schemas.microsoft.com/office/drawing/2010/main" val="0"/>
                    </a:ext>
                  </a:extLst>
                </a:blip>
                <a:srcRect b="3226"/>
                <a:stretch>
                  <a:fillRect/>
                </a:stretch>
              </p:blipFill>
              <p:spPr bwMode="auto">
                <a:xfrm>
                  <a:off x="2272" y="699"/>
                  <a:ext cx="14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8"/>
                <p:cNvPicPr>
                  <a:picLocks noChangeAspect="1" noChangeArrowheads="1"/>
                </p:cNvPicPr>
                <p:nvPr/>
              </p:nvPicPr>
              <p:blipFill>
                <a:blip r:embed="rId48" cstate="print">
                  <a:extLst>
                    <a:ext uri="{28A0092B-C50C-407E-A947-70E740481C1C}">
                      <a14:useLocalDpi xmlns:a14="http://schemas.microsoft.com/office/drawing/2010/main" val="0"/>
                    </a:ext>
                  </a:extLst>
                </a:blip>
                <a:srcRect b="3226"/>
                <a:stretch>
                  <a:fillRect/>
                </a:stretch>
              </p:blipFill>
              <p:spPr bwMode="auto">
                <a:xfrm>
                  <a:off x="2272" y="818"/>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9"/>
                <p:cNvPicPr>
                  <a:picLocks noChangeAspect="1" noChangeArrowheads="1"/>
                </p:cNvPicPr>
                <p:nvPr/>
              </p:nvPicPr>
              <p:blipFill>
                <a:blip r:embed="rId49" cstate="print">
                  <a:extLst>
                    <a:ext uri="{28A0092B-C50C-407E-A947-70E740481C1C}">
                      <a14:useLocalDpi xmlns:a14="http://schemas.microsoft.com/office/drawing/2010/main" val="0"/>
                    </a:ext>
                  </a:extLst>
                </a:blip>
                <a:srcRect b="3226"/>
                <a:stretch>
                  <a:fillRect/>
                </a:stretch>
              </p:blipFill>
              <p:spPr bwMode="auto">
                <a:xfrm>
                  <a:off x="2272" y="936"/>
                  <a:ext cx="142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0"/>
                <p:cNvPicPr>
                  <a:picLocks noChangeAspect="1" noChangeArrowheads="1"/>
                </p:cNvPicPr>
                <p:nvPr/>
              </p:nvPicPr>
              <p:blipFill>
                <a:blip r:embed="rId50" cstate="print">
                  <a:extLst>
                    <a:ext uri="{28A0092B-C50C-407E-A947-70E740481C1C}">
                      <a14:useLocalDpi xmlns:a14="http://schemas.microsoft.com/office/drawing/2010/main" val="0"/>
                    </a:ext>
                  </a:extLst>
                </a:blip>
                <a:srcRect b="3226"/>
                <a:stretch>
                  <a:fillRect/>
                </a:stretch>
              </p:blipFill>
              <p:spPr bwMode="auto">
                <a:xfrm>
                  <a:off x="2272" y="1063"/>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1"/>
                <p:cNvPicPr>
                  <a:picLocks noChangeAspect="1" noChangeArrowheads="1"/>
                </p:cNvPicPr>
                <p:nvPr/>
              </p:nvPicPr>
              <p:blipFill>
                <a:blip r:embed="rId51" cstate="print">
                  <a:extLst>
                    <a:ext uri="{28A0092B-C50C-407E-A947-70E740481C1C}">
                      <a14:useLocalDpi xmlns:a14="http://schemas.microsoft.com/office/drawing/2010/main" val="0"/>
                    </a:ext>
                  </a:extLst>
                </a:blip>
                <a:srcRect b="3226"/>
                <a:stretch>
                  <a:fillRect/>
                </a:stretch>
              </p:blipFill>
              <p:spPr bwMode="auto">
                <a:xfrm>
                  <a:off x="2272" y="1181"/>
                  <a:ext cx="142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2"/>
                <p:cNvPicPr>
                  <a:picLocks noChangeAspect="1" noChangeArrowheads="1"/>
                </p:cNvPicPr>
                <p:nvPr/>
              </p:nvPicPr>
              <p:blipFill>
                <a:blip r:embed="rId52" cstate="print">
                  <a:extLst>
                    <a:ext uri="{28A0092B-C50C-407E-A947-70E740481C1C}">
                      <a14:useLocalDpi xmlns:a14="http://schemas.microsoft.com/office/drawing/2010/main" val="0"/>
                    </a:ext>
                  </a:extLst>
                </a:blip>
                <a:srcRect b="3226"/>
                <a:stretch>
                  <a:fillRect/>
                </a:stretch>
              </p:blipFill>
              <p:spPr bwMode="auto">
                <a:xfrm>
                  <a:off x="2272" y="1308"/>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3"/>
                <p:cNvPicPr>
                  <a:picLocks noChangeAspect="1" noChangeArrowheads="1"/>
                </p:cNvPicPr>
                <p:nvPr/>
              </p:nvPicPr>
              <p:blipFill>
                <a:blip r:embed="rId53" cstate="print">
                  <a:extLst>
                    <a:ext uri="{28A0092B-C50C-407E-A947-70E740481C1C}">
                      <a14:useLocalDpi xmlns:a14="http://schemas.microsoft.com/office/drawing/2010/main" val="0"/>
                    </a:ext>
                  </a:extLst>
                </a:blip>
                <a:srcRect b="3226"/>
                <a:stretch>
                  <a:fillRect/>
                </a:stretch>
              </p:blipFill>
              <p:spPr bwMode="auto">
                <a:xfrm>
                  <a:off x="2272" y="1426"/>
                  <a:ext cx="142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4"/>
                <p:cNvPicPr>
                  <a:picLocks noChangeAspect="1" noChangeArrowheads="1"/>
                </p:cNvPicPr>
                <p:nvPr/>
              </p:nvPicPr>
              <p:blipFill>
                <a:blip r:embed="rId54" cstate="print">
                  <a:extLst>
                    <a:ext uri="{28A0092B-C50C-407E-A947-70E740481C1C}">
                      <a14:useLocalDpi xmlns:a14="http://schemas.microsoft.com/office/drawing/2010/main" val="0"/>
                    </a:ext>
                  </a:extLst>
                </a:blip>
                <a:srcRect b="3226"/>
                <a:stretch>
                  <a:fillRect/>
                </a:stretch>
              </p:blipFill>
              <p:spPr bwMode="auto">
                <a:xfrm>
                  <a:off x="2272" y="1553"/>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5"/>
                <p:cNvPicPr>
                  <a:picLocks noChangeAspect="1" noChangeArrowheads="1"/>
                </p:cNvPicPr>
                <p:nvPr/>
              </p:nvPicPr>
              <p:blipFill>
                <a:blip r:embed="rId55" cstate="print">
                  <a:extLst>
                    <a:ext uri="{28A0092B-C50C-407E-A947-70E740481C1C}">
                      <a14:useLocalDpi xmlns:a14="http://schemas.microsoft.com/office/drawing/2010/main" val="0"/>
                    </a:ext>
                  </a:extLst>
                </a:blip>
                <a:srcRect b="3226"/>
                <a:stretch>
                  <a:fillRect/>
                </a:stretch>
              </p:blipFill>
              <p:spPr bwMode="auto">
                <a:xfrm>
                  <a:off x="2272" y="1671"/>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6"/>
                <p:cNvPicPr>
                  <a:picLocks noChangeAspect="1" noChangeArrowheads="1"/>
                </p:cNvPicPr>
                <p:nvPr/>
              </p:nvPicPr>
              <p:blipFill>
                <a:blip r:embed="rId56" cstate="print">
                  <a:extLst>
                    <a:ext uri="{28A0092B-C50C-407E-A947-70E740481C1C}">
                      <a14:useLocalDpi xmlns:a14="http://schemas.microsoft.com/office/drawing/2010/main" val="0"/>
                    </a:ext>
                  </a:extLst>
                </a:blip>
                <a:srcRect b="3226"/>
                <a:stretch>
                  <a:fillRect/>
                </a:stretch>
              </p:blipFill>
              <p:spPr bwMode="auto">
                <a:xfrm>
                  <a:off x="2272" y="1789"/>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7"/>
                <p:cNvPicPr>
                  <a:picLocks noChangeAspect="1" noChangeArrowheads="1"/>
                </p:cNvPicPr>
                <p:nvPr/>
              </p:nvPicPr>
              <p:blipFill>
                <a:blip r:embed="rId57" cstate="print">
                  <a:extLst>
                    <a:ext uri="{28A0092B-C50C-407E-A947-70E740481C1C}">
                      <a14:useLocalDpi xmlns:a14="http://schemas.microsoft.com/office/drawing/2010/main" val="0"/>
                    </a:ext>
                  </a:extLst>
                </a:blip>
                <a:srcRect b="3226"/>
                <a:stretch>
                  <a:fillRect/>
                </a:stretch>
              </p:blipFill>
              <p:spPr bwMode="auto">
                <a:xfrm>
                  <a:off x="2272" y="1907"/>
                  <a:ext cx="142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8"/>
                <p:cNvPicPr>
                  <a:picLocks noChangeAspect="1" noChangeArrowheads="1"/>
                </p:cNvPicPr>
                <p:nvPr/>
              </p:nvPicPr>
              <p:blipFill>
                <a:blip r:embed="rId58" cstate="print">
                  <a:extLst>
                    <a:ext uri="{28A0092B-C50C-407E-A947-70E740481C1C}">
                      <a14:useLocalDpi xmlns:a14="http://schemas.microsoft.com/office/drawing/2010/main" val="0"/>
                    </a:ext>
                  </a:extLst>
                </a:blip>
                <a:srcRect b="3226"/>
                <a:stretch>
                  <a:fillRect/>
                </a:stretch>
              </p:blipFill>
              <p:spPr bwMode="auto">
                <a:xfrm>
                  <a:off x="2272" y="2034"/>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9"/>
                <p:cNvPicPr>
                  <a:picLocks noChangeAspect="1" noChangeArrowheads="1"/>
                </p:cNvPicPr>
                <p:nvPr/>
              </p:nvPicPr>
              <p:blipFill>
                <a:blip r:embed="rId59" cstate="print">
                  <a:extLst>
                    <a:ext uri="{28A0092B-C50C-407E-A947-70E740481C1C}">
                      <a14:useLocalDpi xmlns:a14="http://schemas.microsoft.com/office/drawing/2010/main" val="0"/>
                    </a:ext>
                  </a:extLst>
                </a:blip>
                <a:srcRect b="3226"/>
                <a:stretch>
                  <a:fillRect/>
                </a:stretch>
              </p:blipFill>
              <p:spPr bwMode="auto">
                <a:xfrm>
                  <a:off x="2272" y="2152"/>
                  <a:ext cx="142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0"/>
                <p:cNvPicPr>
                  <a:picLocks noChangeAspect="1" noChangeArrowheads="1"/>
                </p:cNvPicPr>
                <p:nvPr/>
              </p:nvPicPr>
              <p:blipFill>
                <a:blip r:embed="rId60" cstate="print">
                  <a:extLst>
                    <a:ext uri="{28A0092B-C50C-407E-A947-70E740481C1C}">
                      <a14:useLocalDpi xmlns:a14="http://schemas.microsoft.com/office/drawing/2010/main" val="0"/>
                    </a:ext>
                  </a:extLst>
                </a:blip>
                <a:srcRect b="3226"/>
                <a:stretch>
                  <a:fillRect/>
                </a:stretch>
              </p:blipFill>
              <p:spPr bwMode="auto">
                <a:xfrm>
                  <a:off x="2272" y="2279"/>
                  <a:ext cx="1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1"/>
                <p:cNvPicPr>
                  <a:picLocks noChangeAspect="1" noChangeArrowheads="1"/>
                </p:cNvPicPr>
                <p:nvPr/>
              </p:nvPicPr>
              <p:blipFill>
                <a:blip r:embed="rId61" cstate="print">
                  <a:extLst>
                    <a:ext uri="{28A0092B-C50C-407E-A947-70E740481C1C}">
                      <a14:useLocalDpi xmlns:a14="http://schemas.microsoft.com/office/drawing/2010/main" val="0"/>
                    </a:ext>
                  </a:extLst>
                </a:blip>
                <a:srcRect b="3226"/>
                <a:stretch>
                  <a:fillRect/>
                </a:stretch>
              </p:blipFill>
              <p:spPr bwMode="auto">
                <a:xfrm>
                  <a:off x="2272" y="2397"/>
                  <a:ext cx="142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82"/>
              <p:cNvSpPr>
                <a:spLocks noChangeArrowheads="1"/>
              </p:cNvSpPr>
              <p:nvPr/>
            </p:nvSpPr>
            <p:spPr bwMode="auto">
              <a:xfrm>
                <a:off x="1392" y="4022"/>
                <a:ext cx="2083"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500" b="1">
                    <a:cs typeface="Arial" panose="020B0604020202020204" pitchFamily="34" charset="0"/>
                  </a:rPr>
                  <a:t>Temiz Hava Tüpü</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686800" cy="756002"/>
          </a:xfrm>
        </p:spPr>
        <p:txBody>
          <a:bodyPr>
            <a:normAutofit/>
          </a:bodyPr>
          <a:lstStyle/>
          <a:p>
            <a:pPr algn="ctr"/>
            <a:r>
              <a:rPr lang="tr-TR" dirty="0"/>
              <a:t>   YANGINA MÜDAHALE MALZEMELERİ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117</a:t>
            </a:fld>
            <a:endParaRPr lang="en-US"/>
          </a:p>
        </p:txBody>
      </p:sp>
      <p:grpSp>
        <p:nvGrpSpPr>
          <p:cNvPr id="6" name="Group 2"/>
          <p:cNvGrpSpPr>
            <a:grpSpLocks/>
          </p:cNvGrpSpPr>
          <p:nvPr/>
        </p:nvGrpSpPr>
        <p:grpSpPr bwMode="auto">
          <a:xfrm>
            <a:off x="728912" y="1026367"/>
            <a:ext cx="2295525" cy="1676400"/>
            <a:chOff x="674" y="912"/>
            <a:chExt cx="1895" cy="1286"/>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1639"/>
            <a:stretch>
              <a:fillRect/>
            </a:stretch>
          </p:blipFill>
          <p:spPr bwMode="auto">
            <a:xfrm>
              <a:off x="674" y="912"/>
              <a:ext cx="1895"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1639"/>
            <a:stretch>
              <a:fillRect/>
            </a:stretch>
          </p:blipFill>
          <p:spPr bwMode="auto">
            <a:xfrm>
              <a:off x="674" y="1225"/>
              <a:ext cx="1895"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b="1639"/>
            <a:stretch>
              <a:fillRect/>
            </a:stretch>
          </p:blipFill>
          <p:spPr bwMode="auto">
            <a:xfrm>
              <a:off x="674" y="1549"/>
              <a:ext cx="189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b="1639"/>
            <a:stretch>
              <a:fillRect/>
            </a:stretch>
          </p:blipFill>
          <p:spPr bwMode="auto">
            <a:xfrm>
              <a:off x="674" y="1874"/>
              <a:ext cx="1895"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7"/>
          <p:cNvGrpSpPr>
            <a:grpSpLocks/>
          </p:cNvGrpSpPr>
          <p:nvPr/>
        </p:nvGrpSpPr>
        <p:grpSpPr bwMode="auto">
          <a:xfrm>
            <a:off x="728912" y="3159967"/>
            <a:ext cx="2295525" cy="1325562"/>
            <a:chOff x="625" y="2909"/>
            <a:chExt cx="1488" cy="1310"/>
          </a:xfrm>
        </p:grpSpPr>
        <p:pic>
          <p:nvPicPr>
            <p:cNvPr id="1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b="3773"/>
            <a:stretch>
              <a:fillRect/>
            </a:stretch>
          </p:blipFill>
          <p:spPr bwMode="auto">
            <a:xfrm>
              <a:off x="625" y="2909"/>
              <a:ext cx="148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b="1888"/>
            <a:stretch>
              <a:fillRect/>
            </a:stretch>
          </p:blipFill>
          <p:spPr bwMode="auto">
            <a:xfrm>
              <a:off x="625" y="3068"/>
              <a:ext cx="14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b="3773"/>
            <a:stretch>
              <a:fillRect/>
            </a:stretch>
          </p:blipFill>
          <p:spPr bwMode="auto">
            <a:xfrm>
              <a:off x="625" y="3233"/>
              <a:ext cx="148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b="1888"/>
            <a:stretch>
              <a:fillRect/>
            </a:stretch>
          </p:blipFill>
          <p:spPr bwMode="auto">
            <a:xfrm>
              <a:off x="625" y="3399"/>
              <a:ext cx="14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b="3773"/>
            <a:stretch>
              <a:fillRect/>
            </a:stretch>
          </p:blipFill>
          <p:spPr bwMode="auto">
            <a:xfrm>
              <a:off x="625" y="3564"/>
              <a:ext cx="148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b="1888"/>
            <a:stretch>
              <a:fillRect/>
            </a:stretch>
          </p:blipFill>
          <p:spPr bwMode="auto">
            <a:xfrm>
              <a:off x="625" y="3723"/>
              <a:ext cx="14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b="1888"/>
            <a:stretch>
              <a:fillRect/>
            </a:stretch>
          </p:blipFill>
          <p:spPr bwMode="auto">
            <a:xfrm>
              <a:off x="625" y="3888"/>
              <a:ext cx="14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b="1888"/>
            <a:stretch>
              <a:fillRect/>
            </a:stretch>
          </p:blipFill>
          <p:spPr bwMode="auto">
            <a:xfrm>
              <a:off x="625" y="4053"/>
              <a:ext cx="148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6"/>
          <p:cNvGrpSpPr>
            <a:grpSpLocks/>
          </p:cNvGrpSpPr>
          <p:nvPr/>
        </p:nvGrpSpPr>
        <p:grpSpPr bwMode="auto">
          <a:xfrm>
            <a:off x="728911" y="4864943"/>
            <a:ext cx="2230438" cy="1419225"/>
            <a:chOff x="3208" y="2987"/>
            <a:chExt cx="1804" cy="1182"/>
          </a:xfrm>
        </p:grpSpPr>
        <p:pic>
          <p:nvPicPr>
            <p:cNvPr id="21" name="Picture 17"/>
            <p:cNvPicPr>
              <a:picLocks noChangeAspect="1" noChangeArrowheads="1"/>
            </p:cNvPicPr>
            <p:nvPr/>
          </p:nvPicPr>
          <p:blipFill>
            <a:blip r:embed="rId14" cstate="print">
              <a:extLst>
                <a:ext uri="{28A0092B-C50C-407E-A947-70E740481C1C}">
                  <a14:useLocalDpi xmlns:a14="http://schemas.microsoft.com/office/drawing/2010/main" val="0"/>
                </a:ext>
              </a:extLst>
            </a:blip>
            <a:srcRect b="1695"/>
            <a:stretch>
              <a:fillRect/>
            </a:stretch>
          </p:blipFill>
          <p:spPr bwMode="auto">
            <a:xfrm>
              <a:off x="3208" y="2987"/>
              <a:ext cx="18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rcRect b="1695"/>
            <a:stretch>
              <a:fillRect/>
            </a:stretch>
          </p:blipFill>
          <p:spPr bwMode="auto">
            <a:xfrm>
              <a:off x="3208" y="3275"/>
              <a:ext cx="180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9"/>
            <p:cNvPicPr>
              <a:picLocks noChangeAspect="1" noChangeArrowheads="1"/>
            </p:cNvPicPr>
            <p:nvPr/>
          </p:nvPicPr>
          <p:blipFill>
            <a:blip r:embed="rId16" cstate="print">
              <a:extLst>
                <a:ext uri="{28A0092B-C50C-407E-A947-70E740481C1C}">
                  <a14:useLocalDpi xmlns:a14="http://schemas.microsoft.com/office/drawing/2010/main" val="0"/>
                </a:ext>
              </a:extLst>
            </a:blip>
            <a:srcRect b="1695"/>
            <a:stretch>
              <a:fillRect/>
            </a:stretch>
          </p:blipFill>
          <p:spPr bwMode="auto">
            <a:xfrm>
              <a:off x="3208" y="3573"/>
              <a:ext cx="180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b="1695"/>
            <a:stretch>
              <a:fillRect/>
            </a:stretch>
          </p:blipFill>
          <p:spPr bwMode="auto">
            <a:xfrm>
              <a:off x="3208" y="3871"/>
              <a:ext cx="180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1"/>
          <p:cNvSpPr>
            <a:spLocks noChangeArrowheads="1"/>
          </p:cNvSpPr>
          <p:nvPr/>
        </p:nvSpPr>
        <p:spPr bwMode="auto">
          <a:xfrm>
            <a:off x="395536" y="6252417"/>
            <a:ext cx="302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tr-TR" sz="2400" b="1">
                <a:cs typeface="Arial" panose="020B0604020202020204" pitchFamily="34" charset="0"/>
              </a:rPr>
              <a:t>  Ağır Köpük lansı</a:t>
            </a:r>
          </a:p>
        </p:txBody>
      </p:sp>
      <p:sp>
        <p:nvSpPr>
          <p:cNvPr id="26" name="Text Box 22"/>
          <p:cNvSpPr txBox="1">
            <a:spLocks noChangeArrowheads="1"/>
          </p:cNvSpPr>
          <p:nvPr/>
        </p:nvSpPr>
        <p:spPr bwMode="auto">
          <a:xfrm>
            <a:off x="395536" y="2664667"/>
            <a:ext cx="29591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tr-TR" sz="2600" b="1">
                <a:cs typeface="Arial" panose="020B0604020202020204" pitchFamily="34" charset="0"/>
              </a:rPr>
              <a:t>  </a:t>
            </a:r>
            <a:r>
              <a:rPr lang="tr-TR" sz="2400" b="1">
                <a:cs typeface="Arial" panose="020B0604020202020204" pitchFamily="34" charset="0"/>
              </a:rPr>
              <a:t>Köpük Menanjörü</a:t>
            </a:r>
          </a:p>
        </p:txBody>
      </p:sp>
      <p:sp>
        <p:nvSpPr>
          <p:cNvPr id="27" name="Rectangle 23"/>
          <p:cNvSpPr>
            <a:spLocks noChangeArrowheads="1"/>
          </p:cNvSpPr>
          <p:nvPr/>
        </p:nvSpPr>
        <p:spPr bwMode="auto">
          <a:xfrm>
            <a:off x="540000" y="4248992"/>
            <a:ext cx="3024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tr-TR" sz="2400" b="1">
                <a:cs typeface="Arial" panose="020B0604020202020204" pitchFamily="34" charset="0"/>
              </a:rPr>
              <a:t>  </a:t>
            </a:r>
            <a:r>
              <a:rPr lang="tr-TR" sz="2000" b="1">
                <a:cs typeface="Arial" panose="020B0604020202020204" pitchFamily="34" charset="0"/>
              </a:rPr>
              <a:t>Orta Köpük lansı</a:t>
            </a:r>
          </a:p>
        </p:txBody>
      </p:sp>
      <p:sp>
        <p:nvSpPr>
          <p:cNvPr id="28" name="Rectangle 24"/>
          <p:cNvSpPr>
            <a:spLocks noChangeArrowheads="1"/>
          </p:cNvSpPr>
          <p:nvPr/>
        </p:nvSpPr>
        <p:spPr bwMode="auto">
          <a:xfrm>
            <a:off x="2556125" y="1012079"/>
            <a:ext cx="53625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pic>
        <p:nvPicPr>
          <p:cNvPr id="29" name="Picture 2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12000" y="4895104"/>
            <a:ext cx="18367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178675" y="1135904"/>
            <a:ext cx="37369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78674" y="3066304"/>
            <a:ext cx="3409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28"/>
          <p:cNvGrpSpPr>
            <a:grpSpLocks/>
          </p:cNvGrpSpPr>
          <p:nvPr/>
        </p:nvGrpSpPr>
        <p:grpSpPr bwMode="auto">
          <a:xfrm>
            <a:off x="7080500" y="4895104"/>
            <a:ext cx="1508125" cy="1524000"/>
            <a:chOff x="8174" y="3222"/>
            <a:chExt cx="1672" cy="1250"/>
          </a:xfrm>
        </p:grpSpPr>
        <p:pic>
          <p:nvPicPr>
            <p:cNvPr id="33" name="Picture 29"/>
            <p:cNvPicPr>
              <a:picLocks noChangeAspect="1" noChangeArrowheads="1"/>
            </p:cNvPicPr>
            <p:nvPr/>
          </p:nvPicPr>
          <p:blipFill>
            <a:blip r:embed="rId21" cstate="print">
              <a:extLst>
                <a:ext uri="{28A0092B-C50C-407E-A947-70E740481C1C}">
                  <a14:useLocalDpi xmlns:a14="http://schemas.microsoft.com/office/drawing/2010/main" val="0"/>
                </a:ext>
              </a:extLst>
            </a:blip>
            <a:srcRect b="7143"/>
            <a:stretch>
              <a:fillRect/>
            </a:stretch>
          </p:blipFill>
          <p:spPr bwMode="auto">
            <a:xfrm>
              <a:off x="8174" y="3222"/>
              <a:ext cx="1672"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0"/>
            <p:cNvPicPr>
              <a:picLocks noChangeAspect="1" noChangeArrowheads="1"/>
            </p:cNvPicPr>
            <p:nvPr/>
          </p:nvPicPr>
          <p:blipFill>
            <a:blip r:embed="rId22" cstate="print">
              <a:extLst>
                <a:ext uri="{28A0092B-C50C-407E-A947-70E740481C1C}">
                  <a14:useLocalDpi xmlns:a14="http://schemas.microsoft.com/office/drawing/2010/main" val="0"/>
                </a:ext>
              </a:extLst>
            </a:blip>
            <a:srcRect b="3572"/>
            <a:stretch>
              <a:fillRect/>
            </a:stretch>
          </p:blipFill>
          <p:spPr bwMode="auto">
            <a:xfrm>
              <a:off x="8174" y="3295"/>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1"/>
            <p:cNvPicPr>
              <a:picLocks noChangeAspect="1" noChangeArrowheads="1"/>
            </p:cNvPicPr>
            <p:nvPr/>
          </p:nvPicPr>
          <p:blipFill>
            <a:blip r:embed="rId23" cstate="print">
              <a:extLst>
                <a:ext uri="{28A0092B-C50C-407E-A947-70E740481C1C}">
                  <a14:useLocalDpi xmlns:a14="http://schemas.microsoft.com/office/drawing/2010/main" val="0"/>
                </a:ext>
              </a:extLst>
            </a:blip>
            <a:srcRect b="7143"/>
            <a:stretch>
              <a:fillRect/>
            </a:stretch>
          </p:blipFill>
          <p:spPr bwMode="auto">
            <a:xfrm>
              <a:off x="8174" y="3375"/>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2"/>
            <p:cNvPicPr>
              <a:picLocks noChangeAspect="1" noChangeArrowheads="1"/>
            </p:cNvPicPr>
            <p:nvPr/>
          </p:nvPicPr>
          <p:blipFill>
            <a:blip r:embed="rId24" cstate="print">
              <a:extLst>
                <a:ext uri="{28A0092B-C50C-407E-A947-70E740481C1C}">
                  <a14:useLocalDpi xmlns:a14="http://schemas.microsoft.com/office/drawing/2010/main" val="0"/>
                </a:ext>
              </a:extLst>
            </a:blip>
            <a:srcRect b="3572"/>
            <a:stretch>
              <a:fillRect/>
            </a:stretch>
          </p:blipFill>
          <p:spPr bwMode="auto">
            <a:xfrm>
              <a:off x="8174" y="3455"/>
              <a:ext cx="167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p:cNvPicPr>
              <a:picLocks noChangeAspect="1" noChangeArrowheads="1"/>
            </p:cNvPicPr>
            <p:nvPr/>
          </p:nvPicPr>
          <p:blipFill>
            <a:blip r:embed="rId25" cstate="print">
              <a:extLst>
                <a:ext uri="{28A0092B-C50C-407E-A947-70E740481C1C}">
                  <a14:useLocalDpi xmlns:a14="http://schemas.microsoft.com/office/drawing/2010/main" val="0"/>
                </a:ext>
              </a:extLst>
            </a:blip>
            <a:srcRect b="7143"/>
            <a:stretch>
              <a:fillRect/>
            </a:stretch>
          </p:blipFill>
          <p:spPr bwMode="auto">
            <a:xfrm>
              <a:off x="8174" y="3534"/>
              <a:ext cx="16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4"/>
            <p:cNvPicPr>
              <a:picLocks noChangeAspect="1" noChangeArrowheads="1"/>
            </p:cNvPicPr>
            <p:nvPr/>
          </p:nvPicPr>
          <p:blipFill>
            <a:blip r:embed="rId26" cstate="print">
              <a:extLst>
                <a:ext uri="{28A0092B-C50C-407E-A947-70E740481C1C}">
                  <a14:useLocalDpi xmlns:a14="http://schemas.microsoft.com/office/drawing/2010/main" val="0"/>
                </a:ext>
              </a:extLst>
            </a:blip>
            <a:srcRect b="3572"/>
            <a:stretch>
              <a:fillRect/>
            </a:stretch>
          </p:blipFill>
          <p:spPr bwMode="auto">
            <a:xfrm>
              <a:off x="8174" y="3608"/>
              <a:ext cx="167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5"/>
            <p:cNvPicPr>
              <a:picLocks noChangeAspect="1" noChangeArrowheads="1"/>
            </p:cNvPicPr>
            <p:nvPr/>
          </p:nvPicPr>
          <p:blipFill>
            <a:blip r:embed="rId27" cstate="print">
              <a:extLst>
                <a:ext uri="{28A0092B-C50C-407E-A947-70E740481C1C}">
                  <a14:useLocalDpi xmlns:a14="http://schemas.microsoft.com/office/drawing/2010/main" val="0"/>
                </a:ext>
              </a:extLst>
            </a:blip>
            <a:srcRect b="7143"/>
            <a:stretch>
              <a:fillRect/>
            </a:stretch>
          </p:blipFill>
          <p:spPr bwMode="auto">
            <a:xfrm>
              <a:off x="8174" y="3687"/>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6"/>
            <p:cNvPicPr>
              <a:picLocks noChangeAspect="1" noChangeArrowheads="1"/>
            </p:cNvPicPr>
            <p:nvPr/>
          </p:nvPicPr>
          <p:blipFill>
            <a:blip r:embed="rId28" cstate="print">
              <a:extLst>
                <a:ext uri="{28A0092B-C50C-407E-A947-70E740481C1C}">
                  <a14:useLocalDpi xmlns:a14="http://schemas.microsoft.com/office/drawing/2010/main" val="0"/>
                </a:ext>
              </a:extLst>
            </a:blip>
            <a:srcRect b="3572"/>
            <a:stretch>
              <a:fillRect/>
            </a:stretch>
          </p:blipFill>
          <p:spPr bwMode="auto">
            <a:xfrm>
              <a:off x="8174" y="3767"/>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7"/>
            <p:cNvPicPr>
              <a:picLocks noChangeAspect="1" noChangeArrowheads="1"/>
            </p:cNvPicPr>
            <p:nvPr/>
          </p:nvPicPr>
          <p:blipFill>
            <a:blip r:embed="rId29" cstate="print">
              <a:extLst>
                <a:ext uri="{28A0092B-C50C-407E-A947-70E740481C1C}">
                  <a14:useLocalDpi xmlns:a14="http://schemas.microsoft.com/office/drawing/2010/main" val="0"/>
                </a:ext>
              </a:extLst>
            </a:blip>
            <a:srcRect b="7143"/>
            <a:stretch>
              <a:fillRect/>
            </a:stretch>
          </p:blipFill>
          <p:spPr bwMode="auto">
            <a:xfrm>
              <a:off x="8174" y="3847"/>
              <a:ext cx="1672"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8"/>
            <p:cNvPicPr>
              <a:picLocks noChangeAspect="1" noChangeArrowheads="1"/>
            </p:cNvPicPr>
            <p:nvPr/>
          </p:nvPicPr>
          <p:blipFill>
            <a:blip r:embed="rId30" cstate="print">
              <a:extLst>
                <a:ext uri="{28A0092B-C50C-407E-A947-70E740481C1C}">
                  <a14:useLocalDpi xmlns:a14="http://schemas.microsoft.com/office/drawing/2010/main" val="0"/>
                </a:ext>
              </a:extLst>
            </a:blip>
            <a:srcRect b="3572"/>
            <a:stretch>
              <a:fillRect/>
            </a:stretch>
          </p:blipFill>
          <p:spPr bwMode="auto">
            <a:xfrm>
              <a:off x="8174" y="3920"/>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p:cNvPicPr>
              <a:picLocks noChangeAspect="1" noChangeArrowheads="1"/>
            </p:cNvPicPr>
            <p:nvPr/>
          </p:nvPicPr>
          <p:blipFill>
            <a:blip r:embed="rId31" cstate="print">
              <a:extLst>
                <a:ext uri="{28A0092B-C50C-407E-A947-70E740481C1C}">
                  <a14:useLocalDpi xmlns:a14="http://schemas.microsoft.com/office/drawing/2010/main" val="0"/>
                </a:ext>
              </a:extLst>
            </a:blip>
            <a:srcRect b="7143"/>
            <a:stretch>
              <a:fillRect/>
            </a:stretch>
          </p:blipFill>
          <p:spPr bwMode="auto">
            <a:xfrm>
              <a:off x="8174" y="4000"/>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0"/>
            <p:cNvPicPr>
              <a:picLocks noChangeAspect="1" noChangeArrowheads="1"/>
            </p:cNvPicPr>
            <p:nvPr/>
          </p:nvPicPr>
          <p:blipFill>
            <a:blip r:embed="rId32" cstate="print">
              <a:extLst>
                <a:ext uri="{28A0092B-C50C-407E-A947-70E740481C1C}">
                  <a14:useLocalDpi xmlns:a14="http://schemas.microsoft.com/office/drawing/2010/main" val="0"/>
                </a:ext>
              </a:extLst>
            </a:blip>
            <a:srcRect b="3572"/>
            <a:stretch>
              <a:fillRect/>
            </a:stretch>
          </p:blipFill>
          <p:spPr bwMode="auto">
            <a:xfrm>
              <a:off x="8174" y="4080"/>
              <a:ext cx="167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1"/>
            <p:cNvPicPr>
              <a:picLocks noChangeAspect="1" noChangeArrowheads="1"/>
            </p:cNvPicPr>
            <p:nvPr/>
          </p:nvPicPr>
          <p:blipFill>
            <a:blip r:embed="rId33" cstate="print">
              <a:extLst>
                <a:ext uri="{28A0092B-C50C-407E-A947-70E740481C1C}">
                  <a14:useLocalDpi xmlns:a14="http://schemas.microsoft.com/office/drawing/2010/main" val="0"/>
                </a:ext>
              </a:extLst>
            </a:blip>
            <a:srcRect b="7143"/>
            <a:stretch>
              <a:fillRect/>
            </a:stretch>
          </p:blipFill>
          <p:spPr bwMode="auto">
            <a:xfrm>
              <a:off x="8174" y="4159"/>
              <a:ext cx="16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2"/>
            <p:cNvPicPr>
              <a:picLocks noChangeAspect="1" noChangeArrowheads="1"/>
            </p:cNvPicPr>
            <p:nvPr/>
          </p:nvPicPr>
          <p:blipFill>
            <a:blip r:embed="rId34" cstate="print">
              <a:extLst>
                <a:ext uri="{28A0092B-C50C-407E-A947-70E740481C1C}">
                  <a14:useLocalDpi xmlns:a14="http://schemas.microsoft.com/office/drawing/2010/main" val="0"/>
                </a:ext>
              </a:extLst>
            </a:blip>
            <a:srcRect b="3572"/>
            <a:stretch>
              <a:fillRect/>
            </a:stretch>
          </p:blipFill>
          <p:spPr bwMode="auto">
            <a:xfrm>
              <a:off x="8174" y="4233"/>
              <a:ext cx="167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3"/>
            <p:cNvPicPr>
              <a:picLocks noChangeAspect="1" noChangeArrowheads="1"/>
            </p:cNvPicPr>
            <p:nvPr/>
          </p:nvPicPr>
          <p:blipFill>
            <a:blip r:embed="rId35" cstate="print">
              <a:extLst>
                <a:ext uri="{28A0092B-C50C-407E-A947-70E740481C1C}">
                  <a14:useLocalDpi xmlns:a14="http://schemas.microsoft.com/office/drawing/2010/main" val="0"/>
                </a:ext>
              </a:extLst>
            </a:blip>
            <a:srcRect b="3572"/>
            <a:stretch>
              <a:fillRect/>
            </a:stretch>
          </p:blipFill>
          <p:spPr bwMode="auto">
            <a:xfrm>
              <a:off x="8174" y="4312"/>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4"/>
            <p:cNvPicPr>
              <a:picLocks noChangeAspect="1" noChangeArrowheads="1"/>
            </p:cNvPicPr>
            <p:nvPr/>
          </p:nvPicPr>
          <p:blipFill>
            <a:blip r:embed="rId36" cstate="print">
              <a:extLst>
                <a:ext uri="{28A0092B-C50C-407E-A947-70E740481C1C}">
                  <a14:useLocalDpi xmlns:a14="http://schemas.microsoft.com/office/drawing/2010/main" val="0"/>
                </a:ext>
              </a:extLst>
            </a:blip>
            <a:srcRect b="3572"/>
            <a:stretch>
              <a:fillRect/>
            </a:stretch>
          </p:blipFill>
          <p:spPr bwMode="auto">
            <a:xfrm>
              <a:off x="8174" y="4392"/>
              <a:ext cx="16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Rectangle 46"/>
          <p:cNvSpPr>
            <a:spLocks noChangeArrowheads="1"/>
          </p:cNvSpPr>
          <p:nvPr/>
        </p:nvSpPr>
        <p:spPr bwMode="auto">
          <a:xfrm>
            <a:off x="5637462" y="2532904"/>
            <a:ext cx="19653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600" b="1">
                <a:cs typeface="Arial" panose="020B0604020202020204" pitchFamily="34" charset="0"/>
              </a:rPr>
              <a:t> Turbo lans</a:t>
            </a:r>
          </a:p>
        </p:txBody>
      </p:sp>
      <p:sp>
        <p:nvSpPr>
          <p:cNvPr id="50" name="Rectangle 47"/>
          <p:cNvSpPr>
            <a:spLocks noChangeArrowheads="1"/>
          </p:cNvSpPr>
          <p:nvPr/>
        </p:nvSpPr>
        <p:spPr bwMode="auto">
          <a:xfrm>
            <a:off x="6031161" y="4361704"/>
            <a:ext cx="1854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600" b="1">
                <a:cs typeface="Arial" panose="020B0604020202020204" pitchFamily="34" charset="0"/>
              </a:rPr>
              <a:t> Hortumlar</a:t>
            </a:r>
          </a:p>
        </p:txBody>
      </p:sp>
      <p:sp>
        <p:nvSpPr>
          <p:cNvPr id="51" name="Rectangle 48"/>
          <p:cNvSpPr>
            <a:spLocks noChangeArrowheads="1"/>
          </p:cNvSpPr>
          <p:nvPr/>
        </p:nvSpPr>
        <p:spPr bwMode="auto">
          <a:xfrm>
            <a:off x="6948737" y="6039693"/>
            <a:ext cx="1966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tr-TR" sz="2000" b="1">
                <a:cs typeface="Arial" panose="020B0604020202020204" pitchFamily="34" charset="0"/>
              </a:rPr>
              <a:t>Hidrant Anahtarı</a:t>
            </a:r>
            <a:endParaRPr lang="tr-TR" sz="2600" b="1">
              <a:cs typeface="Arial" panose="020B0604020202020204" pitchFamily="34" charset="0"/>
            </a:endParaRPr>
          </a:p>
        </p:txBody>
      </p:sp>
      <p:pic>
        <p:nvPicPr>
          <p:cNvPr id="52" name="Picture 49"/>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145087" y="1161305"/>
            <a:ext cx="1770063"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507288" cy="683994"/>
          </a:xfrm>
        </p:spPr>
        <p:txBody>
          <a:bodyPr>
            <a:normAutofit/>
          </a:bodyPr>
          <a:lstStyle/>
          <a:p>
            <a:r>
              <a:rPr lang="tr-TR" dirty="0"/>
              <a:t>     YANGIN ALGILAMA SENSÖRLERİ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118</a:t>
            </a:fld>
            <a:endParaRPr lang="en-US"/>
          </a:p>
        </p:txBody>
      </p:sp>
      <p:sp>
        <p:nvSpPr>
          <p:cNvPr id="5" name="Rectangle 3"/>
          <p:cNvSpPr txBox="1">
            <a:spLocks noChangeArrowheads="1"/>
          </p:cNvSpPr>
          <p:nvPr/>
        </p:nvSpPr>
        <p:spPr>
          <a:xfrm>
            <a:off x="467544" y="1273175"/>
            <a:ext cx="8208912" cy="1435100"/>
          </a:xfrm>
          <a:prstGeom prst="rect">
            <a:avLst/>
          </a:prstGeom>
          <a:ln/>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sz="2400" b="1" i="0" u="none" strike="noStrike" kern="1200" cap="none" spc="0" normalizeH="0" baseline="0" noProof="0" dirty="0">
                <a:ln>
                  <a:noFill/>
                </a:ln>
                <a:solidFill>
                  <a:srgbClr val="7030A0"/>
                </a:solidFill>
                <a:effectLst/>
                <a:uLnTx/>
                <a:uFillTx/>
                <a:latin typeface="+mn-lt"/>
                <a:ea typeface="+mn-ea"/>
                <a:cs typeface="+mn-cs"/>
              </a:rPr>
              <a:t>Herhangi bir noktada çıkan yangın öncesi dumanı algılayarak güvenlikte bulunan panele sinyal gönderip alarm sitemini harekete geçirir. </a:t>
            </a:r>
          </a:p>
        </p:txBody>
      </p:sp>
      <p:sp>
        <p:nvSpPr>
          <p:cNvPr id="6" name="Text Box 4"/>
          <p:cNvSpPr txBox="1">
            <a:spLocks noChangeArrowheads="1"/>
          </p:cNvSpPr>
          <p:nvPr/>
        </p:nvSpPr>
        <p:spPr bwMode="auto">
          <a:xfrm>
            <a:off x="1115244" y="3222626"/>
            <a:ext cx="3240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2400" b="1" dirty="0">
                <a:solidFill>
                  <a:srgbClr val="FF0000"/>
                </a:solidFill>
                <a:cs typeface="Arial" panose="020B0604020202020204" pitchFamily="34" charset="0"/>
              </a:rPr>
              <a:t>Duman </a:t>
            </a:r>
            <a:r>
              <a:rPr lang="tr-TR" sz="2400" b="1" dirty="0" err="1">
                <a:solidFill>
                  <a:srgbClr val="FF0000"/>
                </a:solidFill>
                <a:cs typeface="Arial" panose="020B0604020202020204" pitchFamily="34" charset="0"/>
              </a:rPr>
              <a:t>Dedektörleri</a:t>
            </a:r>
            <a:endParaRPr lang="tr-TR" sz="2400" b="1" dirty="0">
              <a:solidFill>
                <a:srgbClr val="FF0000"/>
              </a:solidFill>
              <a:cs typeface="Arial" panose="020B0604020202020204" pitchFamily="34" charset="0"/>
            </a:endParaRPr>
          </a:p>
        </p:txBody>
      </p:sp>
      <p:sp>
        <p:nvSpPr>
          <p:cNvPr id="7" name="Text Box 5"/>
          <p:cNvSpPr txBox="1">
            <a:spLocks noChangeArrowheads="1"/>
          </p:cNvSpPr>
          <p:nvPr/>
        </p:nvSpPr>
        <p:spPr bwMode="auto">
          <a:xfrm>
            <a:off x="4931594" y="3222626"/>
            <a:ext cx="3600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tr-TR" sz="2400" b="1" dirty="0">
                <a:solidFill>
                  <a:srgbClr val="FF0000"/>
                </a:solidFill>
                <a:cs typeface="Arial" panose="020B0604020202020204" pitchFamily="34" charset="0"/>
              </a:rPr>
              <a:t>    </a:t>
            </a:r>
            <a:r>
              <a:rPr lang="tr-TR" sz="2400" b="1" dirty="0" err="1">
                <a:solidFill>
                  <a:srgbClr val="FF0000"/>
                </a:solidFill>
                <a:cs typeface="Arial" panose="020B0604020202020204" pitchFamily="34" charset="0"/>
              </a:rPr>
              <a:t>Beam</a:t>
            </a:r>
            <a:r>
              <a:rPr lang="tr-TR" sz="2400" b="1" dirty="0">
                <a:solidFill>
                  <a:srgbClr val="FF0000"/>
                </a:solidFill>
                <a:cs typeface="Arial" panose="020B0604020202020204" pitchFamily="34" charset="0"/>
              </a:rPr>
              <a:t> </a:t>
            </a:r>
            <a:r>
              <a:rPr lang="tr-TR" sz="2400" b="1" dirty="0" err="1">
                <a:solidFill>
                  <a:srgbClr val="FF0000"/>
                </a:solidFill>
                <a:cs typeface="Arial" panose="020B0604020202020204" pitchFamily="34" charset="0"/>
              </a:rPr>
              <a:t>Dedektörler</a:t>
            </a:r>
            <a:endParaRPr lang="tr-TR" sz="2400" b="1" dirty="0">
              <a:solidFill>
                <a:srgbClr val="FF0000"/>
              </a:solidFill>
              <a:cs typeface="Arial" panose="020B0604020202020204" pitchFamily="34" charset="0"/>
            </a:endParaRPr>
          </a:p>
        </p:txBody>
      </p:sp>
      <p:pic>
        <p:nvPicPr>
          <p:cNvPr id="8" name="Picture 6" descr="DSC_0873"/>
          <p:cNvPicPr>
            <a:picLocks noChangeAspect="1" noChangeArrowheads="1"/>
          </p:cNvPicPr>
          <p:nvPr/>
        </p:nvPicPr>
        <p:blipFill>
          <a:blip r:embed="rId2" cstate="print">
            <a:lum bright="40000"/>
            <a:extLst>
              <a:ext uri="{28A0092B-C50C-407E-A947-70E740481C1C}">
                <a14:useLocalDpi xmlns:a14="http://schemas.microsoft.com/office/drawing/2010/main" val="0"/>
              </a:ext>
            </a:extLst>
          </a:blip>
          <a:srcRect/>
          <a:stretch>
            <a:fillRect/>
          </a:stretch>
        </p:blipFill>
        <p:spPr bwMode="auto">
          <a:xfrm>
            <a:off x="970783" y="3727451"/>
            <a:ext cx="3455987"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SC_0896"/>
          <p:cNvPicPr>
            <a:picLocks noChangeAspect="1" noChangeArrowheads="1"/>
          </p:cNvPicPr>
          <p:nvPr/>
        </p:nvPicPr>
        <p:blipFill>
          <a:blip r:embed="rId3" cstate="print">
            <a:lum bright="40000"/>
            <a:extLst>
              <a:ext uri="{28A0092B-C50C-407E-A947-70E740481C1C}">
                <a14:useLocalDpi xmlns:a14="http://schemas.microsoft.com/office/drawing/2010/main" val="0"/>
              </a:ext>
            </a:extLst>
          </a:blip>
          <a:srcRect/>
          <a:stretch>
            <a:fillRect/>
          </a:stretch>
        </p:blipFill>
        <p:spPr bwMode="auto">
          <a:xfrm>
            <a:off x="4931594" y="3733801"/>
            <a:ext cx="345598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507288" cy="683994"/>
          </a:xfrm>
        </p:spPr>
        <p:txBody>
          <a:bodyPr>
            <a:normAutofit/>
          </a:bodyPr>
          <a:lstStyle/>
          <a:p>
            <a:r>
              <a:rPr lang="tr-TR" dirty="0"/>
              <a:t>     YANGIN ALGILAMA SENSÖRLERİ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119</a:t>
            </a:fld>
            <a:endParaRPr lang="en-US"/>
          </a:p>
        </p:txBody>
      </p:sp>
      <p:sp>
        <p:nvSpPr>
          <p:cNvPr id="6" name="Text Box 3"/>
          <p:cNvSpPr txBox="1">
            <a:spLocks noChangeArrowheads="1"/>
          </p:cNvSpPr>
          <p:nvPr/>
        </p:nvSpPr>
        <p:spPr bwMode="auto">
          <a:xfrm>
            <a:off x="2915667" y="1124744"/>
            <a:ext cx="3240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tr-TR" sz="2400" u="sng" dirty="0">
                <a:solidFill>
                  <a:srgbClr val="FF0000"/>
                </a:solidFill>
                <a:effectLst>
                  <a:outerShdw blurRad="38100" dist="38100" dir="2700000" algn="tl">
                    <a:srgbClr val="000000">
                      <a:alpha val="43137"/>
                    </a:srgbClr>
                  </a:outerShdw>
                </a:effectLst>
                <a:cs typeface="Arial" panose="020B0604020202020204" pitchFamily="34" charset="0"/>
              </a:rPr>
              <a:t>Acil Durum Butonları</a:t>
            </a:r>
          </a:p>
        </p:txBody>
      </p:sp>
      <p:pic>
        <p:nvPicPr>
          <p:cNvPr id="7" name="Picture 4" descr="DSC_0872"/>
          <p:cNvPicPr>
            <a:picLocks noChangeAspect="1" noChangeArrowheads="1"/>
          </p:cNvPicPr>
          <p:nvPr/>
        </p:nvPicPr>
        <p:blipFill>
          <a:blip r:embed="rId2" cstate="print">
            <a:lum bright="40000"/>
            <a:extLst>
              <a:ext uri="{28A0092B-C50C-407E-A947-70E740481C1C}">
                <a14:useLocalDpi xmlns:a14="http://schemas.microsoft.com/office/drawing/2010/main" val="0"/>
              </a:ext>
            </a:extLst>
          </a:blip>
          <a:srcRect/>
          <a:stretch>
            <a:fillRect/>
          </a:stretch>
        </p:blipFill>
        <p:spPr bwMode="auto">
          <a:xfrm>
            <a:off x="539178" y="2349501"/>
            <a:ext cx="38163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txBox="1">
            <a:spLocks noChangeArrowheads="1"/>
          </p:cNvSpPr>
          <p:nvPr/>
        </p:nvSpPr>
        <p:spPr>
          <a:xfrm>
            <a:off x="4573017" y="1916833"/>
            <a:ext cx="4535487" cy="3312368"/>
          </a:xfrm>
          <a:prstGeom prst="rect">
            <a:avLst/>
          </a:prstGeom>
          <a:ln/>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tr-TR"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sz="3200" b="1" i="0" u="none" strike="noStrike" kern="1200" cap="none" spc="0" normalizeH="0" baseline="0" noProof="0" dirty="0">
                <a:ln>
                  <a:noFill/>
                </a:ln>
                <a:solidFill>
                  <a:srgbClr val="7030A0"/>
                </a:solidFill>
                <a:effectLst/>
                <a:uLnTx/>
                <a:uFillTx/>
                <a:latin typeface="+mn-lt"/>
                <a:ea typeface="+mn-ea"/>
                <a:cs typeface="+mn-cs"/>
              </a:rPr>
              <a:t>Oluşan acil durumun, güvenlik birimine ve diğer birimlere ve tüm çalışanlara bildirilmesini</a:t>
            </a:r>
            <a:r>
              <a:rPr kumimoji="0" lang="tr-TR" sz="3200" b="1" i="0" u="none" strike="noStrike" kern="1200" cap="none" spc="0" normalizeH="0" noProof="0" dirty="0">
                <a:ln>
                  <a:noFill/>
                </a:ln>
                <a:solidFill>
                  <a:srgbClr val="7030A0"/>
                </a:solidFill>
                <a:effectLst/>
                <a:uLnTx/>
                <a:uFillTx/>
                <a:latin typeface="+mn-lt"/>
                <a:ea typeface="+mn-ea"/>
                <a:cs typeface="+mn-cs"/>
              </a:rPr>
              <a:t> sağlar.</a:t>
            </a:r>
            <a:endParaRPr kumimoji="0" lang="tr-TR" sz="3200" b="1" i="0" u="none" strike="noStrike" kern="1200" cap="none" spc="0" normalizeH="0" baseline="0" noProof="0" dirty="0">
              <a:ln>
                <a:noFill/>
              </a:ln>
              <a:solidFill>
                <a:srgbClr val="7030A0"/>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6C4A3-E6EF-E745-4E74-3109B2039477}"/>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9B07304-6D02-6D74-54C2-73955D4FA06A}"/>
              </a:ext>
            </a:extLst>
          </p:cNvPr>
          <p:cNvSpPr>
            <a:spLocks noGrp="1"/>
          </p:cNvSpPr>
          <p:nvPr>
            <p:ph type="sldNum" sz="quarter" idx="12"/>
          </p:nvPr>
        </p:nvSpPr>
        <p:spPr/>
        <p:txBody>
          <a:bodyPr/>
          <a:lstStyle/>
          <a:p>
            <a:fld id="{F38DF745-7D3F-47F4-83A3-874385CFAA69}" type="slidenum">
              <a:rPr lang="en-US" smtClean="0"/>
              <a:pPr/>
              <a:t>12</a:t>
            </a:fld>
            <a:endParaRPr lang="en-US"/>
          </a:p>
        </p:txBody>
      </p:sp>
      <p:sp>
        <p:nvSpPr>
          <p:cNvPr id="10" name="Metin kutusu 9">
            <a:extLst>
              <a:ext uri="{FF2B5EF4-FFF2-40B4-BE49-F238E27FC236}">
                <a16:creationId xmlns:a16="http://schemas.microsoft.com/office/drawing/2014/main" id="{776DE6C3-5670-07D1-1536-695D4345E67F}"/>
              </a:ext>
            </a:extLst>
          </p:cNvPr>
          <p:cNvSpPr txBox="1"/>
          <p:nvPr/>
        </p:nvSpPr>
        <p:spPr>
          <a:xfrm>
            <a:off x="323528" y="147688"/>
            <a:ext cx="8496944" cy="5816977"/>
          </a:xfrm>
          <a:prstGeom prst="rect">
            <a:avLst/>
          </a:prstGeom>
          <a:noFill/>
        </p:spPr>
        <p:txBody>
          <a:bodyPr wrap="square">
            <a:spAutoFit/>
          </a:bodyPr>
          <a:lstStyle/>
          <a:p>
            <a:pPr algn="just"/>
            <a:r>
              <a:rPr lang="tr-TR" sz="3200" b="1"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Meteorolojik doğal afetler (Hava olayları)</a:t>
            </a:r>
          </a:p>
          <a:p>
            <a:pPr algn="just"/>
            <a:endParaRPr lang="tr-TR" sz="3200" dirty="0">
              <a:effectLst/>
              <a:latin typeface="Times New Roman" panose="02020603050405020304" pitchFamily="18" charset="0"/>
              <a:ea typeface="Times New Roman" panose="02020603050405020304" pitchFamily="18" charset="0"/>
            </a:endParaRPr>
          </a:p>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Sel ;</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a:t>
            </a:r>
            <a:r>
              <a:rPr lang="tr-TR" sz="22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Sel, bir bölgede toprağı belirli bir süre için tamamen veya kısmen su altında bırakan; ani, büyük ve düzensiz su akıntılarına verilen isimdir. Bir akarsu veya deniz, göl gibi büyük su kitleleri kimi zaman fazlasıyla suyla yüklenir, bunun sonucunda taşarak yatağından çıkar ve "sel" adı verilen bir doğal felakete neden olur.</a:t>
            </a:r>
            <a:endParaRPr lang="tr-TR" sz="2200" dirty="0">
              <a:effectLst/>
              <a:latin typeface="Times New Roman" panose="02020603050405020304" pitchFamily="18" charset="0"/>
              <a:ea typeface="Times New Roman" panose="02020603050405020304" pitchFamily="18" charset="0"/>
            </a:endParaRPr>
          </a:p>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Çığ;</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a:t>
            </a:r>
            <a:r>
              <a:rPr lang="tr-TR" sz="22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Bol kar yağışı olduğunda, taze kar tabakasının alttaki eski tabakayla kaynaşamaması sonucu çığ oluşur.</a:t>
            </a:r>
            <a:endParaRPr lang="tr-TR" sz="2200" dirty="0">
              <a:effectLst/>
              <a:latin typeface="Times New Roman" panose="02020603050405020304" pitchFamily="18" charset="0"/>
              <a:ea typeface="Times New Roman" panose="02020603050405020304" pitchFamily="18" charset="0"/>
            </a:endParaRPr>
          </a:p>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Fırtına;</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a:t>
            </a:r>
            <a:r>
              <a:rPr lang="tr-TR" sz="22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Hızlı esen rüzgar kendi kuvvetinin yanında çevresini de etkiler. Öncelikle estiği denizde veya okyanusta suları kabartarak büyük dalgalar oluşturur</a:t>
            </a:r>
            <a:endParaRPr lang="tr-TR" sz="2200" dirty="0">
              <a:effectLst/>
              <a:latin typeface="Times New Roman" panose="02020603050405020304" pitchFamily="18" charset="0"/>
              <a:ea typeface="Times New Roman" panose="02020603050405020304" pitchFamily="18" charset="0"/>
            </a:endParaRPr>
          </a:p>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Kuraklık;</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a:t>
            </a:r>
            <a:r>
              <a:rPr lang="tr-TR" sz="22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Bir bölgede nem miktarının geçici dengesizliğin kaynaklana su kıtlığı olarak tanımlanabilen kuraklık, doğal bir iklim olayıdır ve herhangi bir zamanda ve yerde meydana gelebilir. Kuraklık genellikle yavaş gelişir ve sıklıkla uzun bir dönemi kapsar. Kurak iklimlerin hüküm sürdüğü yerlerdeki hayvanlar ve bitkiler, nem eksikliğinden ve yüksek değişkenlikteki yağıştan dolayı olumsuz etkilenirler.</a:t>
            </a:r>
            <a:endParaRPr lang="tr-TR"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15950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8435975" cy="684213"/>
          </a:xfrm>
        </p:spPr>
        <p:txBody>
          <a:bodyPr>
            <a:normAutofit/>
          </a:bodyPr>
          <a:lstStyle/>
          <a:p>
            <a:pPr eaLnBrk="1" fontAlgn="auto" hangingPunct="1">
              <a:spcAft>
                <a:spcPts val="0"/>
              </a:spcAft>
              <a:defRPr/>
            </a:pPr>
            <a:r>
              <a:rPr lang="tr-TR" dirty="0"/>
              <a:t>     ACİL DURUM KAÇIŞ SİSTEMLERİ</a:t>
            </a:r>
          </a:p>
        </p:txBody>
      </p:sp>
      <p:sp>
        <p:nvSpPr>
          <p:cNvPr id="91139"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090463-4EFA-4AB8-B852-6086E683ACAD}" type="slidenum">
              <a:rPr lang="en-US" smtClean="0"/>
              <a:pPr fontAlgn="base">
                <a:spcBef>
                  <a:spcPct val="0"/>
                </a:spcBef>
                <a:spcAft>
                  <a:spcPct val="0"/>
                </a:spcAft>
                <a:defRPr/>
              </a:pPr>
              <a:t>120</a:t>
            </a:fld>
            <a:endParaRPr lang="en-US"/>
          </a:p>
        </p:txBody>
      </p:sp>
      <p:sp>
        <p:nvSpPr>
          <p:cNvPr id="95236" name="Rectangle 3"/>
          <p:cNvSpPr txBox="1">
            <a:spLocks noChangeArrowheads="1"/>
          </p:cNvSpPr>
          <p:nvPr/>
        </p:nvSpPr>
        <p:spPr bwMode="auto">
          <a:xfrm>
            <a:off x="457200" y="1571625"/>
            <a:ext cx="8229600" cy="2357438"/>
          </a:xfrm>
          <a:prstGeom prst="rect">
            <a:avLst/>
          </a:prstGeom>
          <a:noFill/>
          <a:ln w="9525">
            <a:noFill/>
            <a:miter lim="800000"/>
            <a:headEnd/>
            <a:tailEnd/>
          </a:ln>
        </p:spPr>
        <p:txBody>
          <a:bodyPr/>
          <a:lstStyle/>
          <a:p>
            <a:pPr>
              <a:spcBef>
                <a:spcPct val="20000"/>
              </a:spcBef>
              <a:spcAft>
                <a:spcPts val="600"/>
              </a:spcAft>
              <a:buFont typeface="Wingdings" pitchFamily="2" charset="2"/>
              <a:buChar char="q"/>
            </a:pPr>
            <a:r>
              <a:rPr lang="tr-TR" sz="2400" b="1">
                <a:solidFill>
                  <a:srgbClr val="002060"/>
                </a:solidFill>
              </a:rPr>
              <a:t>Acil Durum Aydınlatma Sistemleri</a:t>
            </a:r>
          </a:p>
          <a:p>
            <a:pPr>
              <a:spcBef>
                <a:spcPct val="20000"/>
              </a:spcBef>
              <a:spcAft>
                <a:spcPts val="600"/>
              </a:spcAft>
              <a:buFont typeface="Wingdings" pitchFamily="2" charset="2"/>
              <a:buChar char="q"/>
            </a:pPr>
            <a:r>
              <a:rPr lang="tr-TR" sz="2400" b="1">
                <a:solidFill>
                  <a:srgbClr val="002060"/>
                </a:solidFill>
              </a:rPr>
              <a:t>Acil Anons Sistemleri</a:t>
            </a:r>
          </a:p>
          <a:p>
            <a:pPr>
              <a:spcBef>
                <a:spcPct val="20000"/>
              </a:spcBef>
              <a:spcAft>
                <a:spcPts val="600"/>
              </a:spcAft>
              <a:buFont typeface="Wingdings" pitchFamily="2" charset="2"/>
              <a:buChar char="q"/>
            </a:pPr>
            <a:r>
              <a:rPr lang="tr-TR" sz="2400" b="1">
                <a:solidFill>
                  <a:srgbClr val="002060"/>
                </a:solidFill>
              </a:rPr>
              <a:t>Acil Çıkış Kapıları</a:t>
            </a:r>
          </a:p>
        </p:txBody>
      </p:sp>
      <p:pic>
        <p:nvPicPr>
          <p:cNvPr id="95237" name="Picture 4" descr="DSC_0884"/>
          <p:cNvPicPr>
            <a:picLocks noChangeAspect="1" noChangeArrowheads="1"/>
          </p:cNvPicPr>
          <p:nvPr/>
        </p:nvPicPr>
        <p:blipFill>
          <a:blip r:embed="rId2" cstate="print">
            <a:lum bright="40000"/>
          </a:blip>
          <a:srcRect/>
          <a:stretch>
            <a:fillRect/>
          </a:stretch>
        </p:blipFill>
        <p:spPr bwMode="auto">
          <a:xfrm>
            <a:off x="6660232" y="1153722"/>
            <a:ext cx="2286000" cy="3126581"/>
          </a:xfrm>
          <a:prstGeom prst="rect">
            <a:avLst/>
          </a:prstGeom>
          <a:noFill/>
          <a:ln w="9525">
            <a:noFill/>
            <a:miter lim="800000"/>
            <a:headEnd/>
            <a:tailEnd/>
          </a:ln>
        </p:spPr>
      </p:pic>
      <p:pic>
        <p:nvPicPr>
          <p:cNvPr id="95238" name="Picture 5" descr="DSC_0965"/>
          <p:cNvPicPr>
            <a:picLocks noChangeAspect="1" noChangeArrowheads="1"/>
          </p:cNvPicPr>
          <p:nvPr/>
        </p:nvPicPr>
        <p:blipFill>
          <a:blip r:embed="rId3" cstate="print"/>
          <a:srcRect/>
          <a:stretch>
            <a:fillRect/>
          </a:stretch>
        </p:blipFill>
        <p:spPr bwMode="auto">
          <a:xfrm>
            <a:off x="251520" y="4357688"/>
            <a:ext cx="3168352" cy="2311672"/>
          </a:xfrm>
          <a:prstGeom prst="rect">
            <a:avLst/>
          </a:prstGeom>
          <a:noFill/>
          <a:ln w="9525">
            <a:noFill/>
            <a:miter lim="800000"/>
            <a:headEnd/>
            <a:tailEnd/>
          </a:ln>
        </p:spPr>
      </p:pic>
      <p:pic>
        <p:nvPicPr>
          <p:cNvPr id="95239" name="Picture 6" descr="DSC_0874"/>
          <p:cNvPicPr>
            <a:picLocks noChangeAspect="1" noChangeArrowheads="1"/>
          </p:cNvPicPr>
          <p:nvPr/>
        </p:nvPicPr>
        <p:blipFill>
          <a:blip r:embed="rId4" cstate="print"/>
          <a:srcRect/>
          <a:stretch>
            <a:fillRect/>
          </a:stretch>
        </p:blipFill>
        <p:spPr bwMode="auto">
          <a:xfrm>
            <a:off x="3635896" y="3065562"/>
            <a:ext cx="2819400" cy="209163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8507413" cy="684213"/>
          </a:xfrm>
        </p:spPr>
        <p:txBody>
          <a:bodyPr>
            <a:normAutofit/>
          </a:bodyPr>
          <a:lstStyle/>
          <a:p>
            <a:pPr eaLnBrk="1" fontAlgn="auto" hangingPunct="1">
              <a:spcAft>
                <a:spcPts val="0"/>
              </a:spcAft>
              <a:defRPr/>
            </a:pPr>
            <a:r>
              <a:rPr lang="tr-TR" dirty="0"/>
              <a:t>    ACİL DURUM AYDINLATMA SİSTEMİ</a:t>
            </a:r>
          </a:p>
        </p:txBody>
      </p:sp>
      <p:sp>
        <p:nvSpPr>
          <p:cNvPr id="92163"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8F611B-94DA-45CC-B299-E25CC53ACED3}" type="slidenum">
              <a:rPr lang="en-US" smtClean="0"/>
              <a:pPr fontAlgn="base">
                <a:spcBef>
                  <a:spcPct val="0"/>
                </a:spcBef>
                <a:spcAft>
                  <a:spcPct val="0"/>
                </a:spcAft>
                <a:defRPr/>
              </a:pPr>
              <a:t>121</a:t>
            </a:fld>
            <a:endParaRPr lang="en-US"/>
          </a:p>
        </p:txBody>
      </p:sp>
      <p:sp>
        <p:nvSpPr>
          <p:cNvPr id="5" name="Rectangle 3"/>
          <p:cNvSpPr txBox="1">
            <a:spLocks noChangeArrowheads="1"/>
          </p:cNvSpPr>
          <p:nvPr/>
        </p:nvSpPr>
        <p:spPr>
          <a:xfrm>
            <a:off x="457200" y="1196752"/>
            <a:ext cx="8229600" cy="3168352"/>
          </a:xfrm>
          <a:prstGeom prst="rect">
            <a:avLst/>
          </a:prstGeom>
        </p:spPr>
        <p:txBody>
          <a:bodyPr>
            <a:normAutofit/>
          </a:bodyPr>
          <a:lstStyle/>
          <a:p>
            <a:pPr marL="533400" indent="-533400" fontAlgn="auto">
              <a:lnSpc>
                <a:spcPct val="80000"/>
              </a:lnSpc>
              <a:spcBef>
                <a:spcPct val="20000"/>
              </a:spcBef>
              <a:spcAft>
                <a:spcPts val="600"/>
              </a:spcAft>
              <a:defRPr/>
            </a:pPr>
            <a:r>
              <a:rPr lang="tr-TR" sz="2400" b="1" dirty="0">
                <a:latin typeface="+mn-lt"/>
                <a:cs typeface="+mn-cs"/>
              </a:rPr>
              <a:t>	</a:t>
            </a:r>
            <a:r>
              <a:rPr lang="tr-TR" sz="2400" b="1" dirty="0">
                <a:solidFill>
                  <a:srgbClr val="002060"/>
                </a:solidFill>
                <a:latin typeface="+mn-lt"/>
                <a:cs typeface="+mn-cs"/>
              </a:rPr>
              <a:t>Acil tahliyenin gece olması durumunda veya </a:t>
            </a:r>
          </a:p>
          <a:p>
            <a:pPr marL="533400" indent="-533400" fontAlgn="auto">
              <a:lnSpc>
                <a:spcPct val="80000"/>
              </a:lnSpc>
              <a:spcBef>
                <a:spcPct val="20000"/>
              </a:spcBef>
              <a:spcAft>
                <a:spcPts val="600"/>
              </a:spcAft>
              <a:defRPr/>
            </a:pPr>
            <a:r>
              <a:rPr lang="tr-TR" sz="2400" b="1" dirty="0">
                <a:solidFill>
                  <a:srgbClr val="002060"/>
                </a:solidFill>
              </a:rPr>
              <a:t>       </a:t>
            </a:r>
            <a:r>
              <a:rPr lang="tr-TR" sz="2400" b="1" dirty="0">
                <a:solidFill>
                  <a:srgbClr val="002060"/>
                </a:solidFill>
                <a:latin typeface="+mn-lt"/>
                <a:cs typeface="+mn-cs"/>
              </a:rPr>
              <a:t>karanlıkta kalan bölgelerde;</a:t>
            </a:r>
          </a:p>
          <a:p>
            <a:pPr marL="533400" indent="-533400" fontAlgn="auto">
              <a:lnSpc>
                <a:spcPct val="80000"/>
              </a:lnSpc>
              <a:spcBef>
                <a:spcPct val="20000"/>
              </a:spcBef>
              <a:spcAft>
                <a:spcPts val="600"/>
              </a:spcAft>
              <a:defRPr/>
            </a:pPr>
            <a:endParaRPr lang="tr-TR" sz="2400" b="1" dirty="0">
              <a:latin typeface="+mn-lt"/>
              <a:cs typeface="+mn-cs"/>
            </a:endParaRPr>
          </a:p>
          <a:p>
            <a:pPr marL="533400" indent="-533400" fontAlgn="auto">
              <a:lnSpc>
                <a:spcPct val="80000"/>
              </a:lnSpc>
              <a:spcBef>
                <a:spcPct val="20000"/>
              </a:spcBef>
              <a:spcAft>
                <a:spcPts val="600"/>
              </a:spcAft>
              <a:buFontTx/>
              <a:buAutoNum type="arabicPeriod"/>
              <a:defRPr/>
            </a:pPr>
            <a:r>
              <a:rPr lang="tr-TR" sz="2400" b="1" dirty="0">
                <a:solidFill>
                  <a:srgbClr val="FF0000"/>
                </a:solidFill>
                <a:latin typeface="+mn-lt"/>
                <a:cs typeface="+mn-cs"/>
              </a:rPr>
              <a:t>Acil çıkış kapı yollarını</a:t>
            </a:r>
          </a:p>
          <a:p>
            <a:pPr marL="533400" indent="-533400" fontAlgn="auto">
              <a:lnSpc>
                <a:spcPct val="80000"/>
              </a:lnSpc>
              <a:spcBef>
                <a:spcPct val="20000"/>
              </a:spcBef>
              <a:spcAft>
                <a:spcPts val="600"/>
              </a:spcAft>
              <a:buFontTx/>
              <a:buAutoNum type="arabicPeriod"/>
              <a:defRPr/>
            </a:pPr>
            <a:r>
              <a:rPr lang="tr-TR" sz="2400" b="1" dirty="0">
                <a:solidFill>
                  <a:srgbClr val="FF0000"/>
                </a:solidFill>
                <a:latin typeface="+mn-lt"/>
                <a:cs typeface="+mn-cs"/>
              </a:rPr>
              <a:t>Genel mekanları aydınlatan </a:t>
            </a:r>
          </a:p>
          <a:p>
            <a:pPr marL="533400" indent="-533400" fontAlgn="auto">
              <a:lnSpc>
                <a:spcPct val="80000"/>
              </a:lnSpc>
              <a:spcBef>
                <a:spcPct val="20000"/>
              </a:spcBef>
              <a:spcAft>
                <a:spcPts val="600"/>
              </a:spcAft>
              <a:defRPr/>
            </a:pPr>
            <a:r>
              <a:rPr lang="tr-TR" sz="2400" b="1" dirty="0">
                <a:latin typeface="+mn-lt"/>
                <a:cs typeface="+mn-cs"/>
              </a:rPr>
              <a:t>	iki tür sistemden oluşur.</a:t>
            </a:r>
          </a:p>
        </p:txBody>
      </p:sp>
      <p:pic>
        <p:nvPicPr>
          <p:cNvPr id="96261" name="Picture 4" descr="DSC_0965"/>
          <p:cNvPicPr>
            <a:picLocks noChangeAspect="1" noChangeArrowheads="1"/>
          </p:cNvPicPr>
          <p:nvPr/>
        </p:nvPicPr>
        <p:blipFill>
          <a:blip r:embed="rId2" cstate="print"/>
          <a:srcRect/>
          <a:stretch>
            <a:fillRect/>
          </a:stretch>
        </p:blipFill>
        <p:spPr bwMode="auto">
          <a:xfrm>
            <a:off x="5414963" y="2780928"/>
            <a:ext cx="3657600" cy="3162672"/>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5791200" cy="684213"/>
          </a:xfrm>
        </p:spPr>
        <p:txBody>
          <a:bodyPr>
            <a:normAutofit/>
          </a:bodyPr>
          <a:lstStyle/>
          <a:p>
            <a:pPr eaLnBrk="1" fontAlgn="auto" hangingPunct="1">
              <a:spcAft>
                <a:spcPts val="0"/>
              </a:spcAft>
              <a:defRPr/>
            </a:pPr>
            <a:r>
              <a:rPr lang="tr-TR" dirty="0"/>
              <a:t>    ACİL ANONS SİSTEMİ</a:t>
            </a:r>
          </a:p>
        </p:txBody>
      </p:sp>
      <p:sp>
        <p:nvSpPr>
          <p:cNvPr id="93187"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6B74F-7D84-4D58-9B7D-F98C57BFED80}" type="slidenum">
              <a:rPr lang="en-US" smtClean="0"/>
              <a:pPr fontAlgn="base">
                <a:spcBef>
                  <a:spcPct val="0"/>
                </a:spcBef>
                <a:spcAft>
                  <a:spcPct val="0"/>
                </a:spcAft>
                <a:defRPr/>
              </a:pPr>
              <a:t>122</a:t>
            </a:fld>
            <a:endParaRPr lang="en-US"/>
          </a:p>
        </p:txBody>
      </p:sp>
      <p:sp>
        <p:nvSpPr>
          <p:cNvPr id="97284" name="Rectangle 2"/>
          <p:cNvSpPr txBox="1">
            <a:spLocks noChangeArrowheads="1"/>
          </p:cNvSpPr>
          <p:nvPr/>
        </p:nvSpPr>
        <p:spPr bwMode="auto">
          <a:xfrm>
            <a:off x="285750" y="1219200"/>
            <a:ext cx="8858250" cy="1352550"/>
          </a:xfrm>
          <a:prstGeom prst="rect">
            <a:avLst/>
          </a:prstGeom>
          <a:noFill/>
          <a:ln w="9525">
            <a:noFill/>
            <a:miter lim="800000"/>
            <a:headEnd/>
            <a:tailEnd/>
          </a:ln>
        </p:spPr>
        <p:txBody>
          <a:bodyPr/>
          <a:lstStyle/>
          <a:p>
            <a:pPr algn="ctr">
              <a:lnSpc>
                <a:spcPct val="90000"/>
              </a:lnSpc>
              <a:spcBef>
                <a:spcPct val="20000"/>
              </a:spcBef>
              <a:spcAft>
                <a:spcPts val="600"/>
              </a:spcAft>
            </a:pPr>
            <a:r>
              <a:rPr lang="tr-TR" sz="2400" b="1">
                <a:solidFill>
                  <a:srgbClr val="002060"/>
                </a:solidFill>
              </a:rPr>
              <a:t>Acil durumda, çalışanların doğru yönlendirilmesini sağlamak amacıyla fabrikanın tüm noktalarından duyulabilecek anonsun yapılmasını sağlar.</a:t>
            </a:r>
          </a:p>
          <a:p>
            <a:pPr algn="ctr">
              <a:lnSpc>
                <a:spcPct val="90000"/>
              </a:lnSpc>
              <a:spcBef>
                <a:spcPct val="20000"/>
              </a:spcBef>
              <a:spcAft>
                <a:spcPts val="600"/>
              </a:spcAft>
            </a:pPr>
            <a:endParaRPr lang="tr-TR" sz="2400" b="1"/>
          </a:p>
        </p:txBody>
      </p:sp>
      <p:pic>
        <p:nvPicPr>
          <p:cNvPr id="97285" name="Picture 4" descr="DSC_0884"/>
          <p:cNvPicPr>
            <a:picLocks noChangeAspect="1" noChangeArrowheads="1"/>
          </p:cNvPicPr>
          <p:nvPr/>
        </p:nvPicPr>
        <p:blipFill>
          <a:blip r:embed="rId2" cstate="print">
            <a:lum bright="40000"/>
          </a:blip>
          <a:srcRect/>
          <a:stretch>
            <a:fillRect/>
          </a:stretch>
        </p:blipFill>
        <p:spPr bwMode="auto">
          <a:xfrm>
            <a:off x="1979712" y="2708920"/>
            <a:ext cx="5400599" cy="331088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484" y="404664"/>
            <a:ext cx="8362950" cy="684213"/>
          </a:xfrm>
        </p:spPr>
        <p:txBody>
          <a:bodyPr/>
          <a:lstStyle/>
          <a:p>
            <a:pPr algn="ctr" eaLnBrk="1" fontAlgn="auto" hangingPunct="1">
              <a:spcAft>
                <a:spcPts val="0"/>
              </a:spcAft>
              <a:defRPr/>
            </a:pPr>
            <a:r>
              <a:rPr lang="tr-TR" dirty="0"/>
              <a:t>    ACİL ÇIKIŞ KAPILARI</a:t>
            </a:r>
          </a:p>
        </p:txBody>
      </p:sp>
      <p:sp>
        <p:nvSpPr>
          <p:cNvPr id="94211"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189138-4C43-4685-A2DD-3F01C10CD7FC}" type="slidenum">
              <a:rPr lang="en-US" smtClean="0"/>
              <a:pPr fontAlgn="base">
                <a:spcBef>
                  <a:spcPct val="0"/>
                </a:spcBef>
                <a:spcAft>
                  <a:spcPct val="0"/>
                </a:spcAft>
                <a:defRPr/>
              </a:pPr>
              <a:t>123</a:t>
            </a:fld>
            <a:endParaRPr lang="en-US"/>
          </a:p>
        </p:txBody>
      </p:sp>
      <p:sp>
        <p:nvSpPr>
          <p:cNvPr id="98308" name="Rectangle 3"/>
          <p:cNvSpPr txBox="1">
            <a:spLocks noChangeArrowheads="1"/>
          </p:cNvSpPr>
          <p:nvPr/>
        </p:nvSpPr>
        <p:spPr bwMode="auto">
          <a:xfrm>
            <a:off x="323850" y="1628775"/>
            <a:ext cx="8351838" cy="1930400"/>
          </a:xfrm>
          <a:prstGeom prst="rect">
            <a:avLst/>
          </a:prstGeom>
          <a:noFill/>
          <a:ln w="9525">
            <a:noFill/>
            <a:miter lim="800000"/>
            <a:headEnd/>
            <a:tailEnd/>
          </a:ln>
        </p:spPr>
        <p:txBody>
          <a:bodyPr/>
          <a:lstStyle/>
          <a:p>
            <a:pPr>
              <a:lnSpc>
                <a:spcPct val="90000"/>
              </a:lnSpc>
              <a:spcBef>
                <a:spcPct val="20000"/>
              </a:spcBef>
              <a:spcAft>
                <a:spcPts val="600"/>
              </a:spcAft>
              <a:buFont typeface="Arial" pitchFamily="34" charset="0"/>
              <a:buNone/>
            </a:pPr>
            <a:r>
              <a:rPr lang="tr-TR" sz="2400" b="1">
                <a:solidFill>
                  <a:srgbClr val="002060"/>
                </a:solidFill>
              </a:rPr>
              <a:t>Acil çıkışlarda kullanılması gereken kapılardır. Sadece içeriden açılır.</a:t>
            </a:r>
          </a:p>
          <a:p>
            <a:pPr>
              <a:lnSpc>
                <a:spcPct val="90000"/>
              </a:lnSpc>
              <a:spcBef>
                <a:spcPct val="20000"/>
              </a:spcBef>
              <a:spcAft>
                <a:spcPts val="600"/>
              </a:spcAft>
              <a:buFont typeface="Arial" pitchFamily="34" charset="0"/>
              <a:buNone/>
            </a:pPr>
            <a:r>
              <a:rPr lang="tr-TR" sz="2400" b="1">
                <a:solidFill>
                  <a:srgbClr val="002060"/>
                </a:solidFill>
              </a:rPr>
              <a:t>Bu kapılar sadece acil çıkış durumlarında kullanılmalıdır, kesinlikle günlük kullanımlar için değildir.</a:t>
            </a:r>
          </a:p>
        </p:txBody>
      </p:sp>
      <p:pic>
        <p:nvPicPr>
          <p:cNvPr id="98309" name="Picture 4" descr="DSC_0881"/>
          <p:cNvPicPr>
            <a:picLocks noChangeAspect="1" noChangeArrowheads="1"/>
          </p:cNvPicPr>
          <p:nvPr/>
        </p:nvPicPr>
        <p:blipFill>
          <a:blip r:embed="rId2" cstate="print"/>
          <a:srcRect/>
          <a:stretch>
            <a:fillRect/>
          </a:stretch>
        </p:blipFill>
        <p:spPr bwMode="auto">
          <a:xfrm>
            <a:off x="539552" y="3284984"/>
            <a:ext cx="3672407" cy="3573016"/>
          </a:xfrm>
          <a:prstGeom prst="rect">
            <a:avLst/>
          </a:prstGeom>
          <a:noFill/>
          <a:ln w="9525">
            <a:noFill/>
            <a:miter lim="800000"/>
            <a:headEnd/>
            <a:tailEnd/>
          </a:ln>
        </p:spPr>
      </p:pic>
      <p:pic>
        <p:nvPicPr>
          <p:cNvPr id="98310" name="Picture 6" descr="DSC_0917"/>
          <p:cNvPicPr>
            <a:picLocks noChangeAspect="1" noChangeArrowheads="1"/>
          </p:cNvPicPr>
          <p:nvPr/>
        </p:nvPicPr>
        <p:blipFill>
          <a:blip r:embed="rId3" cstate="print"/>
          <a:srcRect/>
          <a:stretch>
            <a:fillRect/>
          </a:stretch>
        </p:blipFill>
        <p:spPr bwMode="auto">
          <a:xfrm>
            <a:off x="4643438" y="3284984"/>
            <a:ext cx="4105026" cy="3573016"/>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8507413" cy="900336"/>
          </a:xfrm>
        </p:spPr>
        <p:txBody>
          <a:bodyPr>
            <a:normAutofit/>
          </a:bodyPr>
          <a:lstStyle/>
          <a:p>
            <a:pPr algn="ctr" eaLnBrk="1" fontAlgn="auto" hangingPunct="1">
              <a:spcAft>
                <a:spcPts val="0"/>
              </a:spcAft>
              <a:defRPr/>
            </a:pPr>
            <a:r>
              <a:rPr lang="tr-TR" sz="32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ACİL ÇIKIŞ YÖNLENDİRME TABELALARI</a:t>
            </a:r>
          </a:p>
        </p:txBody>
      </p:sp>
      <p:sp>
        <p:nvSpPr>
          <p:cNvPr id="95235"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C27042-9255-46C6-8DCC-75598113FFB3}" type="slidenum">
              <a:rPr lang="en-US" smtClean="0"/>
              <a:pPr fontAlgn="base">
                <a:spcBef>
                  <a:spcPct val="0"/>
                </a:spcBef>
                <a:spcAft>
                  <a:spcPct val="0"/>
                </a:spcAft>
                <a:defRPr/>
              </a:pPr>
              <a:t>124</a:t>
            </a:fld>
            <a:endParaRPr lang="en-US"/>
          </a:p>
        </p:txBody>
      </p:sp>
      <p:pic>
        <p:nvPicPr>
          <p:cNvPr id="99332" name="Picture 3" descr="DSC_0874"/>
          <p:cNvPicPr>
            <a:picLocks noChangeAspect="1" noChangeArrowheads="1"/>
          </p:cNvPicPr>
          <p:nvPr/>
        </p:nvPicPr>
        <p:blipFill>
          <a:blip r:embed="rId2" cstate="print"/>
          <a:srcRect/>
          <a:stretch>
            <a:fillRect/>
          </a:stretch>
        </p:blipFill>
        <p:spPr bwMode="auto">
          <a:xfrm>
            <a:off x="533400" y="3432175"/>
            <a:ext cx="3810000" cy="2535238"/>
          </a:xfrm>
          <a:prstGeom prst="rect">
            <a:avLst/>
          </a:prstGeom>
          <a:noFill/>
          <a:ln w="9525">
            <a:noFill/>
            <a:miter lim="800000"/>
            <a:headEnd/>
            <a:tailEnd/>
          </a:ln>
        </p:spPr>
      </p:pic>
      <p:pic>
        <p:nvPicPr>
          <p:cNvPr id="99333" name="Picture 4" descr="DSC_0995"/>
          <p:cNvPicPr>
            <a:picLocks noChangeAspect="1" noChangeArrowheads="1"/>
          </p:cNvPicPr>
          <p:nvPr/>
        </p:nvPicPr>
        <p:blipFill>
          <a:blip r:embed="rId3" cstate="print"/>
          <a:srcRect/>
          <a:stretch>
            <a:fillRect/>
          </a:stretch>
        </p:blipFill>
        <p:spPr bwMode="auto">
          <a:xfrm>
            <a:off x="4724400" y="3429000"/>
            <a:ext cx="4032250" cy="2519363"/>
          </a:xfrm>
          <a:prstGeom prst="rect">
            <a:avLst/>
          </a:prstGeom>
          <a:noFill/>
          <a:ln w="9525">
            <a:noFill/>
            <a:miter lim="800000"/>
            <a:headEnd/>
            <a:tailEnd/>
          </a:ln>
        </p:spPr>
      </p:pic>
      <p:sp>
        <p:nvSpPr>
          <p:cNvPr id="99334" name="Rectangle 5"/>
          <p:cNvSpPr>
            <a:spLocks noChangeArrowheads="1"/>
          </p:cNvSpPr>
          <p:nvPr/>
        </p:nvSpPr>
        <p:spPr bwMode="auto">
          <a:xfrm>
            <a:off x="0" y="1571625"/>
            <a:ext cx="9144000" cy="1143000"/>
          </a:xfrm>
          <a:prstGeom prst="rect">
            <a:avLst/>
          </a:prstGeom>
          <a:noFill/>
          <a:ln w="9525">
            <a:noFill/>
            <a:miter lim="800000"/>
            <a:headEnd/>
            <a:tailEnd/>
          </a:ln>
        </p:spPr>
        <p:txBody>
          <a:bodyPr anchor="ctr"/>
          <a:lstStyle/>
          <a:p>
            <a:pPr algn="ctr">
              <a:buFontTx/>
              <a:buChar char="•"/>
            </a:pPr>
            <a:r>
              <a:rPr lang="tr-TR" sz="2800">
                <a:solidFill>
                  <a:schemeClr val="tx2"/>
                </a:solidFill>
              </a:rPr>
              <a:t>Acil Durumlarda çıkış yönlerini gösteren ışıklı tabelalardır.</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148" y="350669"/>
            <a:ext cx="8686800" cy="683994"/>
          </a:xfrm>
        </p:spPr>
        <p:txBody>
          <a:bodyPr/>
          <a:lstStyle/>
          <a:p>
            <a:pPr algn="ctr"/>
            <a:r>
              <a:rPr lang="tr-T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YANGINA YAKALANIRSANIZ</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125</a:t>
            </a:fld>
            <a:endParaRPr lang="en-US"/>
          </a:p>
        </p:txBody>
      </p:sp>
      <p:sp>
        <p:nvSpPr>
          <p:cNvPr id="5" name="Rectangle 3"/>
          <p:cNvSpPr txBox="1">
            <a:spLocks noChangeArrowheads="1"/>
          </p:cNvSpPr>
          <p:nvPr/>
        </p:nvSpPr>
        <p:spPr>
          <a:xfrm>
            <a:off x="323528" y="1052736"/>
            <a:ext cx="8640960" cy="5805264"/>
          </a:xfrm>
          <a:prstGeom prst="rect">
            <a:avLst/>
          </a:prstGeom>
          <a:ln/>
        </p:spPr>
        <p:txBody>
          <a:bodyPr vert="horz" lIns="91440" tIns="45720" rIns="91440" bIns="45720" rtlCol="0">
            <a:normAutofit lnSpcReduction="10000"/>
          </a:bodyPr>
          <a:lstStyle/>
          <a:p>
            <a:pPr marL="0" marR="0" lvl="0" indent="0"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800" b="1" i="0" u="sng" strike="noStrike" kern="1200" cap="none" spc="0" normalizeH="0" baseline="0" noProof="0" dirty="0">
                <a:ln>
                  <a:noFill/>
                </a:ln>
                <a:solidFill>
                  <a:srgbClr val="FF0000"/>
                </a:solidFill>
                <a:effectLst/>
                <a:uLnTx/>
                <a:uFillTx/>
                <a:latin typeface="+mn-lt"/>
                <a:ea typeface="+mn-ea"/>
                <a:cs typeface="+mn-cs"/>
              </a:rPr>
              <a:t>Duman ateşten daha öldürücüdür !</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a:ln>
                  <a:noFill/>
                </a:ln>
                <a:solidFill>
                  <a:schemeClr val="tx1"/>
                </a:solidFill>
                <a:effectLst/>
                <a:uLnTx/>
                <a:uFillTx/>
                <a:latin typeface="+mn-lt"/>
                <a:ea typeface="+mn-ea"/>
                <a:cs typeface="+mn-cs"/>
              </a:rPr>
              <a:t>  </a:t>
            </a:r>
            <a:r>
              <a:rPr kumimoji="0" lang="tr-TR" sz="2800" b="1" i="0" u="none" strike="noStrike" kern="1200" cap="none" spc="0" normalizeH="0" baseline="0" noProof="0" dirty="0">
                <a:ln>
                  <a:noFill/>
                </a:ln>
                <a:solidFill>
                  <a:srgbClr val="7030A0"/>
                </a:solidFill>
                <a:effectLst/>
                <a:uLnTx/>
                <a:uFillTx/>
                <a:latin typeface="+mn-lt"/>
                <a:ea typeface="+mn-ea"/>
                <a:cs typeface="+mn-cs"/>
              </a:rPr>
              <a:t>Hemen yere yakın bir pozisyon alın. </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a:ln>
                  <a:noFill/>
                </a:ln>
                <a:solidFill>
                  <a:srgbClr val="7030A0"/>
                </a:solidFill>
                <a:effectLst/>
                <a:uLnTx/>
                <a:uFillTx/>
                <a:latin typeface="+mn-lt"/>
                <a:ea typeface="+mn-ea"/>
                <a:cs typeface="+mn-cs"/>
              </a:rPr>
              <a:t>  Yüzünüzü ıslak bir havlu ile örtün.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a:ln>
                  <a:noFill/>
                </a:ln>
                <a:solidFill>
                  <a:srgbClr val="7030A0"/>
                </a:solidFill>
                <a:effectLst/>
                <a:uLnTx/>
                <a:uFillTx/>
                <a:latin typeface="+mn-lt"/>
                <a:ea typeface="+mn-ea"/>
                <a:cs typeface="+mn-cs"/>
              </a:rPr>
              <a:t>  Güvenli bir çıkış noktasına doğru sürünerek</a:t>
            </a:r>
            <a:r>
              <a:rPr lang="tr-TR" sz="2800" b="1" dirty="0">
                <a:solidFill>
                  <a:srgbClr val="7030A0"/>
                </a:solidFill>
              </a:rPr>
              <a:t> </a:t>
            </a:r>
            <a:r>
              <a:rPr kumimoji="0" lang="tr-TR" sz="2800" b="1" i="0" u="none" strike="noStrike" kern="1200" cap="none" spc="0" normalizeH="0" baseline="0" noProof="0" dirty="0">
                <a:ln>
                  <a:noFill/>
                </a:ln>
                <a:solidFill>
                  <a:srgbClr val="7030A0"/>
                </a:solidFill>
                <a:effectLst/>
                <a:uLnTx/>
                <a:uFillTx/>
                <a:latin typeface="+mn-lt"/>
                <a:ea typeface="+mn-ea"/>
                <a:cs typeface="+mn-cs"/>
              </a:rPr>
              <a:t>ilerleyin.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a:ln>
                  <a:noFill/>
                </a:ln>
                <a:solidFill>
                  <a:srgbClr val="7030A0"/>
                </a:solidFill>
                <a:effectLst/>
                <a:uLnTx/>
                <a:uFillTx/>
                <a:latin typeface="+mn-lt"/>
                <a:ea typeface="+mn-ea"/>
                <a:cs typeface="+mn-cs"/>
              </a:rPr>
              <a:t>  Sıcak olan bir kapıyı açmayın.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a:ln>
                  <a:noFill/>
                </a:ln>
                <a:solidFill>
                  <a:srgbClr val="7030A0"/>
                </a:solidFill>
                <a:effectLst/>
                <a:uLnTx/>
                <a:uFillTx/>
                <a:latin typeface="+mn-lt"/>
                <a:ea typeface="+mn-ea"/>
                <a:cs typeface="+mn-cs"/>
              </a:rPr>
              <a:t>  Eğer bir yerde kapalı kalırsanız, kapıyı kapatın ve</a:t>
            </a:r>
          </a:p>
          <a:p>
            <a:pPr marL="0" marR="0" lvl="0" indent="0" algn="l" defTabSz="914400" rtl="0" eaLnBrk="1" fontAlgn="auto" latinLnBrk="0" hangingPunct="1">
              <a:lnSpc>
                <a:spcPct val="90000"/>
              </a:lnSpc>
              <a:spcBef>
                <a:spcPct val="20000"/>
              </a:spcBef>
              <a:spcAft>
                <a:spcPts val="600"/>
              </a:spcAft>
              <a:buClrTx/>
              <a:buSzTx/>
              <a:tabLst/>
              <a:defRPr/>
            </a:pPr>
            <a:r>
              <a:rPr lang="tr-TR" sz="2800" b="1" dirty="0">
                <a:solidFill>
                  <a:srgbClr val="7030A0"/>
                </a:solidFill>
              </a:rPr>
              <a:t>    </a:t>
            </a:r>
            <a:r>
              <a:rPr kumimoji="0" lang="tr-TR" sz="2800" b="1" i="0" u="none" strike="noStrike" kern="1200" cap="none" spc="0" normalizeH="0" baseline="0" noProof="0" dirty="0">
                <a:ln>
                  <a:noFill/>
                </a:ln>
                <a:solidFill>
                  <a:srgbClr val="7030A0"/>
                </a:solidFill>
                <a:effectLst/>
                <a:uLnTx/>
                <a:uFillTx/>
                <a:latin typeface="+mn-lt"/>
                <a:ea typeface="+mn-ea"/>
                <a:cs typeface="+mn-cs"/>
              </a:rPr>
              <a:t>kapının altını ıslak bezlerle tıkayın.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a:ln>
                  <a:noFill/>
                </a:ln>
                <a:solidFill>
                  <a:srgbClr val="7030A0"/>
                </a:solidFill>
                <a:effectLst/>
                <a:uLnTx/>
                <a:uFillTx/>
                <a:latin typeface="+mn-lt"/>
                <a:ea typeface="+mn-ea"/>
                <a:cs typeface="+mn-cs"/>
              </a:rPr>
              <a:t>  Sizinle çıkış arasındaki yangın küçükse, hızla çıkışa</a:t>
            </a:r>
          </a:p>
          <a:p>
            <a:pPr marL="0" marR="0" lvl="0" indent="0" algn="l" defTabSz="914400" rtl="0" eaLnBrk="1" fontAlgn="auto" latinLnBrk="0" hangingPunct="1">
              <a:lnSpc>
                <a:spcPct val="90000"/>
              </a:lnSpc>
              <a:spcBef>
                <a:spcPct val="20000"/>
              </a:spcBef>
              <a:spcAft>
                <a:spcPts val="600"/>
              </a:spcAft>
              <a:buClrTx/>
              <a:buSzTx/>
              <a:tabLst/>
              <a:defRPr/>
            </a:pPr>
            <a:r>
              <a:rPr lang="tr-TR" sz="2800" b="1" dirty="0">
                <a:solidFill>
                  <a:srgbClr val="7030A0"/>
                </a:solidFill>
              </a:rPr>
              <a:t>    </a:t>
            </a:r>
            <a:r>
              <a:rPr kumimoji="0" lang="tr-TR" sz="2800" b="1" i="0" u="none" strike="noStrike" kern="1200" cap="none" spc="0" normalizeH="0" baseline="0" noProof="0" dirty="0">
                <a:ln>
                  <a:noFill/>
                </a:ln>
                <a:solidFill>
                  <a:srgbClr val="7030A0"/>
                </a:solidFill>
                <a:effectLst/>
                <a:uLnTx/>
                <a:uFillTx/>
                <a:latin typeface="+mn-lt"/>
                <a:ea typeface="+mn-ea"/>
                <a:cs typeface="+mn-cs"/>
              </a:rPr>
              <a:t>doğru gidin.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a:ln>
                  <a:noFill/>
                </a:ln>
                <a:solidFill>
                  <a:srgbClr val="7030A0"/>
                </a:solidFill>
                <a:effectLst/>
                <a:uLnTx/>
                <a:uFillTx/>
                <a:latin typeface="+mn-lt"/>
                <a:ea typeface="+mn-ea"/>
                <a:cs typeface="+mn-cs"/>
              </a:rPr>
              <a:t>  Eğer giysinizin tutuştuğunu fark ederseniz, yardım </a:t>
            </a:r>
          </a:p>
          <a:p>
            <a:pPr marL="0" marR="0" lvl="0" indent="0" algn="l" defTabSz="914400" rtl="0" eaLnBrk="1" fontAlgn="auto" latinLnBrk="0" hangingPunct="1">
              <a:lnSpc>
                <a:spcPct val="90000"/>
              </a:lnSpc>
              <a:spcBef>
                <a:spcPct val="20000"/>
              </a:spcBef>
              <a:spcAft>
                <a:spcPts val="600"/>
              </a:spcAft>
              <a:buClrTx/>
              <a:buSzTx/>
              <a:tabLst/>
              <a:defRPr/>
            </a:pPr>
            <a:r>
              <a:rPr lang="tr-TR" sz="2800" b="1" dirty="0">
                <a:solidFill>
                  <a:srgbClr val="7030A0"/>
                </a:solidFill>
              </a:rPr>
              <a:t>    </a:t>
            </a:r>
            <a:r>
              <a:rPr kumimoji="0" lang="tr-TR" sz="2800" b="1" i="0" u="none" strike="noStrike" kern="1200" cap="none" spc="0" normalizeH="0" baseline="0" noProof="0" dirty="0">
                <a:ln>
                  <a:noFill/>
                </a:ln>
                <a:solidFill>
                  <a:srgbClr val="7030A0"/>
                </a:solidFill>
                <a:effectLst/>
                <a:uLnTx/>
                <a:uFillTx/>
                <a:latin typeface="+mn-lt"/>
                <a:ea typeface="+mn-ea"/>
                <a:cs typeface="+mn-cs"/>
              </a:rPr>
              <a:t>istemek için bağırın.</a:t>
            </a:r>
          </a:p>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49424" y="260648"/>
            <a:ext cx="8291264" cy="756002"/>
          </a:xfrm>
        </p:spPr>
        <p:txBody>
          <a:bodyPr>
            <a:normAutofit/>
          </a:bodyPr>
          <a:lstStyle/>
          <a:p>
            <a:r>
              <a:rPr lang="tr-TR" dirty="0"/>
              <a:t>     DUR, YAT, YUVARLAN!</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126</a:t>
            </a:fld>
            <a:endParaRPr lang="en-US"/>
          </a:p>
        </p:txBody>
      </p:sp>
      <p:sp>
        <p:nvSpPr>
          <p:cNvPr id="5" name="Rectangle 3"/>
          <p:cNvSpPr txBox="1">
            <a:spLocks noChangeArrowheads="1"/>
          </p:cNvSpPr>
          <p:nvPr/>
        </p:nvSpPr>
        <p:spPr>
          <a:xfrm>
            <a:off x="3162588" y="1340768"/>
            <a:ext cx="5995963" cy="4536504"/>
          </a:xfrm>
          <a:prstGeom prst="rect">
            <a:avLst/>
          </a:prstGeom>
          <a:ln/>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sz="2800" b="1" i="0" u="none" strike="noStrike" kern="1200" cap="none" spc="0" normalizeH="0" baseline="0" noProof="0" dirty="0">
                <a:ln>
                  <a:noFill/>
                </a:ln>
                <a:solidFill>
                  <a:srgbClr val="FF0000"/>
                </a:solidFill>
                <a:effectLst/>
                <a:uLnTx/>
                <a:uFillTx/>
                <a:latin typeface="+mn-lt"/>
                <a:ea typeface="+mn-ea"/>
                <a:cs typeface="+mn-cs"/>
              </a:rPr>
              <a:t>Dur: </a:t>
            </a:r>
            <a:r>
              <a:rPr kumimoji="0" lang="tr-TR" sz="2800" b="1" i="0" u="none" strike="noStrike" kern="1200" cap="none" spc="0" normalizeH="0" baseline="0" noProof="0" dirty="0">
                <a:ln>
                  <a:noFill/>
                </a:ln>
                <a:solidFill>
                  <a:srgbClr val="002060"/>
                </a:solidFill>
                <a:effectLst/>
                <a:uLnTx/>
                <a:uFillTx/>
                <a:latin typeface="+mn-lt"/>
                <a:ea typeface="+mn-ea"/>
                <a:cs typeface="+mn-cs"/>
              </a:rPr>
              <a:t>Koşarsanız havadaki oksijen alevlerin artmasına neden olacaktır.</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sz="2800" b="1" i="0" u="none" strike="noStrike" kern="1200" cap="none" spc="0" normalizeH="0" baseline="0" noProof="0" dirty="0">
                <a:ln>
                  <a:noFill/>
                </a:ln>
                <a:solidFill>
                  <a:srgbClr val="FF0000"/>
                </a:solidFill>
                <a:effectLst/>
                <a:uLnTx/>
                <a:uFillTx/>
                <a:latin typeface="+mn-lt"/>
                <a:ea typeface="+mn-ea"/>
                <a:cs typeface="+mn-cs"/>
              </a:rPr>
              <a:t>Yat: </a:t>
            </a:r>
            <a:r>
              <a:rPr kumimoji="0" lang="tr-TR" sz="2800" b="1" i="0" u="none" strike="noStrike" kern="1200" cap="none" spc="0" normalizeH="0" baseline="0" noProof="0" dirty="0">
                <a:ln>
                  <a:noFill/>
                </a:ln>
                <a:solidFill>
                  <a:srgbClr val="002060"/>
                </a:solidFill>
                <a:effectLst/>
                <a:uLnTx/>
                <a:uFillTx/>
                <a:latin typeface="+mn-lt"/>
                <a:ea typeface="+mn-ea"/>
                <a:cs typeface="+mn-cs"/>
              </a:rPr>
              <a:t>Ayakta durursanız alevler hızla hayati organlarınıza doğru yükselecektir.</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sz="2800" b="1" i="0" u="none" strike="noStrike" kern="1200" cap="none" spc="0" normalizeH="0" baseline="0" noProof="0" dirty="0">
                <a:ln>
                  <a:noFill/>
                </a:ln>
                <a:solidFill>
                  <a:srgbClr val="FF0000"/>
                </a:solidFill>
                <a:effectLst/>
                <a:uLnTx/>
                <a:uFillTx/>
                <a:latin typeface="+mn-lt"/>
                <a:ea typeface="+mn-ea"/>
                <a:cs typeface="+mn-cs"/>
              </a:rPr>
              <a:t>Yuvarlan: </a:t>
            </a:r>
            <a:r>
              <a:rPr kumimoji="0" lang="tr-TR" sz="2800" b="1" i="0" u="none" strike="noStrike" kern="1200" cap="none" spc="0" normalizeH="0" baseline="0" noProof="0" dirty="0">
                <a:ln>
                  <a:noFill/>
                </a:ln>
                <a:solidFill>
                  <a:srgbClr val="002060"/>
                </a:solidFill>
                <a:effectLst/>
                <a:uLnTx/>
                <a:uFillTx/>
                <a:latin typeface="+mn-lt"/>
                <a:ea typeface="+mn-ea"/>
                <a:cs typeface="+mn-cs"/>
              </a:rPr>
              <a:t>Ateşi söndürmek için yerde yuvarlanın.</a:t>
            </a:r>
            <a:r>
              <a:rPr kumimoji="0" lang="tr-TR" sz="2800" b="1" i="0" u="none" strike="noStrike" kern="1200" cap="none" spc="0" normalizeH="0" noProof="0" dirty="0">
                <a:ln>
                  <a:noFill/>
                </a:ln>
                <a:solidFill>
                  <a:srgbClr val="002060"/>
                </a:solidFill>
                <a:effectLst/>
                <a:uLnTx/>
                <a:uFillTx/>
                <a:latin typeface="+mn-lt"/>
                <a:ea typeface="+mn-ea"/>
                <a:cs typeface="+mn-cs"/>
              </a:rPr>
              <a:t> </a:t>
            </a:r>
            <a:r>
              <a:rPr kumimoji="0" lang="tr-TR" sz="2800" b="1" i="0" u="none" strike="noStrike" kern="1200" cap="none" spc="0" normalizeH="0" baseline="0" noProof="0" dirty="0">
                <a:ln>
                  <a:noFill/>
                </a:ln>
                <a:solidFill>
                  <a:srgbClr val="002060"/>
                </a:solidFill>
                <a:effectLst/>
                <a:uLnTx/>
                <a:uFillTx/>
                <a:latin typeface="+mn-lt"/>
                <a:ea typeface="+mn-ea"/>
                <a:cs typeface="+mn-cs"/>
              </a:rPr>
              <a:t>Eğer başka birinin tutuştuğunu görürseniz o kişiyi durdurun, yere yatırın ve yuvarlayın. Mümkünse üstünü örtün. </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tr-TR" sz="2800" b="1"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424" y="1447800"/>
            <a:ext cx="2438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476250"/>
            <a:ext cx="9144000" cy="936625"/>
          </a:xfrm>
        </p:spPr>
        <p:txBody>
          <a:bodyPr>
            <a:noAutofit/>
          </a:bodyPr>
          <a:lstStyle/>
          <a:p>
            <a:pPr algn="ctr" eaLnBrk="1" hangingPunct="1"/>
            <a:r>
              <a:rPr lang="tr-TR" sz="3200" dirty="0"/>
              <a:t>DOĞAL AFETLERİN TANIMI </a:t>
            </a:r>
            <a:br>
              <a:rPr lang="tr-TR" sz="3200" dirty="0"/>
            </a:br>
            <a:r>
              <a:rPr lang="tr-TR" sz="3200" dirty="0"/>
              <a:t>ÖZELLİKLERİ VE SONUÇLARI</a:t>
            </a:r>
          </a:p>
        </p:txBody>
      </p:sp>
      <p:sp>
        <p:nvSpPr>
          <p:cNvPr id="104451" name="Rectangle 3"/>
          <p:cNvSpPr>
            <a:spLocks noGrp="1" noChangeArrowheads="1"/>
          </p:cNvSpPr>
          <p:nvPr>
            <p:ph type="body" idx="4294967295"/>
          </p:nvPr>
        </p:nvSpPr>
        <p:spPr>
          <a:xfrm>
            <a:off x="323528" y="1905000"/>
            <a:ext cx="8640960" cy="4038600"/>
          </a:xfrm>
        </p:spPr>
        <p:txBody>
          <a:bodyPr/>
          <a:lstStyle/>
          <a:p>
            <a:pPr eaLnBrk="1" hangingPunct="1">
              <a:defRPr/>
            </a:pPr>
            <a:r>
              <a:rPr lang="tr-TR" sz="2400" b="1" dirty="0">
                <a:solidFill>
                  <a:srgbClr val="FF0000"/>
                </a:solidFill>
                <a:effectLst>
                  <a:outerShdw blurRad="38100" dist="38100" dir="2700000" algn="tl">
                    <a:srgbClr val="FFFFFF"/>
                  </a:outerShdw>
                </a:effectLst>
              </a:rPr>
              <a:t>AFET : </a:t>
            </a:r>
            <a:r>
              <a:rPr lang="tr-TR" sz="2400" b="1" dirty="0">
                <a:solidFill>
                  <a:srgbClr val="002060"/>
                </a:solidFill>
                <a:effectLst>
                  <a:outerShdw blurRad="38100" dist="38100" dir="2700000" algn="tl">
                    <a:srgbClr val="FFFFFF"/>
                  </a:outerShdw>
                </a:effectLst>
              </a:rPr>
              <a:t>İNSAN İÇİN FİZİKSEL, EKONOMİK VE SOSYAL KAYIPLAR MEYDANA GETİREN, NORMAL YAŞAMI VE İNSANİ FAALİYETLERİNİ DURDURARAK VEYA KESİNTİYE UĞRATARAK TOPLULUKLARI ETKİLEYEN DOĞAL, TEKNOLOJİK VE İNSAN KÖKENLİ OLAYLARA </a:t>
            </a:r>
            <a:r>
              <a:rPr lang="tr-TR" sz="2400" b="1" i="1" dirty="0">
                <a:solidFill>
                  <a:srgbClr val="FF0000"/>
                </a:solidFill>
                <a:effectLst>
                  <a:outerShdw blurRad="38100" dist="38100" dir="2700000" algn="tl">
                    <a:srgbClr val="FFFFFF"/>
                  </a:outerShdw>
                </a:effectLst>
              </a:rPr>
              <a:t>AFET</a:t>
            </a:r>
            <a:r>
              <a:rPr lang="tr-TR" sz="2400" b="1" dirty="0">
                <a:solidFill>
                  <a:srgbClr val="002060"/>
                </a:solidFill>
                <a:effectLst>
                  <a:outerShdw blurRad="38100" dist="38100" dir="2700000" algn="tl">
                    <a:srgbClr val="FFFFFF"/>
                  </a:outerShdw>
                </a:effectLst>
              </a:rPr>
              <a:t> DENİR.</a:t>
            </a:r>
          </a:p>
          <a:p>
            <a:pPr eaLnBrk="1" hangingPunct="1">
              <a:defRPr/>
            </a:pPr>
            <a:r>
              <a:rPr lang="tr-TR" sz="2300" b="1" dirty="0">
                <a:solidFill>
                  <a:srgbClr val="FF0000"/>
                </a:solidFill>
                <a:effectLst>
                  <a:outerShdw blurRad="38100" dist="38100" dir="2700000" algn="tl">
                    <a:srgbClr val="FFFFFF"/>
                  </a:outerShdw>
                </a:effectLst>
              </a:rPr>
              <a:t>P</a:t>
            </a:r>
            <a:r>
              <a:rPr lang="tr-TR" sz="2300" b="1" dirty="0">
                <a:solidFill>
                  <a:srgbClr val="FF0000"/>
                </a:solidFill>
              </a:rPr>
              <a:t>ARATONER NEDİR : </a:t>
            </a:r>
            <a:r>
              <a:rPr lang="tr-TR" sz="2300" b="1" dirty="0">
                <a:solidFill>
                  <a:schemeClr val="tx1"/>
                </a:solidFill>
              </a:rPr>
              <a:t>(Paratoner) Yıldırımın etkilerinden korunmak için bakır veya alüminyum iletken ile toprağa iletilerek yapılan korunma yöntemlerinden biridir.</a:t>
            </a:r>
          </a:p>
          <a:p>
            <a:pPr eaLnBrk="1" hangingPunct="1">
              <a:buFont typeface="Wingdings" pitchFamily="2" charset="2"/>
              <a:buNone/>
              <a:defRPr/>
            </a:pPr>
            <a:endParaRPr lang="tr-TR" sz="2500" b="1"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17525" y="260350"/>
            <a:ext cx="5068888" cy="1104900"/>
          </a:xfrm>
        </p:spPr>
        <p:txBody>
          <a:bodyPr/>
          <a:lstStyle/>
          <a:p>
            <a:pPr eaLnBrk="1" hangingPunct="1"/>
            <a:r>
              <a:rPr lang="tr-TR" sz="4800" b="1" dirty="0"/>
              <a:t>Afet </a:t>
            </a:r>
            <a:r>
              <a:rPr lang="tr-TR" sz="4800" b="1" dirty="0" err="1"/>
              <a:t>Çeşİtlerİ</a:t>
            </a:r>
            <a:endParaRPr lang="en-US" sz="4800" b="1" dirty="0">
              <a:solidFill>
                <a:srgbClr val="FF0000"/>
              </a:solidFill>
            </a:endParaRPr>
          </a:p>
        </p:txBody>
      </p:sp>
      <p:sp>
        <p:nvSpPr>
          <p:cNvPr id="72707" name="Rectangle 3"/>
          <p:cNvSpPr>
            <a:spLocks noGrp="1" noChangeArrowheads="1"/>
          </p:cNvSpPr>
          <p:nvPr>
            <p:ph type="body" idx="1"/>
          </p:nvPr>
        </p:nvSpPr>
        <p:spPr>
          <a:xfrm>
            <a:off x="317500" y="1382713"/>
            <a:ext cx="4826000" cy="5689600"/>
          </a:xfrm>
        </p:spPr>
        <p:txBody>
          <a:bodyPr/>
          <a:lstStyle/>
          <a:p>
            <a:pPr eaLnBrk="1" hangingPunct="1">
              <a:lnSpc>
                <a:spcPct val="80000"/>
              </a:lnSpc>
            </a:pPr>
            <a:r>
              <a:rPr lang="tr-TR" sz="2500" b="1">
                <a:solidFill>
                  <a:schemeClr val="tx2"/>
                </a:solidFill>
              </a:rPr>
              <a:t>Doğal</a:t>
            </a:r>
          </a:p>
          <a:p>
            <a:pPr lvl="1" eaLnBrk="1" hangingPunct="1">
              <a:lnSpc>
                <a:spcPct val="80000"/>
              </a:lnSpc>
              <a:buFontTx/>
              <a:buNone/>
            </a:pPr>
            <a:r>
              <a:rPr lang="tr-TR" sz="2500" b="1"/>
              <a:t>–</a:t>
            </a:r>
            <a:r>
              <a:rPr lang="tr-TR" sz="2500" b="1">
                <a:solidFill>
                  <a:srgbClr val="FF0000"/>
                </a:solidFill>
              </a:rPr>
              <a:t>Deprem</a:t>
            </a:r>
            <a:r>
              <a:rPr lang="tr-TR" sz="2500" b="1"/>
              <a:t>, Tsunami</a:t>
            </a:r>
          </a:p>
          <a:p>
            <a:pPr lvl="1" eaLnBrk="1" hangingPunct="1">
              <a:lnSpc>
                <a:spcPct val="80000"/>
              </a:lnSpc>
              <a:buFontTx/>
              <a:buNone/>
            </a:pPr>
            <a:r>
              <a:rPr lang="tr-TR" sz="2500" b="1"/>
              <a:t>–Sel</a:t>
            </a:r>
          </a:p>
          <a:p>
            <a:pPr lvl="1" eaLnBrk="1" hangingPunct="1">
              <a:lnSpc>
                <a:spcPct val="80000"/>
              </a:lnSpc>
              <a:buFontTx/>
              <a:buNone/>
            </a:pPr>
            <a:r>
              <a:rPr lang="tr-TR" sz="2500" b="1"/>
              <a:t>–Fırtına</a:t>
            </a:r>
          </a:p>
          <a:p>
            <a:pPr lvl="1" eaLnBrk="1" hangingPunct="1">
              <a:lnSpc>
                <a:spcPct val="80000"/>
              </a:lnSpc>
              <a:buFontTx/>
              <a:buNone/>
            </a:pPr>
            <a:r>
              <a:rPr lang="tr-TR" sz="2500" b="1"/>
              <a:t>–Volkanik Patlamalar</a:t>
            </a:r>
          </a:p>
          <a:p>
            <a:pPr lvl="1" eaLnBrk="1" hangingPunct="1">
              <a:lnSpc>
                <a:spcPct val="80000"/>
              </a:lnSpc>
              <a:buFontTx/>
              <a:buNone/>
            </a:pPr>
            <a:r>
              <a:rPr lang="tr-TR" sz="2500" b="1"/>
              <a:t>–Kuraklık</a:t>
            </a:r>
          </a:p>
          <a:p>
            <a:pPr lvl="1" eaLnBrk="1" hangingPunct="1">
              <a:lnSpc>
                <a:spcPct val="80000"/>
              </a:lnSpc>
              <a:buFontTx/>
              <a:buNone/>
            </a:pPr>
            <a:r>
              <a:rPr lang="tr-TR" sz="2500" b="1"/>
              <a:t>–Çığ düşmesi</a:t>
            </a:r>
          </a:p>
          <a:p>
            <a:pPr eaLnBrk="1" hangingPunct="1">
              <a:lnSpc>
                <a:spcPct val="80000"/>
              </a:lnSpc>
            </a:pPr>
            <a:r>
              <a:rPr lang="tr-TR" sz="2500" b="1">
                <a:solidFill>
                  <a:schemeClr val="tx2"/>
                </a:solidFill>
              </a:rPr>
              <a:t>İnsan Eli</a:t>
            </a:r>
          </a:p>
          <a:p>
            <a:pPr lvl="1" eaLnBrk="1" hangingPunct="1">
              <a:lnSpc>
                <a:spcPct val="80000"/>
              </a:lnSpc>
              <a:buFontTx/>
              <a:buNone/>
            </a:pPr>
            <a:r>
              <a:rPr lang="tr-TR" sz="2500" b="1"/>
              <a:t>–Teknolojik</a:t>
            </a:r>
          </a:p>
          <a:p>
            <a:pPr lvl="1" eaLnBrk="1" hangingPunct="1">
              <a:lnSpc>
                <a:spcPct val="80000"/>
              </a:lnSpc>
              <a:buFontTx/>
              <a:buNone/>
            </a:pPr>
            <a:r>
              <a:rPr lang="tr-TR" sz="2500" b="1"/>
              <a:t>–Terör</a:t>
            </a:r>
          </a:p>
          <a:p>
            <a:pPr lvl="1" eaLnBrk="1" hangingPunct="1">
              <a:lnSpc>
                <a:spcPct val="80000"/>
              </a:lnSpc>
              <a:buFontTx/>
              <a:buNone/>
            </a:pPr>
            <a:r>
              <a:rPr lang="tr-TR" sz="2500" b="1"/>
              <a:t>–Savaş</a:t>
            </a:r>
          </a:p>
          <a:p>
            <a:pPr lvl="1" eaLnBrk="1" hangingPunct="1">
              <a:lnSpc>
                <a:spcPct val="80000"/>
              </a:lnSpc>
              <a:buFontTx/>
              <a:buNone/>
            </a:pPr>
            <a:r>
              <a:rPr lang="tr-TR" sz="2500" b="1"/>
              <a:t>–Yangın</a:t>
            </a:r>
          </a:p>
          <a:p>
            <a:pPr lvl="1" eaLnBrk="1" hangingPunct="1">
              <a:lnSpc>
                <a:spcPct val="80000"/>
              </a:lnSpc>
              <a:buFontTx/>
              <a:buNone/>
            </a:pPr>
            <a:r>
              <a:rPr lang="tr-TR" sz="2500" b="1"/>
              <a:t>–Toprak kayması</a:t>
            </a:r>
            <a:r>
              <a:rPr lang="tr-TR" sz="2800" b="1"/>
              <a:t> </a:t>
            </a:r>
            <a:endParaRPr lang="en-US" sz="2800" b="1"/>
          </a:p>
        </p:txBody>
      </p:sp>
      <p:pic>
        <p:nvPicPr>
          <p:cNvPr id="72708" name="Picture 4"/>
          <p:cNvPicPr>
            <a:picLocks noChangeAspect="1" noChangeArrowheads="1"/>
          </p:cNvPicPr>
          <p:nvPr/>
        </p:nvPicPr>
        <p:blipFill>
          <a:blip r:embed="rId3" cstate="print"/>
          <a:srcRect/>
          <a:stretch>
            <a:fillRect/>
          </a:stretch>
        </p:blipFill>
        <p:spPr bwMode="auto">
          <a:xfrm>
            <a:off x="5148263" y="476250"/>
            <a:ext cx="3527425" cy="1917700"/>
          </a:xfrm>
          <a:prstGeom prst="rect">
            <a:avLst/>
          </a:prstGeom>
          <a:noFill/>
          <a:ln w="9525">
            <a:noFill/>
            <a:miter lim="800000"/>
            <a:headEnd/>
            <a:tailEnd/>
          </a:ln>
        </p:spPr>
      </p:pic>
      <p:pic>
        <p:nvPicPr>
          <p:cNvPr id="72709" name="Picture 5"/>
          <p:cNvPicPr>
            <a:picLocks noChangeAspect="1" noChangeArrowheads="1"/>
          </p:cNvPicPr>
          <p:nvPr/>
        </p:nvPicPr>
        <p:blipFill>
          <a:blip r:embed="rId4" cstate="print"/>
          <a:srcRect/>
          <a:stretch>
            <a:fillRect/>
          </a:stretch>
        </p:blipFill>
        <p:spPr bwMode="auto">
          <a:xfrm>
            <a:off x="5148263" y="2349500"/>
            <a:ext cx="3527425" cy="1800225"/>
          </a:xfrm>
          <a:prstGeom prst="rect">
            <a:avLst/>
          </a:prstGeom>
          <a:noFill/>
          <a:ln w="9525">
            <a:noFill/>
            <a:miter lim="800000"/>
            <a:headEnd/>
            <a:tailEnd/>
          </a:ln>
        </p:spPr>
      </p:pic>
      <p:pic>
        <p:nvPicPr>
          <p:cNvPr id="72710" name="Picture 6"/>
          <p:cNvPicPr>
            <a:picLocks noChangeAspect="1" noChangeArrowheads="1"/>
          </p:cNvPicPr>
          <p:nvPr/>
        </p:nvPicPr>
        <p:blipFill>
          <a:blip r:embed="rId5" cstate="print"/>
          <a:srcRect/>
          <a:stretch>
            <a:fillRect/>
          </a:stretch>
        </p:blipFill>
        <p:spPr bwMode="auto">
          <a:xfrm>
            <a:off x="5148263" y="4221163"/>
            <a:ext cx="3503612" cy="1871662"/>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ctr" eaLnBrk="1" hangingPunct="1">
              <a:defRPr/>
            </a:pPr>
            <a:r>
              <a:rPr lang="tr-TR" sz="3600" b="1" dirty="0">
                <a:solidFill>
                  <a:srgbClr val="FF0000"/>
                </a:solidFill>
                <a:effectLst>
                  <a:outerShdw blurRad="38100" dist="38100" dir="2700000" algn="tl">
                    <a:srgbClr val="C0C0C0"/>
                  </a:outerShdw>
                </a:effectLst>
              </a:rPr>
              <a:t>ÖZELLİKLERİ – SONUÇLARI</a:t>
            </a:r>
          </a:p>
        </p:txBody>
      </p:sp>
      <p:sp>
        <p:nvSpPr>
          <p:cNvPr id="105475" name="Rectangle 3"/>
          <p:cNvSpPr>
            <a:spLocks noGrp="1" noChangeArrowheads="1"/>
          </p:cNvSpPr>
          <p:nvPr>
            <p:ph type="body" idx="1"/>
          </p:nvPr>
        </p:nvSpPr>
        <p:spPr>
          <a:xfrm>
            <a:off x="539750" y="1412776"/>
            <a:ext cx="8496300" cy="4530824"/>
          </a:xfrm>
        </p:spPr>
        <p:txBody>
          <a:bodyPr/>
          <a:lstStyle/>
          <a:p>
            <a:pPr eaLnBrk="1" hangingPunct="1">
              <a:lnSpc>
                <a:spcPct val="80000"/>
              </a:lnSpc>
              <a:defRPr/>
            </a:pPr>
            <a:r>
              <a:rPr lang="tr-TR" sz="2800" b="1" dirty="0">
                <a:effectLst>
                  <a:outerShdw blurRad="38100" dist="38100" dir="2700000" algn="tl">
                    <a:srgbClr val="C0C0C0"/>
                  </a:outerShdw>
                </a:effectLst>
              </a:rPr>
              <a:t>ÇEŞİTLİ GÜÇ VE GENİŞLİKTE OLURLAR.</a:t>
            </a:r>
          </a:p>
          <a:p>
            <a:pPr eaLnBrk="1" hangingPunct="1">
              <a:lnSpc>
                <a:spcPct val="80000"/>
              </a:lnSpc>
              <a:defRPr/>
            </a:pPr>
            <a:r>
              <a:rPr lang="tr-TR" sz="2800" b="1" dirty="0">
                <a:effectLst>
                  <a:outerShdw blurRad="38100" dist="38100" dir="2700000" algn="tl">
                    <a:srgbClr val="C0C0C0"/>
                  </a:outerShdw>
                </a:effectLst>
              </a:rPr>
              <a:t>HAYATIN NORMAL AKIŞINI BOZARLAR.</a:t>
            </a:r>
          </a:p>
          <a:p>
            <a:pPr eaLnBrk="1" hangingPunct="1">
              <a:lnSpc>
                <a:spcPct val="80000"/>
              </a:lnSpc>
              <a:defRPr/>
            </a:pPr>
            <a:r>
              <a:rPr lang="tr-TR" sz="2800" b="1" dirty="0">
                <a:effectLst>
                  <a:outerShdw blurRad="38100" dist="38100" dir="2700000" algn="tl">
                    <a:srgbClr val="C0C0C0"/>
                  </a:outerShdw>
                </a:effectLst>
              </a:rPr>
              <a:t> ALT YAPIYI VE ÜST YAPIYI BOZARLAR.</a:t>
            </a:r>
          </a:p>
          <a:p>
            <a:pPr eaLnBrk="1" hangingPunct="1">
              <a:lnSpc>
                <a:spcPct val="80000"/>
              </a:lnSpc>
              <a:defRPr/>
            </a:pPr>
            <a:r>
              <a:rPr lang="tr-TR" sz="2800" b="1" dirty="0">
                <a:effectLst>
                  <a:outerShdw blurRad="38100" dist="38100" dir="2700000" algn="tl">
                    <a:srgbClr val="C0C0C0"/>
                  </a:outerShdw>
                </a:effectLst>
              </a:rPr>
              <a:t> ŞOK TESİRİ YARATIRLAR.</a:t>
            </a:r>
          </a:p>
          <a:p>
            <a:pPr eaLnBrk="1" hangingPunct="1">
              <a:lnSpc>
                <a:spcPct val="80000"/>
              </a:lnSpc>
              <a:defRPr/>
            </a:pPr>
            <a:r>
              <a:rPr lang="tr-TR" sz="2800" b="1" dirty="0">
                <a:effectLst>
                  <a:outerShdw blurRad="38100" dist="38100" dir="2700000" algn="tl">
                    <a:srgbClr val="C0C0C0"/>
                  </a:outerShdw>
                </a:effectLst>
              </a:rPr>
              <a:t> ÖLÜM, YARALANMA VE SAKATLIK GİBİ SONUÇLAR  </a:t>
            </a:r>
          </a:p>
          <a:p>
            <a:pPr marL="0" indent="0" eaLnBrk="1" hangingPunct="1">
              <a:lnSpc>
                <a:spcPct val="80000"/>
              </a:lnSpc>
              <a:buNone/>
              <a:defRPr/>
            </a:pPr>
            <a:r>
              <a:rPr lang="tr-TR" sz="2800" b="1" dirty="0">
                <a:effectLst>
                  <a:outerShdw blurRad="38100" dist="38100" dir="2700000" algn="tl">
                    <a:srgbClr val="C0C0C0"/>
                  </a:outerShdw>
                </a:effectLst>
              </a:rPr>
              <a:t>     DOĞURURLAR.</a:t>
            </a:r>
          </a:p>
          <a:p>
            <a:pPr eaLnBrk="1" hangingPunct="1">
              <a:lnSpc>
                <a:spcPct val="80000"/>
              </a:lnSpc>
              <a:defRPr/>
            </a:pPr>
            <a:r>
              <a:rPr lang="tr-TR" sz="2800" b="1" dirty="0">
                <a:effectLst>
                  <a:outerShdw blurRad="38100" dist="38100" dir="2700000" algn="tl">
                    <a:srgbClr val="C0C0C0"/>
                  </a:outerShdw>
                </a:effectLst>
              </a:rPr>
              <a:t> BULAŞICI VE SALGIN HASTALIKLARIN ÇIKMASINA  </a:t>
            </a:r>
          </a:p>
          <a:p>
            <a:pPr marL="0" indent="0" eaLnBrk="1" hangingPunct="1">
              <a:lnSpc>
                <a:spcPct val="80000"/>
              </a:lnSpc>
              <a:buNone/>
              <a:defRPr/>
            </a:pPr>
            <a:r>
              <a:rPr lang="tr-TR" sz="2800" b="1" dirty="0">
                <a:effectLst>
                  <a:outerShdw blurRad="38100" dist="38100" dir="2700000" algn="tl">
                    <a:srgbClr val="C0C0C0"/>
                  </a:outerShdw>
                </a:effectLst>
              </a:rPr>
              <a:t>     NEDEN OLURLAR.</a:t>
            </a:r>
          </a:p>
          <a:p>
            <a:pPr eaLnBrk="1" hangingPunct="1">
              <a:lnSpc>
                <a:spcPct val="80000"/>
              </a:lnSpc>
              <a:defRPr/>
            </a:pPr>
            <a:r>
              <a:rPr lang="tr-TR" sz="2800" b="1" dirty="0">
                <a:effectLst>
                  <a:outerShdw blurRad="38100" dist="38100" dir="2700000" algn="tl">
                    <a:srgbClr val="C0C0C0"/>
                  </a:outerShdw>
                </a:effectLst>
              </a:rPr>
              <a:t> YÖRENİN EKONOMİK YAPISINI BOZARLAR.</a:t>
            </a:r>
          </a:p>
          <a:p>
            <a:pPr eaLnBrk="1" hangingPunct="1">
              <a:lnSpc>
                <a:spcPct val="80000"/>
              </a:lnSpc>
              <a:defRPr/>
            </a:pPr>
            <a:r>
              <a:rPr lang="tr-TR" sz="2800" b="1" dirty="0">
                <a:effectLst>
                  <a:outerShdw blurRad="38100" dist="38100" dir="2700000" algn="tl">
                    <a:srgbClr val="C0C0C0"/>
                  </a:outerShdw>
                </a:effectLst>
              </a:rPr>
              <a:t> DEVLETİN PLANLADIĞI YATIRIMLARI GECİKTİRİRLER.</a:t>
            </a:r>
          </a:p>
          <a:p>
            <a:pPr eaLnBrk="1" hangingPunct="1">
              <a:lnSpc>
                <a:spcPct val="80000"/>
              </a:lnSpc>
              <a:defRPr/>
            </a:pPr>
            <a:endParaRPr lang="tr-TR"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0859E-9C14-36BD-8AFA-09EA4963A87C}"/>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61F37C38-0CCD-3757-C4B7-4524CA1AB07C}"/>
              </a:ext>
            </a:extLst>
          </p:cNvPr>
          <p:cNvSpPr>
            <a:spLocks noGrp="1"/>
          </p:cNvSpPr>
          <p:nvPr>
            <p:ph type="sldNum" sz="quarter" idx="12"/>
          </p:nvPr>
        </p:nvSpPr>
        <p:spPr/>
        <p:txBody>
          <a:bodyPr/>
          <a:lstStyle/>
          <a:p>
            <a:fld id="{F38DF745-7D3F-47F4-83A3-874385CFAA69}" type="slidenum">
              <a:rPr lang="en-US" smtClean="0"/>
              <a:pPr/>
              <a:t>13</a:t>
            </a:fld>
            <a:endParaRPr lang="en-US"/>
          </a:p>
        </p:txBody>
      </p:sp>
      <p:sp>
        <p:nvSpPr>
          <p:cNvPr id="3" name="Metin kutusu 2">
            <a:extLst>
              <a:ext uri="{FF2B5EF4-FFF2-40B4-BE49-F238E27FC236}">
                <a16:creationId xmlns:a16="http://schemas.microsoft.com/office/drawing/2014/main" id="{C0E4D0BA-6053-2B4B-3A0C-16FBEF5152E8}"/>
              </a:ext>
            </a:extLst>
          </p:cNvPr>
          <p:cNvSpPr txBox="1"/>
          <p:nvPr/>
        </p:nvSpPr>
        <p:spPr>
          <a:xfrm>
            <a:off x="287524" y="20121"/>
            <a:ext cx="8604956" cy="6863417"/>
          </a:xfrm>
          <a:prstGeom prst="rect">
            <a:avLst/>
          </a:prstGeom>
          <a:noFill/>
        </p:spPr>
        <p:txBody>
          <a:bodyPr wrap="square">
            <a:spAutoFit/>
          </a:bodyPr>
          <a:lstStyle/>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Orman Yangını;</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Orman yangını, doğal ya da insani sebeplerden ortaya çıkan ormanların kısmen veya tamamen yanmasıdır. Yıldırım düşmesi, yanardağ patlaması ve yüksek sıcaklık gibi doğal sebeplerle çıkan yangınlar ve sigara, tarımsal ürünler nedenli çıkan insan kaynaklı orman yangınları vardır. Ormanların yanması ekolojik olarak bir çok zarara sebep olur. İklim değişikliği ve kuraklık başlıca sonuçlardır.</a:t>
            </a:r>
            <a:endParaRPr lang="tr-TR" sz="2200" dirty="0">
              <a:solidFill>
                <a:schemeClr val="bg1"/>
              </a:solidFill>
              <a:effectLst/>
              <a:latin typeface="Times New Roman" panose="02020603050405020304" pitchFamily="18" charset="0"/>
              <a:ea typeface="Times New Roman" panose="02020603050405020304" pitchFamily="18" charset="0"/>
            </a:endParaRPr>
          </a:p>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Hortum;</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Sıcak hava bölgelerinde soğuk hava ile sıcak havanın dar bir alanda aniden yer değiştirmesi ile oluşan ve hızlı bir şekilde kendi etrafında dönen rüzgârlara hortum denir.</a:t>
            </a:r>
            <a:endParaRPr lang="tr-TR" sz="2200" dirty="0">
              <a:solidFill>
                <a:schemeClr val="bg1"/>
              </a:solidFill>
              <a:effectLst/>
              <a:latin typeface="Times New Roman" panose="02020603050405020304" pitchFamily="18" charset="0"/>
              <a:ea typeface="Times New Roman" panose="02020603050405020304" pitchFamily="18" charset="0"/>
            </a:endParaRPr>
          </a:p>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Kasırga;</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Hızı saatte 120 kilometreyi geçen çok şiddetli ve yıkıcı rüzgarlara kasırga denir.</a:t>
            </a:r>
            <a:endParaRPr lang="tr-TR" sz="2200" dirty="0">
              <a:solidFill>
                <a:schemeClr val="bg1"/>
              </a:solidFill>
              <a:effectLst/>
              <a:latin typeface="Times New Roman" panose="02020603050405020304" pitchFamily="18" charset="0"/>
              <a:ea typeface="Times New Roman" panose="02020603050405020304" pitchFamily="18" charset="0"/>
            </a:endParaRPr>
          </a:p>
          <a:p>
            <a:pPr algn="just"/>
            <a:r>
              <a:rPr lang="tr-TR" sz="2200" b="1"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Yıldırım Düşmesi;</a:t>
            </a:r>
            <a:r>
              <a:rPr lang="tr-TR" sz="2200" dirty="0">
                <a:solidFill>
                  <a:schemeClr val="bg1"/>
                </a:solidFill>
                <a:effectLst/>
                <a:latin typeface="Arial Narrow" panose="020B0606020202030204" pitchFamily="34" charset="0"/>
                <a:ea typeface="Times New Roman" panose="02020603050405020304" pitchFamily="18" charset="0"/>
                <a:cs typeface="Open Sans" panose="020B0606030504020204" pitchFamily="34" charset="0"/>
              </a:rPr>
              <a:t> Artı ve eksi yüklü bulutların gökyüzünde çarpışması sonucu oluşan elektrik akımının yeryüzüne düşmesi oluşan yıkımlardır.</a:t>
            </a:r>
            <a:endParaRPr lang="tr-TR" sz="2200" dirty="0">
              <a:solidFill>
                <a:schemeClr val="bg1"/>
              </a:solidFill>
              <a:effectLst/>
              <a:latin typeface="Times New Roman" panose="02020603050405020304" pitchFamily="18" charset="0"/>
              <a:ea typeface="Times New Roman" panose="02020603050405020304" pitchFamily="18" charset="0"/>
            </a:endParaRPr>
          </a:p>
          <a:p>
            <a:r>
              <a:rPr lang="tr-TR" sz="2200" b="1" dirty="0">
                <a:solidFill>
                  <a:schemeClr val="bg1"/>
                </a:solidFill>
                <a:effectLst/>
                <a:latin typeface="Arial Narrow" panose="020B0606020202030204" pitchFamily="34" charset="0"/>
                <a:ea typeface="Times New Roman" panose="02020603050405020304" pitchFamily="18" charset="0"/>
              </a:rPr>
              <a:t>• Yangın:</a:t>
            </a:r>
            <a:r>
              <a:rPr lang="tr-TR" sz="2200" dirty="0">
                <a:solidFill>
                  <a:schemeClr val="bg1"/>
                </a:solidFill>
                <a:effectLst/>
                <a:latin typeface="Arial Narrow" panose="020B0606020202030204" pitchFamily="34" charset="0"/>
                <a:ea typeface="Times New Roman" panose="02020603050405020304" pitchFamily="18" charset="0"/>
              </a:rPr>
              <a:t> Tehlike doğuran, önü alınamayan veya söndürülemeyen ve neticesinde madden ve manen zararlar getiren ateşe yangın denir. Diğer bir tanımıyla ise, katı, sıvı veya gaz halindeki yanıcı maddelerin oksijen ile birleşerek ısı alarak kontrol dışı yanmasıdır.</a:t>
            </a:r>
            <a:endParaRPr lang="tr-TR" sz="2200" dirty="0">
              <a:solidFill>
                <a:schemeClr val="bg1"/>
              </a:solidFill>
              <a:effectLst/>
              <a:latin typeface="Times New Roman" panose="02020603050405020304" pitchFamily="18" charset="0"/>
              <a:ea typeface="Times New Roman" panose="02020603050405020304" pitchFamily="18" charset="0"/>
            </a:endParaRPr>
          </a:p>
          <a:p>
            <a:r>
              <a:rPr lang="tr-TR" sz="2200" b="1" dirty="0">
                <a:solidFill>
                  <a:schemeClr val="bg1"/>
                </a:solidFill>
                <a:effectLst/>
                <a:latin typeface="Arial Narrow" panose="020B0606020202030204" pitchFamily="34" charset="0"/>
                <a:ea typeface="Times New Roman" panose="02020603050405020304" pitchFamily="18" charset="0"/>
              </a:rPr>
              <a:t>• Su Baskını:</a:t>
            </a:r>
            <a:r>
              <a:rPr lang="tr-TR" sz="2200" dirty="0">
                <a:solidFill>
                  <a:schemeClr val="bg1"/>
                </a:solidFill>
                <a:effectLst/>
                <a:latin typeface="Arial Narrow" panose="020B0606020202030204" pitchFamily="34" charset="0"/>
                <a:ea typeface="Times New Roman" panose="02020603050405020304" pitchFamily="18" charset="0"/>
              </a:rPr>
              <a:t> Yağmur suları, boruların patlaması, beton su deposunun delinmesi veya çatlaması gibi herhangi bir nedenle binanın zemin seviyesi altındaki bölümlerini su basması olayıdır.</a:t>
            </a:r>
            <a:endParaRPr lang="tr-TR" sz="2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20968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Başlık"/>
          <p:cNvSpPr>
            <a:spLocks noGrp="1"/>
          </p:cNvSpPr>
          <p:nvPr>
            <p:ph type="title"/>
          </p:nvPr>
        </p:nvSpPr>
        <p:spPr>
          <a:xfrm>
            <a:off x="457200" y="404664"/>
            <a:ext cx="8686800" cy="838200"/>
          </a:xfrm>
        </p:spPr>
        <p:txBody>
          <a:bodyPr>
            <a:normAutofit/>
          </a:bodyPr>
          <a:lstStyle/>
          <a:p>
            <a:r>
              <a:rPr lang="tr-TR" sz="2800" b="1" dirty="0"/>
              <a:t>Afet çeşitleri</a:t>
            </a:r>
          </a:p>
        </p:txBody>
      </p:sp>
      <p:sp>
        <p:nvSpPr>
          <p:cNvPr id="74755" name="2 İçerik Yer Tutucusu"/>
          <p:cNvSpPr>
            <a:spLocks noGrp="1"/>
          </p:cNvSpPr>
          <p:nvPr>
            <p:ph idx="1"/>
          </p:nvPr>
        </p:nvSpPr>
        <p:spPr>
          <a:xfrm>
            <a:off x="304800" y="1412776"/>
            <a:ext cx="8686800" cy="4667349"/>
          </a:xfrm>
        </p:spPr>
        <p:txBody>
          <a:bodyPr/>
          <a:lstStyle/>
          <a:p>
            <a:endParaRPr lang="tr-TR" sz="2700" b="1" dirty="0"/>
          </a:p>
          <a:p>
            <a:r>
              <a:rPr lang="tr-TR" sz="2700" b="1" dirty="0">
                <a:solidFill>
                  <a:srgbClr val="FF0000"/>
                </a:solidFill>
              </a:rPr>
              <a:t>TSUNAMİ</a:t>
            </a:r>
            <a:r>
              <a:rPr lang="tr-TR" sz="2700" b="1" dirty="0"/>
              <a:t>: Okyanus, deniz altında veya yakınlarındaki fay hattında meydana gelen şiddetli deprem veya kayma nedeniyle meydana gelen bir sarsıntının etkisiyle oluşan sismik okyanus akıntısına </a:t>
            </a:r>
            <a:r>
              <a:rPr lang="tr-TR" sz="2700" b="1" dirty="0" err="1">
                <a:solidFill>
                  <a:srgbClr val="FF0000"/>
                </a:solidFill>
              </a:rPr>
              <a:t>Tsunami</a:t>
            </a:r>
            <a:r>
              <a:rPr lang="tr-TR" sz="2700" b="1" dirty="0">
                <a:solidFill>
                  <a:srgbClr val="FF0000"/>
                </a:solidFill>
              </a:rPr>
              <a:t> </a:t>
            </a:r>
            <a:r>
              <a:rPr lang="tr-TR" sz="2700" b="1" dirty="0"/>
              <a:t>denir.</a:t>
            </a:r>
          </a:p>
          <a:p>
            <a:r>
              <a:rPr lang="tr-TR" sz="2700" b="1" dirty="0">
                <a:solidFill>
                  <a:srgbClr val="FF0000"/>
                </a:solidFill>
              </a:rPr>
              <a:t>SEL:</a:t>
            </a:r>
            <a:r>
              <a:rPr lang="tr-TR" sz="2700" b="1" dirty="0"/>
              <a:t> Suyun doğal yada yapay yatağından taşarak tehlikeye sebep olan doğal afettir.</a:t>
            </a:r>
          </a:p>
          <a:p>
            <a:r>
              <a:rPr lang="tr-TR" sz="2700" b="1" dirty="0">
                <a:solidFill>
                  <a:schemeClr val="tx1"/>
                </a:solidFill>
              </a:rPr>
              <a:t>(Seylap-Feyezan, su baskını, taşma, taşkın olarak adlandırılır.)</a:t>
            </a:r>
          </a:p>
          <a:p>
            <a:pPr>
              <a:buFont typeface="Wingdings" pitchFamily="2" charset="2"/>
              <a:buNone/>
            </a:pPr>
            <a:endParaRPr lang="tr-TR" sz="2800" b="1"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4294967295"/>
          </p:nvPr>
        </p:nvSpPr>
        <p:spPr>
          <a:xfrm>
            <a:off x="35496" y="2035919"/>
            <a:ext cx="5688632" cy="3409305"/>
          </a:xfrm>
        </p:spPr>
        <p:txBody>
          <a:bodyPr/>
          <a:lstStyle/>
          <a:p>
            <a:pPr eaLnBrk="1" hangingPunct="1">
              <a:lnSpc>
                <a:spcPct val="80000"/>
              </a:lnSpc>
              <a:buFont typeface="Wingdings" pitchFamily="2" charset="2"/>
              <a:buNone/>
            </a:pPr>
            <a:r>
              <a:rPr lang="tr-TR" sz="2500" b="1" dirty="0">
                <a:latin typeface="Times New Roman" pitchFamily="18" charset="0"/>
                <a:cs typeface="Times New Roman" pitchFamily="18" charset="0"/>
              </a:rPr>
              <a:t>Yer kabuğunu meydana getiren </a:t>
            </a:r>
          </a:p>
          <a:p>
            <a:pPr eaLnBrk="1" hangingPunct="1">
              <a:lnSpc>
                <a:spcPct val="80000"/>
              </a:lnSpc>
              <a:buFont typeface="Wingdings" pitchFamily="2" charset="2"/>
              <a:buNone/>
            </a:pPr>
            <a:r>
              <a:rPr lang="tr-TR" sz="2500" b="1" dirty="0">
                <a:latin typeface="Times New Roman" pitchFamily="18" charset="0"/>
                <a:cs typeface="Times New Roman" pitchFamily="18" charset="0"/>
              </a:rPr>
              <a:t>kayaçlardaki doğal etkenler  sonucunda </a:t>
            </a:r>
          </a:p>
          <a:p>
            <a:pPr eaLnBrk="1" hangingPunct="1">
              <a:lnSpc>
                <a:spcPct val="80000"/>
              </a:lnSpc>
              <a:buFont typeface="Wingdings" pitchFamily="2" charset="2"/>
              <a:buNone/>
            </a:pPr>
            <a:r>
              <a:rPr lang="tr-TR" sz="2500" b="1" dirty="0">
                <a:latin typeface="Times New Roman" pitchFamily="18" charset="0"/>
                <a:cs typeface="Times New Roman" pitchFamily="18" charset="0"/>
              </a:rPr>
              <a:t>başlayan ani ve kısa süreli titreşimlere </a:t>
            </a:r>
          </a:p>
          <a:p>
            <a:pPr eaLnBrk="1" hangingPunct="1">
              <a:lnSpc>
                <a:spcPct val="80000"/>
              </a:lnSpc>
              <a:buFont typeface="Wingdings" pitchFamily="2" charset="2"/>
              <a:buNone/>
            </a:pPr>
            <a:r>
              <a:rPr lang="tr-TR" sz="2500" b="1" dirty="0">
                <a:latin typeface="Times New Roman" pitchFamily="18" charset="0"/>
                <a:cs typeface="Times New Roman" pitchFamily="18" charset="0"/>
              </a:rPr>
              <a:t>yada yer içindeki bir noktada meydana </a:t>
            </a:r>
          </a:p>
          <a:p>
            <a:pPr eaLnBrk="1" hangingPunct="1">
              <a:lnSpc>
                <a:spcPct val="80000"/>
              </a:lnSpc>
              <a:buFont typeface="Wingdings" pitchFamily="2" charset="2"/>
              <a:buNone/>
            </a:pPr>
            <a:r>
              <a:rPr lang="tr-TR" sz="2500" b="1" dirty="0">
                <a:latin typeface="Times New Roman" pitchFamily="18" charset="0"/>
                <a:cs typeface="Times New Roman" pitchFamily="18" charset="0"/>
              </a:rPr>
              <a:t>gelen kırılmanın doğurduğu sismik </a:t>
            </a:r>
          </a:p>
          <a:p>
            <a:pPr eaLnBrk="1" hangingPunct="1">
              <a:lnSpc>
                <a:spcPct val="80000"/>
              </a:lnSpc>
              <a:buFont typeface="Wingdings" pitchFamily="2" charset="2"/>
              <a:buNone/>
            </a:pPr>
            <a:r>
              <a:rPr lang="tr-TR" sz="2500" b="1" dirty="0">
                <a:latin typeface="Times New Roman" pitchFamily="18" charset="0"/>
                <a:cs typeface="Times New Roman" pitchFamily="18" charset="0"/>
              </a:rPr>
              <a:t>dalgaların yer yüzeyine kadar ulaşarak</a:t>
            </a:r>
          </a:p>
          <a:p>
            <a:pPr eaLnBrk="1" hangingPunct="1">
              <a:lnSpc>
                <a:spcPct val="80000"/>
              </a:lnSpc>
              <a:buFont typeface="Wingdings" pitchFamily="2" charset="2"/>
              <a:buNone/>
            </a:pPr>
            <a:r>
              <a:rPr lang="tr-TR" sz="2500" b="1" dirty="0">
                <a:latin typeface="Times New Roman" pitchFamily="18" charset="0"/>
                <a:cs typeface="Times New Roman" pitchFamily="18" charset="0"/>
              </a:rPr>
              <a:t>sarsmasına </a:t>
            </a:r>
            <a:r>
              <a:rPr lang="tr-TR" sz="2500" b="1" dirty="0">
                <a:solidFill>
                  <a:srgbClr val="FF0000"/>
                </a:solidFill>
                <a:latin typeface="Times New Roman" pitchFamily="18" charset="0"/>
                <a:cs typeface="Times New Roman" pitchFamily="18" charset="0"/>
              </a:rPr>
              <a:t>deprem</a:t>
            </a:r>
            <a:r>
              <a:rPr lang="tr-TR" sz="2500" b="1" dirty="0">
                <a:latin typeface="Times New Roman" pitchFamily="18" charset="0"/>
                <a:cs typeface="Times New Roman" pitchFamily="18" charset="0"/>
              </a:rPr>
              <a:t> denir.</a:t>
            </a:r>
          </a:p>
        </p:txBody>
      </p:sp>
      <p:pic>
        <p:nvPicPr>
          <p:cNvPr id="109572" name="Picture 4"/>
          <p:cNvPicPr>
            <a:picLocks noChangeAspect="1" noChangeArrowheads="1"/>
          </p:cNvPicPr>
          <p:nvPr/>
        </p:nvPicPr>
        <p:blipFill>
          <a:blip r:embed="rId3" cstate="print"/>
          <a:srcRect/>
          <a:stretch>
            <a:fillRect/>
          </a:stretch>
        </p:blipFill>
        <p:spPr bwMode="auto">
          <a:xfrm>
            <a:off x="5940152" y="414258"/>
            <a:ext cx="2870978" cy="3456384"/>
          </a:xfrm>
          <a:prstGeom prst="rect">
            <a:avLst/>
          </a:prstGeom>
          <a:noFill/>
          <a:ln w="9525">
            <a:noFill/>
            <a:miter lim="800000"/>
            <a:headEnd/>
            <a:tailEnd/>
          </a:ln>
        </p:spPr>
      </p:pic>
      <p:pic>
        <p:nvPicPr>
          <p:cNvPr id="109573" name="Picture 5"/>
          <p:cNvPicPr>
            <a:picLocks noChangeAspect="1" noChangeArrowheads="1"/>
          </p:cNvPicPr>
          <p:nvPr/>
        </p:nvPicPr>
        <p:blipFill>
          <a:blip r:embed="rId4" cstate="print"/>
          <a:srcRect/>
          <a:stretch>
            <a:fillRect/>
          </a:stretch>
        </p:blipFill>
        <p:spPr bwMode="auto">
          <a:xfrm>
            <a:off x="4139952" y="4420855"/>
            <a:ext cx="4887202" cy="2420888"/>
          </a:xfrm>
          <a:prstGeom prst="rect">
            <a:avLst/>
          </a:prstGeom>
          <a:noFill/>
          <a:ln w="9525">
            <a:noFill/>
            <a:miter lim="800000"/>
            <a:headEnd/>
            <a:tailEnd/>
          </a:ln>
        </p:spPr>
      </p:pic>
      <p:sp>
        <p:nvSpPr>
          <p:cNvPr id="6" name="1 Başlık"/>
          <p:cNvSpPr txBox="1">
            <a:spLocks/>
          </p:cNvSpPr>
          <p:nvPr/>
        </p:nvSpPr>
        <p:spPr>
          <a:xfrm>
            <a:off x="457200" y="404664"/>
            <a:ext cx="8686800" cy="8382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Afet çeşitleri</a:t>
            </a:r>
            <a:endParaRPr kumimoji="0" lang="tr-TR" sz="2800" b="1"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7" name="6 Metin kutusu"/>
          <p:cNvSpPr txBox="1"/>
          <p:nvPr/>
        </p:nvSpPr>
        <p:spPr>
          <a:xfrm>
            <a:off x="395536" y="1455167"/>
            <a:ext cx="2088232" cy="461665"/>
          </a:xfrm>
          <a:prstGeom prst="rect">
            <a:avLst/>
          </a:prstGeom>
          <a:noFill/>
        </p:spPr>
        <p:txBody>
          <a:bodyPr wrap="square" rtlCol="0">
            <a:spAutoFit/>
          </a:bodyPr>
          <a:lstStyle/>
          <a:p>
            <a:r>
              <a:rPr lang="tr-TR" sz="2400" b="1" dirty="0">
                <a:latin typeface="+mj-lt"/>
                <a:ea typeface="Adobe Gothic Std B" pitchFamily="34" charset="-128"/>
              </a:rPr>
              <a:t>DEPREM: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p:cTn id="7" dur="500" fill="hold"/>
                                        <p:tgtEl>
                                          <p:spTgt spid="109572"/>
                                        </p:tgtEl>
                                        <p:attrNameLst>
                                          <p:attrName>ppt_w</p:attrName>
                                        </p:attrNameLst>
                                      </p:cBhvr>
                                      <p:tavLst>
                                        <p:tav tm="0">
                                          <p:val>
                                            <p:fltVal val="0"/>
                                          </p:val>
                                        </p:tav>
                                        <p:tav tm="100000">
                                          <p:val>
                                            <p:strVal val="#ppt_w"/>
                                          </p:val>
                                        </p:tav>
                                      </p:tavLst>
                                    </p:anim>
                                    <p:anim calcmode="lin" valueType="num">
                                      <p:cBhvr>
                                        <p:cTn id="8" dur="500" fill="hold"/>
                                        <p:tgtEl>
                                          <p:spTgt spid="109572"/>
                                        </p:tgtEl>
                                        <p:attrNameLst>
                                          <p:attrName>ppt_h</p:attrName>
                                        </p:attrNameLst>
                                      </p:cBhvr>
                                      <p:tavLst>
                                        <p:tav tm="0">
                                          <p:val>
                                            <p:fltVal val="0"/>
                                          </p:val>
                                        </p:tav>
                                        <p:tav tm="100000">
                                          <p:val>
                                            <p:strVal val="#ppt_h"/>
                                          </p:val>
                                        </p:tav>
                                      </p:tavLst>
                                    </p:anim>
                                    <p:anim calcmode="lin" valueType="num">
                                      <p:cBhvr>
                                        <p:cTn id="9" dur="500" fill="hold"/>
                                        <p:tgtEl>
                                          <p:spTgt spid="109572"/>
                                        </p:tgtEl>
                                        <p:attrNameLst>
                                          <p:attrName>ppt_x</p:attrName>
                                        </p:attrNameLst>
                                      </p:cBhvr>
                                      <p:tavLst>
                                        <p:tav tm="0">
                                          <p:val>
                                            <p:fltVal val="0.5"/>
                                          </p:val>
                                        </p:tav>
                                        <p:tav tm="100000">
                                          <p:val>
                                            <p:strVal val="#ppt_x"/>
                                          </p:val>
                                        </p:tav>
                                      </p:tavLst>
                                    </p:anim>
                                    <p:anim calcmode="lin" valueType="num">
                                      <p:cBhvr>
                                        <p:cTn id="10" dur="500" fill="hold"/>
                                        <p:tgtEl>
                                          <p:spTgt spid="10957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KAMERA.WAV"/>
                                        </p:tgtEl>
                                      </p:cMediaNode>
                                    </p:audio>
                                  </p:sub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9573"/>
                                        </p:tgtEl>
                                        <p:attrNameLst>
                                          <p:attrName>style.visibility</p:attrName>
                                        </p:attrNameLst>
                                      </p:cBhvr>
                                      <p:to>
                                        <p:strVal val="visible"/>
                                      </p:to>
                                    </p:set>
                                    <p:anim calcmode="lin" valueType="num">
                                      <p:cBhvr>
                                        <p:cTn id="14" dur="500" fill="hold"/>
                                        <p:tgtEl>
                                          <p:spTgt spid="109573"/>
                                        </p:tgtEl>
                                        <p:attrNameLst>
                                          <p:attrName>ppt_w</p:attrName>
                                        </p:attrNameLst>
                                      </p:cBhvr>
                                      <p:tavLst>
                                        <p:tav tm="0">
                                          <p:val>
                                            <p:fltVal val="0"/>
                                          </p:val>
                                        </p:tav>
                                        <p:tav tm="100000">
                                          <p:val>
                                            <p:strVal val="#ppt_w"/>
                                          </p:val>
                                        </p:tav>
                                      </p:tavLst>
                                    </p:anim>
                                    <p:anim calcmode="lin" valueType="num">
                                      <p:cBhvr>
                                        <p:cTn id="15" dur="500" fill="hold"/>
                                        <p:tgtEl>
                                          <p:spTgt spid="109573"/>
                                        </p:tgtEl>
                                        <p:attrNameLst>
                                          <p:attrName>ppt_h</p:attrName>
                                        </p:attrNameLst>
                                      </p:cBhvr>
                                      <p:tavLst>
                                        <p:tav tm="0">
                                          <p:val>
                                            <p:fltVal val="0"/>
                                          </p:val>
                                        </p:tav>
                                        <p:tav tm="100000">
                                          <p:val>
                                            <p:strVal val="#ppt_h"/>
                                          </p:val>
                                        </p:tav>
                                      </p:tavLst>
                                    </p:anim>
                                    <p:anim calcmode="lin" valueType="num">
                                      <p:cBhvr>
                                        <p:cTn id="16" dur="500" fill="hold"/>
                                        <p:tgtEl>
                                          <p:spTgt spid="109573"/>
                                        </p:tgtEl>
                                        <p:attrNameLst>
                                          <p:attrName>ppt_x</p:attrName>
                                        </p:attrNameLst>
                                      </p:cBhvr>
                                      <p:tavLst>
                                        <p:tav tm="0">
                                          <p:val>
                                            <p:fltVal val="0.5"/>
                                          </p:val>
                                        </p:tav>
                                        <p:tav tm="100000">
                                          <p:val>
                                            <p:strVal val="#ppt_x"/>
                                          </p:val>
                                        </p:tav>
                                      </p:tavLst>
                                    </p:anim>
                                    <p:anim calcmode="lin" valueType="num">
                                      <p:cBhvr>
                                        <p:cTn id="17" dur="500" fill="hold"/>
                                        <p:tgtEl>
                                          <p:spTgt spid="109573"/>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179512" y="1484784"/>
            <a:ext cx="8686800" cy="3096344"/>
          </a:xfrm>
        </p:spPr>
        <p:txBody>
          <a:bodyPr>
            <a:noAutofit/>
          </a:bodyPr>
          <a:lstStyle/>
          <a:p>
            <a:endParaRPr lang="tr-TR" sz="5400" b="1" dirty="0">
              <a:solidFill>
                <a:srgbClr val="FF0000"/>
              </a:solidFill>
            </a:endParaRPr>
          </a:p>
          <a:p>
            <a:pPr marL="0" indent="0" algn="ctr">
              <a:buNone/>
            </a:pPr>
            <a:r>
              <a:rPr lang="tr-TR" sz="5400" b="1" dirty="0">
                <a:solidFill>
                  <a:srgbClr val="FF0000"/>
                </a:solidFill>
              </a:rPr>
              <a:t>SINAVLARDA  ÇIKMIŞ SORULAR</a:t>
            </a:r>
          </a:p>
          <a:p>
            <a:pPr>
              <a:buFont typeface="Wingdings" pitchFamily="2" charset="2"/>
              <a:buNone/>
            </a:pPr>
            <a:endParaRPr lang="tr-TR" sz="5400" b="1" dirty="0">
              <a:solidFill>
                <a:srgbClr val="FF0000"/>
              </a:solidFill>
            </a:endParaRPr>
          </a:p>
        </p:txBody>
      </p:sp>
    </p:spTree>
    <p:extLst>
      <p:ext uri="{BB962C8B-B14F-4D97-AF65-F5344CB8AC3E}">
        <p14:creationId xmlns:p14="http://schemas.microsoft.com/office/powerpoint/2010/main" val="23693197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 Bir yanmanın olabilmesi için aşağıdakilerden hangisinin gerçekleşmesi gerekir?</a:t>
            </a:r>
          </a:p>
          <a:p>
            <a:endParaRPr lang="tr-TR" sz="2400" dirty="0"/>
          </a:p>
          <a:p>
            <a:pPr marL="0" indent="0">
              <a:buNone/>
            </a:pPr>
            <a:r>
              <a:rPr lang="tr-TR" sz="2400" dirty="0"/>
              <a:t>a) Yanıcı maddenin oksijen ile birleşmesi gerekir      </a:t>
            </a:r>
          </a:p>
          <a:p>
            <a:pPr marL="0" indent="0">
              <a:buNone/>
            </a:pPr>
            <a:r>
              <a:rPr lang="tr-TR" sz="2400" dirty="0"/>
              <a:t>b) Oksijen ve ısının bir araya gelerek kimyasal reaksiyon oluşturması gerekir</a:t>
            </a:r>
          </a:p>
          <a:p>
            <a:pPr marL="0" indent="0">
              <a:buNone/>
            </a:pPr>
            <a:r>
              <a:rPr lang="tr-TR" sz="2400" dirty="0"/>
              <a:t>c) Yanıcı madde ile ısının birleşmesi gerekir            </a:t>
            </a:r>
          </a:p>
          <a:p>
            <a:pPr marL="0" indent="0">
              <a:buNone/>
            </a:pPr>
            <a:r>
              <a:rPr lang="tr-TR" sz="2400" dirty="0"/>
              <a:t>d) Yanıcı maddenin ısı ve oksijen ile birleşmesi sonucu kimyasal reaksiyon oluşturması gerekir      </a:t>
            </a:r>
          </a:p>
          <a:p>
            <a:pPr marL="0" indent="0">
              <a:buNone/>
            </a:pPr>
            <a:r>
              <a:rPr lang="tr-TR" sz="2400" dirty="0"/>
              <a:t>e) Hiçbiri</a:t>
            </a:r>
          </a:p>
          <a:p>
            <a:pPr>
              <a:buFont typeface="Wingdings" pitchFamily="2" charset="2"/>
              <a:buNone/>
            </a:pPr>
            <a:endParaRPr lang="tr-TR" sz="5400" b="1" dirty="0">
              <a:solidFill>
                <a:srgbClr val="FF0000"/>
              </a:solidFill>
            </a:endParaRPr>
          </a:p>
        </p:txBody>
      </p:sp>
    </p:spTree>
    <p:extLst>
      <p:ext uri="{BB962C8B-B14F-4D97-AF65-F5344CB8AC3E}">
        <p14:creationId xmlns:p14="http://schemas.microsoft.com/office/powerpoint/2010/main" val="14720536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 Bir yanmanın olabilmesi için aşağıdakilerden hangisinin gerçekleşmesi gerekir?</a:t>
            </a:r>
          </a:p>
          <a:p>
            <a:endParaRPr lang="tr-TR" sz="2400" dirty="0"/>
          </a:p>
          <a:p>
            <a:pPr marL="0" indent="0">
              <a:buNone/>
            </a:pPr>
            <a:r>
              <a:rPr lang="tr-TR" sz="2400" dirty="0"/>
              <a:t>a) Yanıcı maddenin oksijen ile birleşmesi gerekir      </a:t>
            </a:r>
          </a:p>
          <a:p>
            <a:pPr marL="0" indent="0">
              <a:buNone/>
            </a:pPr>
            <a:r>
              <a:rPr lang="tr-TR" sz="2400" dirty="0"/>
              <a:t>b) Oksijen ve ısının bir araya gelerek kimyasal reaksiyon oluşturması gerekir</a:t>
            </a:r>
          </a:p>
          <a:p>
            <a:pPr marL="0" indent="0">
              <a:buNone/>
            </a:pPr>
            <a:r>
              <a:rPr lang="tr-TR" sz="2400" dirty="0"/>
              <a:t>c) Yanıcı madde ile ısının birleşmesi gerekir            </a:t>
            </a:r>
          </a:p>
          <a:p>
            <a:pPr marL="0" indent="0">
              <a:buNone/>
            </a:pPr>
            <a:r>
              <a:rPr lang="tr-TR" sz="2400" dirty="0">
                <a:solidFill>
                  <a:srgbClr val="FF0000"/>
                </a:solidFill>
              </a:rPr>
              <a:t>d) Yanıcı maddenin ısı ve oksijen ile birleşmesi sonucu kimyasal reaksiyon oluşturması gerekir      </a:t>
            </a:r>
          </a:p>
          <a:p>
            <a:pPr marL="0" indent="0">
              <a:buNone/>
            </a:pPr>
            <a:r>
              <a:rPr lang="tr-TR" sz="2400" dirty="0"/>
              <a:t>e) Hiçbiri</a:t>
            </a:r>
          </a:p>
          <a:p>
            <a:pPr>
              <a:buFont typeface="Wingdings" pitchFamily="2" charset="2"/>
              <a:buNone/>
            </a:pPr>
            <a:endParaRPr lang="tr-TR" sz="5400" b="1" dirty="0">
              <a:solidFill>
                <a:srgbClr val="FF0000"/>
              </a:solidFill>
            </a:endParaRPr>
          </a:p>
        </p:txBody>
      </p:sp>
    </p:spTree>
    <p:extLst>
      <p:ext uri="{BB962C8B-B14F-4D97-AF65-F5344CB8AC3E}">
        <p14:creationId xmlns:p14="http://schemas.microsoft.com/office/powerpoint/2010/main" val="36225638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 Katı, sıvı, gaz halindeki yanıcı maddelerin, ateş olarak kontrol dışı yanma olayına ne denir?</a:t>
            </a:r>
          </a:p>
          <a:p>
            <a:endParaRPr lang="tr-TR" sz="2400" dirty="0"/>
          </a:p>
          <a:p>
            <a:pPr marL="0" indent="0">
              <a:buNone/>
            </a:pPr>
            <a:r>
              <a:rPr lang="tr-TR" sz="2400" dirty="0"/>
              <a:t>a) Patlama             </a:t>
            </a:r>
          </a:p>
          <a:p>
            <a:pPr marL="0" indent="0">
              <a:buNone/>
            </a:pPr>
            <a:r>
              <a:rPr lang="tr-TR" sz="2400" dirty="0"/>
              <a:t>b) Yanma         </a:t>
            </a:r>
          </a:p>
          <a:p>
            <a:pPr marL="0" indent="0">
              <a:buNone/>
            </a:pPr>
            <a:r>
              <a:rPr lang="tr-TR" sz="2400" dirty="0"/>
              <a:t>c) Yangın </a:t>
            </a:r>
          </a:p>
          <a:p>
            <a:pPr marL="0" indent="0">
              <a:buNone/>
            </a:pPr>
            <a:r>
              <a:rPr lang="tr-TR" sz="2400" dirty="0"/>
              <a:t>d) </a:t>
            </a:r>
            <a:r>
              <a:rPr lang="tr-TR" sz="2400" dirty="0" err="1"/>
              <a:t>Detenasyon</a:t>
            </a:r>
            <a:r>
              <a:rPr lang="tr-TR" sz="2400" dirty="0"/>
              <a:t>      </a:t>
            </a:r>
          </a:p>
          <a:p>
            <a:pPr marL="0" indent="0">
              <a:buNone/>
            </a:pPr>
            <a:r>
              <a:rPr lang="tr-TR" sz="2400" dirty="0"/>
              <a:t>e) Hiçbiri</a:t>
            </a:r>
          </a:p>
          <a:p>
            <a:pPr>
              <a:buFont typeface="Wingdings" pitchFamily="2" charset="2"/>
              <a:buNone/>
            </a:pPr>
            <a:endParaRPr lang="tr-TR" sz="5400" b="1" dirty="0">
              <a:solidFill>
                <a:srgbClr val="FF0000"/>
              </a:solidFill>
            </a:endParaRPr>
          </a:p>
        </p:txBody>
      </p:sp>
    </p:spTree>
    <p:extLst>
      <p:ext uri="{BB962C8B-B14F-4D97-AF65-F5344CB8AC3E}">
        <p14:creationId xmlns:p14="http://schemas.microsoft.com/office/powerpoint/2010/main" val="15996788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 Katı, sıvı, gaz halindeki yanıcı maddelerin, ateş olarak kontrol dışı yanma olayına ne denir?</a:t>
            </a:r>
          </a:p>
          <a:p>
            <a:endParaRPr lang="tr-TR" sz="2400" dirty="0"/>
          </a:p>
          <a:p>
            <a:pPr marL="0" indent="0">
              <a:buNone/>
            </a:pPr>
            <a:r>
              <a:rPr lang="tr-TR" sz="2400" dirty="0"/>
              <a:t>a) Patlama             </a:t>
            </a:r>
          </a:p>
          <a:p>
            <a:pPr marL="0" indent="0">
              <a:buNone/>
            </a:pPr>
            <a:r>
              <a:rPr lang="tr-TR" sz="2400" dirty="0"/>
              <a:t>b) Yanma         </a:t>
            </a:r>
          </a:p>
          <a:p>
            <a:pPr marL="0" indent="0">
              <a:buNone/>
            </a:pPr>
            <a:r>
              <a:rPr lang="tr-TR" sz="2400" dirty="0">
                <a:solidFill>
                  <a:srgbClr val="FF0000"/>
                </a:solidFill>
              </a:rPr>
              <a:t>c) Yangın </a:t>
            </a:r>
          </a:p>
          <a:p>
            <a:pPr marL="0" indent="0">
              <a:buNone/>
            </a:pPr>
            <a:r>
              <a:rPr lang="tr-TR" sz="2400" dirty="0"/>
              <a:t>d) </a:t>
            </a:r>
            <a:r>
              <a:rPr lang="tr-TR" sz="2400" dirty="0" err="1"/>
              <a:t>Detenasyon</a:t>
            </a:r>
            <a:r>
              <a:rPr lang="tr-TR" sz="2400" dirty="0"/>
              <a:t>      </a:t>
            </a:r>
          </a:p>
          <a:p>
            <a:pPr marL="0" indent="0">
              <a:buNone/>
            </a:pPr>
            <a:r>
              <a:rPr lang="tr-TR" sz="2400" dirty="0"/>
              <a:t>e) Hiçbiri</a:t>
            </a:r>
          </a:p>
          <a:p>
            <a:pPr>
              <a:buFont typeface="Wingdings" pitchFamily="2" charset="2"/>
              <a:buNone/>
            </a:pPr>
            <a:endParaRPr lang="tr-TR" sz="5400" b="1" dirty="0">
              <a:solidFill>
                <a:srgbClr val="FF0000"/>
              </a:solidFill>
            </a:endParaRPr>
          </a:p>
        </p:txBody>
      </p:sp>
    </p:spTree>
    <p:extLst>
      <p:ext uri="{BB962C8B-B14F-4D97-AF65-F5344CB8AC3E}">
        <p14:creationId xmlns:p14="http://schemas.microsoft.com/office/powerpoint/2010/main" val="30505208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 Yanıcı madde ısı ve oksijenin birleşmesiyle oluşan kimyasal reaksiyona ne ad verilir?</a:t>
            </a:r>
          </a:p>
          <a:p>
            <a:pPr marL="0" indent="0">
              <a:buNone/>
            </a:pPr>
            <a:endParaRPr lang="tr-TR" sz="2400" b="1" dirty="0"/>
          </a:p>
          <a:p>
            <a:pPr marL="0" indent="0">
              <a:buNone/>
            </a:pPr>
            <a:endParaRPr lang="tr-TR" sz="2400" dirty="0"/>
          </a:p>
          <a:p>
            <a:pPr marL="0" indent="0">
              <a:buNone/>
            </a:pPr>
            <a:r>
              <a:rPr lang="tr-TR" sz="2400" dirty="0"/>
              <a:t>a) Alev           </a:t>
            </a:r>
          </a:p>
          <a:p>
            <a:pPr marL="0" indent="0">
              <a:buNone/>
            </a:pPr>
            <a:r>
              <a:rPr lang="tr-TR" sz="2400" dirty="0"/>
              <a:t>b) Duman             </a:t>
            </a:r>
          </a:p>
          <a:p>
            <a:pPr marL="0" indent="0">
              <a:buNone/>
            </a:pPr>
            <a:r>
              <a:rPr lang="tr-TR" sz="2400" dirty="0"/>
              <a:t>c) Yanma            </a:t>
            </a:r>
          </a:p>
          <a:p>
            <a:pPr marL="0" indent="0">
              <a:buNone/>
            </a:pPr>
            <a:r>
              <a:rPr lang="tr-TR" sz="2400" dirty="0"/>
              <a:t>d) Isı              </a:t>
            </a:r>
          </a:p>
          <a:p>
            <a:pPr marL="0" indent="0">
              <a:buNone/>
            </a:pPr>
            <a:r>
              <a:rPr lang="tr-TR" sz="2400" dirty="0"/>
              <a:t>e) Yangın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5996788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 Yanıcı madde ısı ve oksijenin birleşmesiyle oluşan kimyasal reaksiyona ne ad verilir?</a:t>
            </a:r>
          </a:p>
          <a:p>
            <a:pPr marL="0" indent="0">
              <a:buNone/>
            </a:pPr>
            <a:endParaRPr lang="tr-TR" sz="2400" b="1" dirty="0"/>
          </a:p>
          <a:p>
            <a:pPr marL="0" indent="0">
              <a:buNone/>
            </a:pPr>
            <a:endParaRPr lang="tr-TR" sz="2400" dirty="0"/>
          </a:p>
          <a:p>
            <a:pPr marL="0" indent="0">
              <a:buNone/>
            </a:pPr>
            <a:r>
              <a:rPr lang="tr-TR" sz="2400" dirty="0"/>
              <a:t>a) Alev           </a:t>
            </a:r>
          </a:p>
          <a:p>
            <a:pPr marL="0" indent="0">
              <a:buNone/>
            </a:pPr>
            <a:r>
              <a:rPr lang="tr-TR" sz="2400" dirty="0"/>
              <a:t>b) Duman             </a:t>
            </a:r>
          </a:p>
          <a:p>
            <a:pPr marL="0" indent="0">
              <a:buNone/>
            </a:pPr>
            <a:r>
              <a:rPr lang="tr-TR" sz="2400" dirty="0">
                <a:solidFill>
                  <a:srgbClr val="FF0000"/>
                </a:solidFill>
              </a:rPr>
              <a:t>c) Yanma  </a:t>
            </a:r>
            <a:r>
              <a:rPr lang="tr-TR" sz="2400" dirty="0"/>
              <a:t>          </a:t>
            </a:r>
          </a:p>
          <a:p>
            <a:pPr marL="0" indent="0">
              <a:buNone/>
            </a:pPr>
            <a:r>
              <a:rPr lang="tr-TR" sz="2400" dirty="0"/>
              <a:t>d) Isı              </a:t>
            </a:r>
          </a:p>
          <a:p>
            <a:pPr marL="0" indent="0">
              <a:buNone/>
            </a:pPr>
            <a:r>
              <a:rPr lang="tr-TR" sz="2400" dirty="0"/>
              <a:t>e) Yangın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7574957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 Hangisi yangın sebeplerindendir?</a:t>
            </a:r>
          </a:p>
          <a:p>
            <a:pPr marL="0" indent="0">
              <a:buNone/>
            </a:pPr>
            <a:endParaRPr lang="tr-TR" sz="2400" dirty="0"/>
          </a:p>
          <a:p>
            <a:pPr marL="0" indent="0">
              <a:buNone/>
            </a:pPr>
            <a:r>
              <a:rPr lang="tr-TR" sz="2400" dirty="0"/>
              <a:t>Sabotaj    	 </a:t>
            </a:r>
          </a:p>
          <a:p>
            <a:pPr marL="0" indent="0">
              <a:buNone/>
            </a:pPr>
            <a:r>
              <a:rPr lang="tr-TR" sz="2400" dirty="0"/>
              <a:t>b) Kazalar      </a:t>
            </a:r>
          </a:p>
          <a:p>
            <a:pPr marL="0" indent="0">
              <a:buNone/>
            </a:pPr>
            <a:r>
              <a:rPr lang="tr-TR" sz="2400" dirty="0"/>
              <a:t>c) Koruyucu önlemlerin alınmaması            </a:t>
            </a:r>
          </a:p>
          <a:p>
            <a:pPr marL="0" indent="0">
              <a:buNone/>
            </a:pPr>
            <a:r>
              <a:rPr lang="tr-TR" sz="2400" dirty="0"/>
              <a:t>d) İhmal                      </a:t>
            </a:r>
          </a:p>
          <a:p>
            <a:pPr marL="0" indent="0">
              <a:buNone/>
            </a:pPr>
            <a:r>
              <a:rPr lang="tr-TR" sz="2400"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59967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03EC-353F-6F36-E9B8-E293C113D131}"/>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89082D62-1D58-60B2-7261-1F21E61B5C1D}"/>
              </a:ext>
            </a:extLst>
          </p:cNvPr>
          <p:cNvSpPr>
            <a:spLocks noGrp="1"/>
          </p:cNvSpPr>
          <p:nvPr>
            <p:ph type="sldNum" sz="quarter" idx="12"/>
          </p:nvPr>
        </p:nvSpPr>
        <p:spPr/>
        <p:txBody>
          <a:bodyPr/>
          <a:lstStyle/>
          <a:p>
            <a:fld id="{F38DF745-7D3F-47F4-83A3-874385CFAA69}" type="slidenum">
              <a:rPr lang="en-US" smtClean="0"/>
              <a:pPr/>
              <a:t>14</a:t>
            </a:fld>
            <a:endParaRPr lang="en-US"/>
          </a:p>
        </p:txBody>
      </p:sp>
      <p:sp>
        <p:nvSpPr>
          <p:cNvPr id="3" name="Metin kutusu 2">
            <a:extLst>
              <a:ext uri="{FF2B5EF4-FFF2-40B4-BE49-F238E27FC236}">
                <a16:creationId xmlns:a16="http://schemas.microsoft.com/office/drawing/2014/main" id="{85CA07BC-2C9B-73DC-CD56-B1BCF28BE8B8}"/>
              </a:ext>
            </a:extLst>
          </p:cNvPr>
          <p:cNvSpPr txBox="1"/>
          <p:nvPr/>
        </p:nvSpPr>
        <p:spPr>
          <a:xfrm>
            <a:off x="287524" y="249210"/>
            <a:ext cx="8568952" cy="6063198"/>
          </a:xfrm>
          <a:prstGeom prst="rect">
            <a:avLst/>
          </a:prstGeom>
          <a:noFill/>
        </p:spPr>
        <p:txBody>
          <a:bodyPr wrap="square">
            <a:spAutoFit/>
          </a:bodyPr>
          <a:lstStyle/>
          <a:p>
            <a:pPr algn="ctr" fontAlgn="base"/>
            <a:r>
              <a:rPr lang="tr-TR" sz="1800" b="1" i="1" dirty="0">
                <a:solidFill>
                  <a:srgbClr val="7030A0"/>
                </a:solidFill>
                <a:effectLst/>
                <a:latin typeface="Arial" panose="020B0604020202020204" pitchFamily="34" charset="0"/>
                <a:ea typeface="Times New Roman" panose="02020603050405020304" pitchFamily="18" charset="0"/>
              </a:rPr>
              <a:t>ÖZEL GÜVENLİK GÖREVLİSİNİN</a:t>
            </a:r>
            <a:r>
              <a:rPr lang="tr-TR" sz="1800" dirty="0">
                <a:solidFill>
                  <a:srgbClr val="7030A0"/>
                </a:solidFill>
                <a:effectLst/>
                <a:latin typeface="Arial" panose="020B0604020202020204" pitchFamily="34" charset="0"/>
                <a:ea typeface="Times New Roman" panose="02020603050405020304" pitchFamily="18" charset="0"/>
              </a:rPr>
              <a:t> MEYDANA GELMESİ </a:t>
            </a:r>
            <a:r>
              <a:rPr lang="tr-TR" sz="1800" b="1" dirty="0">
                <a:solidFill>
                  <a:srgbClr val="7030A0"/>
                </a:solidFill>
                <a:effectLst/>
                <a:latin typeface="Arial" panose="020B0604020202020204" pitchFamily="34" charset="0"/>
                <a:ea typeface="Times New Roman" panose="02020603050405020304" pitchFamily="18" charset="0"/>
              </a:rPr>
              <a:t>MUHTEMEL OLAYLARDA HAREKET TARZI</a:t>
            </a:r>
            <a:r>
              <a:rPr lang="tr-TR" sz="1800" dirty="0">
                <a:solidFill>
                  <a:srgbClr val="7030A0"/>
                </a:solidFill>
                <a:effectLst/>
                <a:latin typeface="Times New Roman" panose="02020603050405020304" pitchFamily="18" charset="0"/>
                <a:ea typeface="Times New Roman" panose="02020603050405020304" pitchFamily="18" charset="0"/>
              </a:rPr>
              <a:t> </a:t>
            </a:r>
            <a:endParaRPr lang="tr-TR" sz="3200" dirty="0">
              <a:solidFill>
                <a:srgbClr val="7030A0"/>
              </a:solidFill>
              <a:effectLst/>
              <a:latin typeface="Times New Roman" panose="02020603050405020304" pitchFamily="18" charset="0"/>
              <a:ea typeface="Times New Roman" panose="02020603050405020304" pitchFamily="18" charset="0"/>
            </a:endParaRPr>
          </a:p>
          <a:p>
            <a:pPr algn="ctr"/>
            <a:r>
              <a:rPr lang="tr-TR" sz="2800" b="1" dirty="0">
                <a:solidFill>
                  <a:schemeClr val="bg1"/>
                </a:solidFill>
                <a:effectLst/>
                <a:latin typeface="Times New Roman" panose="02020603050405020304" pitchFamily="18" charset="0"/>
                <a:ea typeface="Times New Roman" panose="02020603050405020304" pitchFamily="18" charset="0"/>
              </a:rPr>
              <a:t>Depremde görev yetki ve sorumluluklar</a:t>
            </a:r>
            <a:endParaRPr lang="tr-TR" sz="3200" dirty="0">
              <a:solidFill>
                <a:schemeClr val="bg1"/>
              </a:solidFill>
              <a:effectLst/>
              <a:latin typeface="Times New Roman" panose="02020603050405020304" pitchFamily="18" charset="0"/>
              <a:ea typeface="Times New Roman" panose="02020603050405020304" pitchFamily="18" charset="0"/>
            </a:endParaRPr>
          </a:p>
          <a:p>
            <a:r>
              <a:rPr lang="tr-TR" sz="1800" dirty="0">
                <a:solidFill>
                  <a:schemeClr val="bg1"/>
                </a:solidFill>
                <a:effectLst/>
                <a:latin typeface="Arial Narrow" panose="020B0606020202030204" pitchFamily="34" charset="0"/>
                <a:ea typeface="Times New Roman" panose="02020603050405020304" pitchFamily="18" charset="0"/>
              </a:rPr>
              <a:t>1. </a:t>
            </a:r>
            <a:r>
              <a:rPr lang="tr-TR" sz="1800" b="1" dirty="0">
                <a:solidFill>
                  <a:schemeClr val="bg1"/>
                </a:solidFill>
                <a:effectLst/>
                <a:latin typeface="Arial Narrow" panose="020B0606020202030204" pitchFamily="34" charset="0"/>
                <a:ea typeface="Times New Roman" panose="02020603050405020304" pitchFamily="18" charset="0"/>
              </a:rPr>
              <a:t>Güvenlik ve Asayişin Sağlanması: </a:t>
            </a:r>
            <a:r>
              <a:rPr lang="tr-TR" sz="1800" dirty="0">
                <a:solidFill>
                  <a:schemeClr val="bg1"/>
                </a:solidFill>
                <a:effectLst/>
                <a:latin typeface="Arial Narrow" panose="020B0606020202030204" pitchFamily="34" charset="0"/>
                <a:ea typeface="Times New Roman" panose="02020603050405020304" pitchFamily="18" charset="0"/>
              </a:rPr>
              <a:t>Deprem sırasında ve sonrasında, özel güvenlik görevlileri görev yaptıkları alanlarda güvenliği sağlamak ve asayişi korumakla yükümlüdür.</a:t>
            </a:r>
            <a:endParaRPr lang="tr-TR" sz="3200" dirty="0">
              <a:solidFill>
                <a:schemeClr val="bg1"/>
              </a:solidFill>
              <a:effectLst/>
              <a:latin typeface="Times New Roman" panose="02020603050405020304" pitchFamily="18" charset="0"/>
              <a:ea typeface="Times New Roman" panose="02020603050405020304" pitchFamily="18" charset="0"/>
            </a:endParaRPr>
          </a:p>
          <a:p>
            <a:r>
              <a:rPr lang="tr-TR" sz="1800" dirty="0">
                <a:solidFill>
                  <a:schemeClr val="bg1"/>
                </a:solidFill>
                <a:effectLst/>
                <a:latin typeface="Arial Narrow" panose="020B0606020202030204" pitchFamily="34" charset="0"/>
                <a:ea typeface="Times New Roman" panose="02020603050405020304" pitchFamily="18" charset="0"/>
              </a:rPr>
              <a:t>2. </a:t>
            </a:r>
            <a:r>
              <a:rPr lang="tr-TR" sz="1800" b="1" dirty="0">
                <a:solidFill>
                  <a:schemeClr val="bg1"/>
                </a:solidFill>
                <a:effectLst/>
                <a:latin typeface="Arial Narrow" panose="020B0606020202030204" pitchFamily="34" charset="0"/>
                <a:ea typeface="Times New Roman" panose="02020603050405020304" pitchFamily="18" charset="0"/>
              </a:rPr>
              <a:t>Tahliye ve Kurtarma Operasyonlarına Destek:</a:t>
            </a:r>
            <a:r>
              <a:rPr lang="tr-TR" sz="1800" dirty="0">
                <a:solidFill>
                  <a:schemeClr val="bg1"/>
                </a:solidFill>
                <a:effectLst/>
                <a:latin typeface="Arial Narrow" panose="020B0606020202030204" pitchFamily="34" charset="0"/>
                <a:ea typeface="Times New Roman" panose="02020603050405020304" pitchFamily="18" charset="0"/>
              </a:rPr>
              <a:t> Özel güvenlik görevlileri, tahliye ve kurtarma operasyonlarına destek verir. Bu, afetzedelerin güvenli bölgelere taşınmasını ve mahsur kalan kişilerin kurtarılmasını içerir.</a:t>
            </a:r>
            <a:endParaRPr lang="tr-TR" sz="3200" dirty="0">
              <a:solidFill>
                <a:schemeClr val="bg1"/>
              </a:solidFill>
              <a:effectLst/>
              <a:latin typeface="Times New Roman" panose="02020603050405020304" pitchFamily="18" charset="0"/>
              <a:ea typeface="Times New Roman" panose="02020603050405020304" pitchFamily="18" charset="0"/>
            </a:endParaRPr>
          </a:p>
          <a:p>
            <a:r>
              <a:rPr lang="tr-TR" sz="1800" dirty="0">
                <a:solidFill>
                  <a:schemeClr val="bg1"/>
                </a:solidFill>
                <a:effectLst/>
                <a:latin typeface="Arial Narrow" panose="020B0606020202030204" pitchFamily="34" charset="0"/>
                <a:ea typeface="Times New Roman" panose="02020603050405020304" pitchFamily="18" charset="0"/>
              </a:rPr>
              <a:t>3. </a:t>
            </a:r>
            <a:r>
              <a:rPr lang="tr-TR" sz="1800" b="1" dirty="0">
                <a:solidFill>
                  <a:schemeClr val="bg1"/>
                </a:solidFill>
                <a:effectLst/>
                <a:latin typeface="Arial Narrow" panose="020B0606020202030204" pitchFamily="34" charset="0"/>
                <a:ea typeface="Times New Roman" panose="02020603050405020304" pitchFamily="18" charset="0"/>
              </a:rPr>
              <a:t>Trafik Düzenlemesi:</a:t>
            </a:r>
            <a:r>
              <a:rPr lang="tr-TR" sz="1800" dirty="0">
                <a:solidFill>
                  <a:schemeClr val="bg1"/>
                </a:solidFill>
                <a:effectLst/>
                <a:latin typeface="Arial Narrow" panose="020B0606020202030204" pitchFamily="34" charset="0"/>
                <a:ea typeface="Times New Roman" panose="02020603050405020304" pitchFamily="18" charset="0"/>
              </a:rPr>
              <a:t> Deprem sonrası trafik akışını düzenlemek ve acil durum araçlarının geçişini sağlamak özel güvenlik görevlilerinin sorumlulukları arasındadır.</a:t>
            </a:r>
            <a:endParaRPr lang="tr-TR" sz="3200" dirty="0">
              <a:solidFill>
                <a:schemeClr val="bg1"/>
              </a:solidFill>
              <a:effectLst/>
              <a:latin typeface="Times New Roman" panose="02020603050405020304" pitchFamily="18" charset="0"/>
              <a:ea typeface="Times New Roman" panose="02020603050405020304" pitchFamily="18" charset="0"/>
            </a:endParaRPr>
          </a:p>
          <a:p>
            <a:r>
              <a:rPr lang="tr-TR" sz="1800" dirty="0">
                <a:solidFill>
                  <a:schemeClr val="bg1"/>
                </a:solidFill>
                <a:effectLst/>
                <a:latin typeface="Arial Narrow" panose="020B0606020202030204" pitchFamily="34" charset="0"/>
                <a:ea typeface="Times New Roman" panose="02020603050405020304" pitchFamily="18" charset="0"/>
              </a:rPr>
              <a:t>4. </a:t>
            </a:r>
            <a:r>
              <a:rPr lang="tr-TR" sz="1800" b="1" dirty="0">
                <a:solidFill>
                  <a:schemeClr val="bg1"/>
                </a:solidFill>
                <a:effectLst/>
                <a:latin typeface="Arial Narrow" panose="020B0606020202030204" pitchFamily="34" charset="0"/>
                <a:ea typeface="Times New Roman" panose="02020603050405020304" pitchFamily="18" charset="0"/>
              </a:rPr>
              <a:t>Bilgilendirme ve Yönlendirme:</a:t>
            </a:r>
            <a:r>
              <a:rPr lang="tr-TR" sz="1800" dirty="0">
                <a:solidFill>
                  <a:schemeClr val="bg1"/>
                </a:solidFill>
                <a:effectLst/>
                <a:latin typeface="Arial Narrow" panose="020B0606020202030204" pitchFamily="34" charset="0"/>
                <a:ea typeface="Times New Roman" panose="02020603050405020304" pitchFamily="18" charset="0"/>
              </a:rPr>
              <a:t> Halkı bilgilendirmek ve yönlendirmek, özel güvenlik görevlilerinin önemli görevlerinden biridir. Bu, acil durum bilgilerini paylaşmak ve güvenli bölgelere yönlendirme yapmak anlamına gelir.</a:t>
            </a:r>
            <a:endParaRPr lang="tr-TR" sz="3200" dirty="0">
              <a:solidFill>
                <a:schemeClr val="bg1"/>
              </a:solidFill>
              <a:effectLst/>
              <a:latin typeface="Times New Roman" panose="02020603050405020304" pitchFamily="18" charset="0"/>
              <a:ea typeface="Times New Roman" panose="02020603050405020304" pitchFamily="18" charset="0"/>
            </a:endParaRPr>
          </a:p>
          <a:p>
            <a:r>
              <a:rPr lang="tr-TR" sz="1800" dirty="0">
                <a:solidFill>
                  <a:schemeClr val="bg1"/>
                </a:solidFill>
                <a:effectLst/>
                <a:latin typeface="Arial Narrow" panose="020B0606020202030204" pitchFamily="34" charset="0"/>
                <a:ea typeface="Times New Roman" panose="02020603050405020304" pitchFamily="18" charset="0"/>
              </a:rPr>
              <a:t>5. </a:t>
            </a:r>
            <a:r>
              <a:rPr lang="tr-TR" sz="1800" b="1" dirty="0">
                <a:solidFill>
                  <a:schemeClr val="bg1"/>
                </a:solidFill>
                <a:effectLst/>
                <a:latin typeface="Arial Narrow" panose="020B0606020202030204" pitchFamily="34" charset="0"/>
                <a:ea typeface="Times New Roman" panose="02020603050405020304" pitchFamily="18" charset="0"/>
              </a:rPr>
              <a:t>İlk Yardım ve Sağlık Hizmetleri:</a:t>
            </a:r>
            <a:r>
              <a:rPr lang="tr-TR" sz="1800" dirty="0">
                <a:solidFill>
                  <a:schemeClr val="bg1"/>
                </a:solidFill>
                <a:effectLst/>
                <a:latin typeface="Arial Narrow" panose="020B0606020202030204" pitchFamily="34" charset="0"/>
                <a:ea typeface="Times New Roman" panose="02020603050405020304" pitchFamily="18" charset="0"/>
              </a:rPr>
              <a:t> Gerektiğinde ilk yardım ve sağlık hizmetleri sunmak, özel güvenlik görevlilerinin görevleri arasındadır. Bu, yaralıların ilk müdahalesini yapmak ve sağlık ekiplerine yardımcı olmak anlamına gelir.</a:t>
            </a:r>
            <a:endParaRPr lang="tr-TR" sz="3200" dirty="0">
              <a:solidFill>
                <a:schemeClr val="bg1"/>
              </a:solidFill>
              <a:effectLst/>
              <a:latin typeface="Times New Roman" panose="02020603050405020304" pitchFamily="18" charset="0"/>
              <a:ea typeface="Times New Roman" panose="02020603050405020304" pitchFamily="18" charset="0"/>
            </a:endParaRPr>
          </a:p>
          <a:p>
            <a:r>
              <a:rPr lang="tr-TR" sz="1800" dirty="0">
                <a:solidFill>
                  <a:schemeClr val="bg1"/>
                </a:solidFill>
                <a:effectLst/>
                <a:latin typeface="Arial Narrow" panose="020B0606020202030204" pitchFamily="34" charset="0"/>
                <a:ea typeface="Times New Roman" panose="02020603050405020304" pitchFamily="18" charset="0"/>
              </a:rPr>
              <a:t>6. </a:t>
            </a:r>
            <a:r>
              <a:rPr lang="tr-TR" sz="1800" b="1" dirty="0">
                <a:solidFill>
                  <a:schemeClr val="bg1"/>
                </a:solidFill>
                <a:effectLst/>
                <a:latin typeface="Arial Narrow" panose="020B0606020202030204" pitchFamily="34" charset="0"/>
                <a:ea typeface="Times New Roman" panose="02020603050405020304" pitchFamily="18" charset="0"/>
              </a:rPr>
              <a:t>Koordinasyon ve İş birliği:</a:t>
            </a:r>
            <a:r>
              <a:rPr lang="tr-TR" sz="1800" dirty="0">
                <a:solidFill>
                  <a:schemeClr val="bg1"/>
                </a:solidFill>
                <a:effectLst/>
                <a:latin typeface="Arial Narrow" panose="020B0606020202030204" pitchFamily="34" charset="0"/>
                <a:ea typeface="Times New Roman" panose="02020603050405020304" pitchFamily="18" charset="0"/>
              </a:rPr>
              <a:t> Deprem yönetimi ve müdahale süreçlerinde diğer kurum ve kuruluşlarla koordinasyon sağlamak özel güvenlik görevlilerinin görevleri arasındadır. Bu, AFAD, itfaiye ve sağlık ekipleri gibi diğer birimlerle iş birliği yapmayı içerir.</a:t>
            </a:r>
            <a:endParaRPr lang="tr-TR" sz="3200" dirty="0">
              <a:solidFill>
                <a:schemeClr val="bg1"/>
              </a:solidFill>
              <a:effectLst/>
              <a:latin typeface="Times New Roman" panose="02020603050405020304" pitchFamily="18" charset="0"/>
              <a:ea typeface="Times New Roman" panose="02020603050405020304" pitchFamily="18" charset="0"/>
            </a:endParaRPr>
          </a:p>
          <a:p>
            <a:pPr algn="just" fontAlgn="base"/>
            <a:r>
              <a:rPr lang="tr-TR" sz="1800" dirty="0">
                <a:solidFill>
                  <a:schemeClr val="bg1"/>
                </a:solidFill>
                <a:effectLst/>
                <a:latin typeface="Arial Narrow" panose="020B0606020202030204" pitchFamily="34" charset="0"/>
                <a:ea typeface="Times New Roman" panose="02020603050405020304" pitchFamily="18" charset="0"/>
              </a:rPr>
              <a:t>    Özel güvenlik görevlileri, deprem gibi doğal afetlerde etkin bir şekilde görev alarak, halkın güvenliğini ve düzenini sağlamada kritik bir rol oynar</a:t>
            </a:r>
            <a:endParaRPr lang="tr-TR"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39885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 Hangisi yangın sebeplerindendir?</a:t>
            </a:r>
          </a:p>
          <a:p>
            <a:pPr marL="0" indent="0">
              <a:buNone/>
            </a:pPr>
            <a:endParaRPr lang="tr-TR" sz="2400" dirty="0"/>
          </a:p>
          <a:p>
            <a:pPr marL="0" indent="0">
              <a:buNone/>
            </a:pPr>
            <a:r>
              <a:rPr lang="tr-TR" sz="2400" dirty="0"/>
              <a:t>Sabotaj    	 </a:t>
            </a:r>
          </a:p>
          <a:p>
            <a:pPr marL="0" indent="0">
              <a:buNone/>
            </a:pPr>
            <a:r>
              <a:rPr lang="tr-TR" sz="2400" dirty="0"/>
              <a:t>b) Kazalar      </a:t>
            </a:r>
          </a:p>
          <a:p>
            <a:pPr marL="0" indent="0">
              <a:buNone/>
            </a:pPr>
            <a:r>
              <a:rPr lang="tr-TR" sz="2400" dirty="0"/>
              <a:t>c) Koruyucu önlemlerin alınmaması            </a:t>
            </a:r>
          </a:p>
          <a:p>
            <a:pPr marL="0" indent="0">
              <a:buNone/>
            </a:pPr>
            <a:r>
              <a:rPr lang="tr-TR" sz="2400" dirty="0"/>
              <a:t>d) İhmal                      </a:t>
            </a:r>
          </a:p>
          <a:p>
            <a:pPr marL="0" indent="0">
              <a:buNone/>
            </a:pPr>
            <a:r>
              <a:rPr lang="tr-TR" sz="2400" dirty="0">
                <a:solidFill>
                  <a:srgbClr val="FF0000"/>
                </a:solidFill>
              </a:rPr>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5970548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 Yangının oluşum safhaları sırasıyla nelerdir?</a:t>
            </a:r>
            <a:endParaRPr lang="tr-TR" sz="2400" dirty="0"/>
          </a:p>
          <a:p>
            <a:pPr marL="0" indent="0">
              <a:buNone/>
            </a:pPr>
            <a:endParaRPr lang="tr-TR" sz="2400" dirty="0"/>
          </a:p>
          <a:p>
            <a:pPr marL="0" indent="0">
              <a:buNone/>
            </a:pPr>
            <a:r>
              <a:rPr lang="tr-TR" sz="2400" dirty="0"/>
              <a:t>a) Duman – Koku – Alev           </a:t>
            </a:r>
          </a:p>
          <a:p>
            <a:pPr marL="0" indent="0">
              <a:buNone/>
            </a:pPr>
            <a:r>
              <a:rPr lang="tr-TR" sz="2400" dirty="0"/>
              <a:t>b) Koku – Duman – Alev</a:t>
            </a:r>
          </a:p>
          <a:p>
            <a:pPr marL="0" indent="0">
              <a:buNone/>
            </a:pPr>
            <a:r>
              <a:rPr lang="tr-TR" sz="2400" dirty="0"/>
              <a:t>c) Duman – Alev – Koku        </a:t>
            </a:r>
          </a:p>
          <a:p>
            <a:pPr marL="0" indent="0">
              <a:buNone/>
            </a:pPr>
            <a:r>
              <a:rPr lang="tr-TR" sz="2400" dirty="0"/>
              <a:t>d) Alev – Duman – Koku      </a:t>
            </a:r>
          </a:p>
          <a:p>
            <a:pPr marL="0" indent="0">
              <a:buNone/>
            </a:pPr>
            <a:r>
              <a:rPr lang="tr-TR" sz="2400" dirty="0"/>
              <a:t>e) Alev – Koku – Duman</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6398587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 Yangının oluşum safhaları sırasıyla nelerdir?</a:t>
            </a:r>
            <a:endParaRPr lang="tr-TR" sz="2400" dirty="0"/>
          </a:p>
          <a:p>
            <a:pPr marL="0" indent="0">
              <a:buNone/>
            </a:pPr>
            <a:endParaRPr lang="tr-TR" sz="2400" dirty="0"/>
          </a:p>
          <a:p>
            <a:pPr marL="0" indent="0">
              <a:buNone/>
            </a:pPr>
            <a:r>
              <a:rPr lang="tr-TR" sz="2400" dirty="0"/>
              <a:t>a) Duman – Koku – Alev           </a:t>
            </a:r>
          </a:p>
          <a:p>
            <a:pPr marL="0" indent="0">
              <a:buNone/>
            </a:pPr>
            <a:r>
              <a:rPr lang="tr-TR" sz="2400" dirty="0">
                <a:solidFill>
                  <a:srgbClr val="FF0000"/>
                </a:solidFill>
              </a:rPr>
              <a:t>b) Koku – Duman – Alev</a:t>
            </a:r>
          </a:p>
          <a:p>
            <a:pPr marL="0" indent="0">
              <a:buNone/>
            </a:pPr>
            <a:r>
              <a:rPr lang="tr-TR" sz="2400" dirty="0"/>
              <a:t>c) Duman – Alev – Koku        </a:t>
            </a:r>
          </a:p>
          <a:p>
            <a:pPr marL="0" indent="0">
              <a:buNone/>
            </a:pPr>
            <a:r>
              <a:rPr lang="tr-TR" sz="2400" dirty="0"/>
              <a:t>d) Alev – Duman – Koku      </a:t>
            </a:r>
          </a:p>
          <a:p>
            <a:pPr marL="0" indent="0">
              <a:buNone/>
            </a:pPr>
            <a:r>
              <a:rPr lang="tr-TR" sz="2400" dirty="0"/>
              <a:t>e) Alev – Koku – Duman</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771274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 Aşağıdaki durumların hangisinde bir yanma olayı meydana gelir? </a:t>
            </a:r>
          </a:p>
          <a:p>
            <a:pPr marL="0" indent="0">
              <a:buNone/>
            </a:pPr>
            <a:endParaRPr lang="tr-TR" sz="2400" dirty="0"/>
          </a:p>
          <a:p>
            <a:pPr marL="0" indent="0">
              <a:buNone/>
            </a:pPr>
            <a:r>
              <a:rPr lang="tr-TR" sz="2400" dirty="0"/>
              <a:t>a) Oksijen-Isı-Yanıcı Madde	</a:t>
            </a:r>
          </a:p>
          <a:p>
            <a:pPr marL="0" indent="0">
              <a:buNone/>
            </a:pPr>
            <a:r>
              <a:rPr lang="tr-TR" sz="2400" dirty="0"/>
              <a:t>b) Hidrojen-Isı-Yanıcı Medde    </a:t>
            </a:r>
          </a:p>
          <a:p>
            <a:pPr marL="0" indent="0">
              <a:buNone/>
            </a:pPr>
            <a:r>
              <a:rPr lang="tr-TR" sz="2400" dirty="0"/>
              <a:t>c) Oksijen-Hidrojen-Yanıcı Madde     </a:t>
            </a:r>
          </a:p>
          <a:p>
            <a:pPr marL="0" indent="0">
              <a:buNone/>
            </a:pPr>
            <a:r>
              <a:rPr lang="tr-TR" sz="2400" dirty="0"/>
              <a:t>d) Isı-Metan-Yanıcı Madde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123652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 Aşağıdaki durumların hangisinde bir yanma olayı meydana gelir? </a:t>
            </a:r>
          </a:p>
          <a:p>
            <a:pPr marL="0" indent="0">
              <a:buNone/>
            </a:pPr>
            <a:endParaRPr lang="tr-TR" sz="2400" dirty="0"/>
          </a:p>
          <a:p>
            <a:pPr marL="0" indent="0">
              <a:buNone/>
            </a:pPr>
            <a:r>
              <a:rPr lang="tr-TR" sz="2400" dirty="0">
                <a:solidFill>
                  <a:srgbClr val="FF0000"/>
                </a:solidFill>
              </a:rPr>
              <a:t>a) Oksijen-Isı-Yanıcı Madde	</a:t>
            </a:r>
          </a:p>
          <a:p>
            <a:pPr marL="0" indent="0">
              <a:buNone/>
            </a:pPr>
            <a:r>
              <a:rPr lang="tr-TR" sz="2400" dirty="0"/>
              <a:t>b) Hidrojen-Isı-Yanıcı Medde    </a:t>
            </a:r>
          </a:p>
          <a:p>
            <a:pPr marL="0" indent="0">
              <a:buNone/>
            </a:pPr>
            <a:r>
              <a:rPr lang="tr-TR" sz="2400" dirty="0"/>
              <a:t>c) Oksijen-Hidrojen-Yanıcı Madde     </a:t>
            </a:r>
          </a:p>
          <a:p>
            <a:pPr marL="0" indent="0">
              <a:buNone/>
            </a:pPr>
            <a:r>
              <a:rPr lang="tr-TR" sz="2400" dirty="0"/>
              <a:t>d) Isı-Metan-Yanıcı Madde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771274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 “Bilgi sahibi olunduğu halde gerekli tedbirleri almamak” aşağıdaki yangın sebeplerinden hangisine girmektedir? </a:t>
            </a:r>
          </a:p>
          <a:p>
            <a:pPr marL="0" indent="0">
              <a:buNone/>
            </a:pPr>
            <a:endParaRPr lang="tr-TR" sz="2400" dirty="0"/>
          </a:p>
          <a:p>
            <a:pPr marL="0" indent="0">
              <a:buNone/>
            </a:pPr>
            <a:r>
              <a:rPr lang="tr-TR" sz="2400" dirty="0"/>
              <a:t>a) Bilgisizlik     </a:t>
            </a:r>
          </a:p>
          <a:p>
            <a:pPr marL="0" indent="0">
              <a:buNone/>
            </a:pPr>
            <a:r>
              <a:rPr lang="tr-TR" sz="2400" dirty="0"/>
              <a:t>b) Sabotaj       </a:t>
            </a:r>
          </a:p>
          <a:p>
            <a:pPr marL="0" indent="0">
              <a:buNone/>
            </a:pPr>
            <a:r>
              <a:rPr lang="tr-TR" sz="2400" dirty="0"/>
              <a:t>c) İhmal                    </a:t>
            </a:r>
          </a:p>
          <a:p>
            <a:pPr marL="0" indent="0">
              <a:buNone/>
            </a:pPr>
            <a:r>
              <a:rPr lang="tr-TR" sz="2400" dirty="0"/>
              <a:t>d) Sıçrama      </a:t>
            </a:r>
          </a:p>
          <a:p>
            <a:pPr marL="0" indent="0">
              <a:buNone/>
            </a:pPr>
            <a:r>
              <a:rPr lang="tr-TR" sz="2400" dirty="0"/>
              <a:t>e) Kazalar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5475173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 “Bilgi sahibi olunduğu halde gerekli tedbirleri almamak” aşağıdaki yangın sebeplerinden hangisine girmektedir? </a:t>
            </a:r>
          </a:p>
          <a:p>
            <a:pPr marL="0" indent="0">
              <a:buNone/>
            </a:pPr>
            <a:endParaRPr lang="tr-TR" sz="2400" dirty="0"/>
          </a:p>
          <a:p>
            <a:pPr marL="0" indent="0">
              <a:buNone/>
            </a:pPr>
            <a:r>
              <a:rPr lang="tr-TR" sz="2400" dirty="0"/>
              <a:t>a) Bilgisizlik     </a:t>
            </a:r>
          </a:p>
          <a:p>
            <a:pPr marL="0" indent="0">
              <a:buNone/>
            </a:pPr>
            <a:r>
              <a:rPr lang="tr-TR" sz="2400" dirty="0"/>
              <a:t>b) Sabotaj       </a:t>
            </a:r>
          </a:p>
          <a:p>
            <a:pPr marL="0" indent="0">
              <a:buNone/>
            </a:pPr>
            <a:r>
              <a:rPr lang="tr-TR" sz="2400" dirty="0">
                <a:solidFill>
                  <a:srgbClr val="FF0000"/>
                </a:solidFill>
              </a:rPr>
              <a:t>c) İhmal                    </a:t>
            </a:r>
          </a:p>
          <a:p>
            <a:pPr marL="0" indent="0">
              <a:buNone/>
            </a:pPr>
            <a:r>
              <a:rPr lang="tr-TR" sz="2400" dirty="0"/>
              <a:t>d) Sıçrama      </a:t>
            </a:r>
          </a:p>
          <a:p>
            <a:pPr marL="0" indent="0">
              <a:buNone/>
            </a:pPr>
            <a:r>
              <a:rPr lang="tr-TR" sz="2400" dirty="0"/>
              <a:t>e) Kazalar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5475173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8-) Akaryakıt yangınlarının en etkili söndürme maddesi hangisidir?</a:t>
            </a:r>
            <a:endParaRPr lang="tr-TR" sz="2400" dirty="0"/>
          </a:p>
          <a:p>
            <a:pPr marL="0" indent="0">
              <a:buNone/>
            </a:pPr>
            <a:r>
              <a:rPr lang="tr-TR" sz="2400" dirty="0"/>
              <a:t>a) Su           </a:t>
            </a:r>
          </a:p>
          <a:p>
            <a:pPr marL="0" indent="0">
              <a:buNone/>
            </a:pPr>
            <a:r>
              <a:rPr lang="tr-TR" sz="2400" dirty="0"/>
              <a:t>b) Kum	   </a:t>
            </a:r>
          </a:p>
          <a:p>
            <a:pPr marL="0" indent="0">
              <a:buNone/>
            </a:pPr>
            <a:r>
              <a:rPr lang="tr-TR" sz="2400" dirty="0"/>
              <a:t>c) Karbondioksit </a:t>
            </a:r>
          </a:p>
          <a:p>
            <a:pPr marL="0" indent="0">
              <a:buNone/>
            </a:pPr>
            <a:r>
              <a:rPr lang="tr-TR" sz="2400" dirty="0"/>
              <a:t>d) Köpük     </a:t>
            </a:r>
          </a:p>
          <a:p>
            <a:pPr marL="0" indent="0">
              <a:buNone/>
            </a:pPr>
            <a:r>
              <a:rPr lang="tr-TR" sz="2400"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232645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8-) Akaryakıt yangınlarının en etkili söndürme maddesi hangisidir?</a:t>
            </a:r>
            <a:endParaRPr lang="tr-TR" sz="2400" dirty="0"/>
          </a:p>
          <a:p>
            <a:pPr marL="0" indent="0">
              <a:buNone/>
            </a:pPr>
            <a:r>
              <a:rPr lang="tr-TR" sz="2400" dirty="0"/>
              <a:t>a) Su           </a:t>
            </a:r>
          </a:p>
          <a:p>
            <a:pPr marL="0" indent="0">
              <a:buNone/>
            </a:pPr>
            <a:r>
              <a:rPr lang="tr-TR" sz="2400" dirty="0"/>
              <a:t>b) Kum	   </a:t>
            </a:r>
          </a:p>
          <a:p>
            <a:pPr marL="0" indent="0">
              <a:buNone/>
            </a:pPr>
            <a:r>
              <a:rPr lang="tr-TR" sz="2400" dirty="0"/>
              <a:t>c) Karbondioksit </a:t>
            </a:r>
          </a:p>
          <a:p>
            <a:pPr marL="0" indent="0">
              <a:buNone/>
            </a:pPr>
            <a:r>
              <a:rPr lang="tr-TR" sz="2400" dirty="0">
                <a:solidFill>
                  <a:srgbClr val="FF0000"/>
                </a:solidFill>
              </a:rPr>
              <a:t>d) Köpük     </a:t>
            </a:r>
          </a:p>
          <a:p>
            <a:pPr marL="0" indent="0">
              <a:buNone/>
            </a:pPr>
            <a:r>
              <a:rPr lang="tr-TR" sz="2400"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771274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9-) Elektrik yangınlarında hangi söndürücü sistem kullanılır?</a:t>
            </a:r>
          </a:p>
          <a:p>
            <a:pPr marL="0" indent="0">
              <a:buNone/>
            </a:pPr>
            <a:endParaRPr lang="tr-TR" sz="2400" dirty="0"/>
          </a:p>
          <a:p>
            <a:pPr marL="0" indent="0">
              <a:buNone/>
            </a:pPr>
            <a:r>
              <a:rPr lang="tr-TR" sz="2400" dirty="0"/>
              <a:t>a) Kuru kimyevi tozla müdahale edilir.     </a:t>
            </a:r>
          </a:p>
          <a:p>
            <a:pPr marL="0" indent="0">
              <a:buNone/>
            </a:pPr>
            <a:r>
              <a:rPr lang="tr-TR" sz="2400" dirty="0"/>
              <a:t>b)Köpükle söndürülür.   </a:t>
            </a:r>
          </a:p>
          <a:p>
            <a:pPr marL="0" indent="0">
              <a:buNone/>
            </a:pPr>
            <a:r>
              <a:rPr lang="tr-TR" sz="2400" dirty="0"/>
              <a:t>c) Su ile söndürülür.  </a:t>
            </a:r>
          </a:p>
          <a:p>
            <a:pPr marL="0" indent="0">
              <a:buNone/>
            </a:pPr>
            <a:r>
              <a:rPr lang="tr-TR" sz="2400" dirty="0"/>
              <a:t>d) Karbondioksit ile söndürülür.    </a:t>
            </a:r>
          </a:p>
          <a:p>
            <a:pPr marL="0" indent="0">
              <a:buNone/>
            </a:pPr>
            <a:r>
              <a:rPr lang="tr-TR" sz="2400" dirty="0"/>
              <a:t>e) </a:t>
            </a:r>
            <a:r>
              <a:rPr lang="tr-TR" sz="2400" dirty="0" err="1"/>
              <a:t>Helojenli</a:t>
            </a:r>
            <a:r>
              <a:rPr lang="tr-TR" sz="2400" dirty="0"/>
              <a:t> hidrokarbon ile söndürülür.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734622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0EF3-68B7-B5CB-98DF-1339F3858DDB}"/>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DDF09D85-D743-4D52-3663-7A73B6649E51}"/>
              </a:ext>
            </a:extLst>
          </p:cNvPr>
          <p:cNvSpPr>
            <a:spLocks noGrp="1"/>
          </p:cNvSpPr>
          <p:nvPr>
            <p:ph type="sldNum" sz="quarter" idx="12"/>
          </p:nvPr>
        </p:nvSpPr>
        <p:spPr/>
        <p:txBody>
          <a:bodyPr/>
          <a:lstStyle/>
          <a:p>
            <a:fld id="{F38DF745-7D3F-47F4-83A3-874385CFAA69}" type="slidenum">
              <a:rPr lang="en-US" smtClean="0"/>
              <a:pPr/>
              <a:t>15</a:t>
            </a:fld>
            <a:endParaRPr lang="en-US"/>
          </a:p>
        </p:txBody>
      </p:sp>
      <p:pic>
        <p:nvPicPr>
          <p:cNvPr id="3" name="Resim 2">
            <a:extLst>
              <a:ext uri="{FF2B5EF4-FFF2-40B4-BE49-F238E27FC236}">
                <a16:creationId xmlns:a16="http://schemas.microsoft.com/office/drawing/2014/main" id="{C0C9B85D-F00E-E645-4A50-7DCFEA03237A}"/>
              </a:ext>
            </a:extLst>
          </p:cNvPr>
          <p:cNvPicPr>
            <a:picLocks noChangeAspect="1"/>
          </p:cNvPicPr>
          <p:nvPr/>
        </p:nvPicPr>
        <p:blipFill>
          <a:blip r:embed="rId2"/>
          <a:stretch>
            <a:fillRect/>
          </a:stretch>
        </p:blipFill>
        <p:spPr>
          <a:xfrm>
            <a:off x="539553" y="404663"/>
            <a:ext cx="8091780" cy="5843739"/>
          </a:xfrm>
          <a:prstGeom prst="rect">
            <a:avLst/>
          </a:prstGeom>
        </p:spPr>
      </p:pic>
    </p:spTree>
    <p:extLst>
      <p:ext uri="{BB962C8B-B14F-4D97-AF65-F5344CB8AC3E}">
        <p14:creationId xmlns:p14="http://schemas.microsoft.com/office/powerpoint/2010/main" val="380668249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9-) Elektrik yangınlarında hangi söndürücü sistem kullanılır?</a:t>
            </a:r>
          </a:p>
          <a:p>
            <a:pPr marL="0" indent="0">
              <a:buNone/>
            </a:pPr>
            <a:endParaRPr lang="tr-TR" sz="2400" dirty="0"/>
          </a:p>
          <a:p>
            <a:pPr marL="0" indent="0">
              <a:buNone/>
            </a:pPr>
            <a:r>
              <a:rPr lang="tr-TR" sz="2400" dirty="0">
                <a:solidFill>
                  <a:srgbClr val="FF0000"/>
                </a:solidFill>
              </a:rPr>
              <a:t>a) Kuru kimyevi tozla müdahale edilir.     </a:t>
            </a:r>
          </a:p>
          <a:p>
            <a:pPr marL="0" indent="0">
              <a:buNone/>
            </a:pPr>
            <a:r>
              <a:rPr lang="tr-TR" sz="2400" dirty="0"/>
              <a:t>b)Köpükle söndürülür.   </a:t>
            </a:r>
          </a:p>
          <a:p>
            <a:pPr marL="0" indent="0">
              <a:buNone/>
            </a:pPr>
            <a:r>
              <a:rPr lang="tr-TR" sz="2400" dirty="0"/>
              <a:t>c) Su ile söndürülür.  </a:t>
            </a:r>
          </a:p>
          <a:p>
            <a:pPr marL="0" indent="0">
              <a:buNone/>
            </a:pPr>
            <a:r>
              <a:rPr lang="tr-TR" sz="2400" dirty="0"/>
              <a:t>d) Karbondioksit ile söndürülür.    </a:t>
            </a:r>
          </a:p>
          <a:p>
            <a:pPr marL="0" indent="0">
              <a:buNone/>
            </a:pPr>
            <a:r>
              <a:rPr lang="tr-TR" sz="2400" dirty="0"/>
              <a:t>e) </a:t>
            </a:r>
            <a:r>
              <a:rPr lang="tr-TR" sz="2400" dirty="0" err="1"/>
              <a:t>Helojenli</a:t>
            </a:r>
            <a:r>
              <a:rPr lang="tr-TR" sz="2400" dirty="0"/>
              <a:t> hidrokarbon ile söndürülür.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771274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10-) Elektrik tesisatında çıkan yangınlara müdahale sırasında aşağıda belirtilen söndürücü maddelerden hangisi </a:t>
            </a:r>
            <a:r>
              <a:rPr lang="tr-TR" sz="2400" b="1" u="sng" dirty="0"/>
              <a:t>kullanılamaz?</a:t>
            </a:r>
          </a:p>
          <a:p>
            <a:pPr marL="0" indent="0">
              <a:buNone/>
            </a:pPr>
            <a:endParaRPr lang="tr-TR" sz="2400" dirty="0"/>
          </a:p>
          <a:p>
            <a:pPr marL="0" indent="0">
              <a:buNone/>
            </a:pPr>
            <a:r>
              <a:rPr lang="tr-TR" sz="2400" dirty="0"/>
              <a:t>a) Kuru kimyevi toz (KKT)          </a:t>
            </a:r>
          </a:p>
          <a:p>
            <a:pPr marL="0" indent="0">
              <a:buNone/>
            </a:pPr>
            <a:r>
              <a:rPr lang="tr-TR" sz="2400" dirty="0"/>
              <a:t>b) </a:t>
            </a:r>
            <a:r>
              <a:rPr lang="tr-TR" sz="2400" dirty="0" err="1"/>
              <a:t>Halokarbonlar</a:t>
            </a:r>
            <a:r>
              <a:rPr lang="tr-TR" sz="2400" dirty="0"/>
              <a:t>              </a:t>
            </a:r>
          </a:p>
          <a:p>
            <a:pPr marL="0" indent="0">
              <a:buNone/>
            </a:pPr>
            <a:r>
              <a:rPr lang="tr-TR" sz="2400" dirty="0"/>
              <a:t>c) Su             </a:t>
            </a:r>
          </a:p>
          <a:p>
            <a:pPr marL="0" indent="0">
              <a:buNone/>
            </a:pPr>
            <a:r>
              <a:rPr lang="tr-TR" sz="2400" dirty="0"/>
              <a:t>d) CO2	                        </a:t>
            </a:r>
          </a:p>
          <a:p>
            <a:pPr marL="0" indent="0">
              <a:buNone/>
            </a:pPr>
            <a:r>
              <a:rPr lang="tr-TR" sz="2400" dirty="0"/>
              <a:t>e) Köpük</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771274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10-) Elektrik tesisatında çıkan yangınlara müdahale sırasında aşağıda belirtilen söndürücü maddelerden hangisi </a:t>
            </a:r>
            <a:r>
              <a:rPr lang="tr-TR" sz="2400" b="1" u="sng" dirty="0"/>
              <a:t>kullanılamaz?</a:t>
            </a:r>
          </a:p>
          <a:p>
            <a:pPr marL="0" indent="0">
              <a:buNone/>
            </a:pPr>
            <a:endParaRPr lang="tr-TR" sz="2400" dirty="0"/>
          </a:p>
          <a:p>
            <a:pPr marL="0" indent="0">
              <a:buNone/>
            </a:pPr>
            <a:r>
              <a:rPr lang="tr-TR" sz="2400" dirty="0"/>
              <a:t>a) Kuru kimyevi toz (KKT)          </a:t>
            </a:r>
          </a:p>
          <a:p>
            <a:pPr marL="0" indent="0">
              <a:buNone/>
            </a:pPr>
            <a:r>
              <a:rPr lang="tr-TR" sz="2400" dirty="0"/>
              <a:t>b) </a:t>
            </a:r>
            <a:r>
              <a:rPr lang="tr-TR" sz="2400" dirty="0" err="1"/>
              <a:t>Halokarbonlar</a:t>
            </a:r>
            <a:r>
              <a:rPr lang="tr-TR" sz="2400" dirty="0"/>
              <a:t>              </a:t>
            </a:r>
          </a:p>
          <a:p>
            <a:pPr marL="0" indent="0">
              <a:buNone/>
            </a:pPr>
            <a:r>
              <a:rPr lang="tr-TR" sz="2400" dirty="0">
                <a:solidFill>
                  <a:srgbClr val="FF0000"/>
                </a:solidFill>
              </a:rPr>
              <a:t>c) Su             </a:t>
            </a:r>
          </a:p>
          <a:p>
            <a:pPr marL="0" indent="0">
              <a:buNone/>
            </a:pPr>
            <a:r>
              <a:rPr lang="tr-TR" sz="2400" dirty="0"/>
              <a:t>d) CO2	                        </a:t>
            </a:r>
          </a:p>
          <a:p>
            <a:pPr marL="0" indent="0">
              <a:buNone/>
            </a:pPr>
            <a:r>
              <a:rPr lang="tr-TR" sz="2400" dirty="0"/>
              <a:t>e) Köpük</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1974450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1421" y="1484784"/>
            <a:ext cx="7344816" cy="4031873"/>
          </a:xfrm>
          <a:prstGeom prst="rect">
            <a:avLst/>
          </a:prstGeom>
        </p:spPr>
        <p:txBody>
          <a:bodyPr wrap="square">
            <a:spAutoFit/>
          </a:bodyPr>
          <a:lstStyle/>
          <a:p>
            <a:r>
              <a:rPr lang="tr-TR" sz="3200" b="1" dirty="0"/>
              <a:t>11-) Doğal gaz kaçağında gaz nerede birikir?</a:t>
            </a:r>
          </a:p>
          <a:p>
            <a:endParaRPr lang="tr-TR" sz="3200" dirty="0"/>
          </a:p>
          <a:p>
            <a:pPr marL="342900" indent="-342900">
              <a:buAutoNum type="alphaLcParenR"/>
            </a:pPr>
            <a:r>
              <a:rPr lang="tr-TR" sz="3200" dirty="0"/>
              <a:t>Yerde	                         </a:t>
            </a:r>
          </a:p>
          <a:p>
            <a:pPr marL="342900" indent="-342900">
              <a:buAutoNum type="alphaLcParenR"/>
            </a:pPr>
            <a:r>
              <a:rPr lang="tr-TR" sz="3200" dirty="0"/>
              <a:t>Havada</a:t>
            </a:r>
            <a:r>
              <a:rPr lang="tr-TR" sz="3200" dirty="0">
                <a:solidFill>
                  <a:srgbClr val="FF0000"/>
                </a:solidFill>
              </a:rPr>
              <a:t> </a:t>
            </a:r>
            <a:r>
              <a:rPr lang="tr-TR" sz="3200" dirty="0"/>
              <a:t>      </a:t>
            </a:r>
          </a:p>
          <a:p>
            <a:r>
              <a:rPr lang="tr-TR" sz="3200" dirty="0"/>
              <a:t>c) Yerde ve Havada          </a:t>
            </a:r>
          </a:p>
          <a:p>
            <a:r>
              <a:rPr lang="tr-TR" sz="3200" dirty="0"/>
              <a:t>d) Derin yerlerde         </a:t>
            </a:r>
          </a:p>
          <a:p>
            <a:r>
              <a:rPr lang="tr-TR" sz="3200" dirty="0"/>
              <a:t>e) Suda  </a:t>
            </a:r>
          </a:p>
        </p:txBody>
      </p:sp>
    </p:spTree>
    <p:extLst>
      <p:ext uri="{BB962C8B-B14F-4D97-AF65-F5344CB8AC3E}">
        <p14:creationId xmlns:p14="http://schemas.microsoft.com/office/powerpoint/2010/main" val="15996788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1421" y="1484784"/>
            <a:ext cx="7344816" cy="4031873"/>
          </a:xfrm>
          <a:prstGeom prst="rect">
            <a:avLst/>
          </a:prstGeom>
        </p:spPr>
        <p:txBody>
          <a:bodyPr wrap="square">
            <a:spAutoFit/>
          </a:bodyPr>
          <a:lstStyle/>
          <a:p>
            <a:r>
              <a:rPr lang="tr-TR" sz="3200" b="1" dirty="0"/>
              <a:t>11-) Doğal gaz kaçağında gaz nerede birikir?</a:t>
            </a:r>
          </a:p>
          <a:p>
            <a:endParaRPr lang="tr-TR" sz="3200" dirty="0"/>
          </a:p>
          <a:p>
            <a:pPr marL="342900" indent="-342900">
              <a:buAutoNum type="alphaLcParenR"/>
            </a:pPr>
            <a:r>
              <a:rPr lang="tr-TR" sz="3200" dirty="0"/>
              <a:t>Yerde	                         </a:t>
            </a:r>
          </a:p>
          <a:p>
            <a:pPr marL="342900" indent="-342900">
              <a:buAutoNum type="alphaLcParenR"/>
            </a:pPr>
            <a:r>
              <a:rPr lang="tr-TR" sz="3200" dirty="0">
                <a:solidFill>
                  <a:srgbClr val="FF0000"/>
                </a:solidFill>
              </a:rPr>
              <a:t>Havada </a:t>
            </a:r>
            <a:r>
              <a:rPr lang="tr-TR" sz="3200" dirty="0"/>
              <a:t>      </a:t>
            </a:r>
          </a:p>
          <a:p>
            <a:r>
              <a:rPr lang="tr-TR" sz="3200" dirty="0"/>
              <a:t>c) Yerde ve Havada          </a:t>
            </a:r>
          </a:p>
          <a:p>
            <a:r>
              <a:rPr lang="tr-TR" sz="3200" dirty="0"/>
              <a:t>d) Derin yerlerde         </a:t>
            </a:r>
          </a:p>
          <a:p>
            <a:r>
              <a:rPr lang="tr-TR" sz="3200" dirty="0"/>
              <a:t>e) Suda  </a:t>
            </a:r>
          </a:p>
        </p:txBody>
      </p:sp>
    </p:spTree>
    <p:extLst>
      <p:ext uri="{BB962C8B-B14F-4D97-AF65-F5344CB8AC3E}">
        <p14:creationId xmlns:p14="http://schemas.microsoft.com/office/powerpoint/2010/main" val="8660003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1421" y="1484784"/>
            <a:ext cx="7344816" cy="4031873"/>
          </a:xfrm>
          <a:prstGeom prst="rect">
            <a:avLst/>
          </a:prstGeom>
        </p:spPr>
        <p:txBody>
          <a:bodyPr wrap="square">
            <a:spAutoFit/>
          </a:bodyPr>
          <a:lstStyle/>
          <a:p>
            <a:r>
              <a:rPr lang="tr-TR" sz="3200" b="1" dirty="0"/>
              <a:t>11-) Doğal gaz kaçağında gaz nerede birikir?</a:t>
            </a:r>
          </a:p>
          <a:p>
            <a:endParaRPr lang="tr-TR" sz="3200" dirty="0"/>
          </a:p>
          <a:p>
            <a:pPr marL="342900" indent="-342900">
              <a:buAutoNum type="alphaLcParenR"/>
            </a:pPr>
            <a:r>
              <a:rPr lang="tr-TR" sz="3200" dirty="0"/>
              <a:t>Yerde	                         </a:t>
            </a:r>
          </a:p>
          <a:p>
            <a:pPr marL="342900" indent="-342900">
              <a:buAutoNum type="alphaLcParenR"/>
            </a:pPr>
            <a:r>
              <a:rPr lang="tr-TR" sz="3200" dirty="0">
                <a:solidFill>
                  <a:srgbClr val="FF0000"/>
                </a:solidFill>
              </a:rPr>
              <a:t>Havada </a:t>
            </a:r>
            <a:r>
              <a:rPr lang="tr-TR" sz="3200" dirty="0"/>
              <a:t>      </a:t>
            </a:r>
          </a:p>
          <a:p>
            <a:r>
              <a:rPr lang="tr-TR" sz="3200" dirty="0"/>
              <a:t>c) Yerde ve Havada          </a:t>
            </a:r>
          </a:p>
          <a:p>
            <a:r>
              <a:rPr lang="tr-TR" sz="3200" dirty="0"/>
              <a:t>d) Derin yerlerde         </a:t>
            </a:r>
          </a:p>
          <a:p>
            <a:r>
              <a:rPr lang="tr-TR" sz="3200" dirty="0"/>
              <a:t>e) Suda  </a:t>
            </a:r>
          </a:p>
        </p:txBody>
      </p:sp>
    </p:spTree>
    <p:extLst>
      <p:ext uri="{BB962C8B-B14F-4D97-AF65-F5344CB8AC3E}">
        <p14:creationId xmlns:p14="http://schemas.microsoft.com/office/powerpoint/2010/main" val="22505829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12-) Aşağıdakilerden hangisi LPG gazının özelliklerinden değildir?</a:t>
            </a:r>
          </a:p>
          <a:p>
            <a:pPr marL="0" indent="0">
              <a:buNone/>
            </a:pPr>
            <a:endParaRPr lang="tr-TR" sz="2400" dirty="0"/>
          </a:p>
          <a:p>
            <a:pPr marL="0" indent="0">
              <a:buNone/>
            </a:pPr>
            <a:r>
              <a:rPr lang="tr-TR" sz="2400" dirty="0"/>
              <a:t>a) LPG gazı zehirlidir	</a:t>
            </a:r>
          </a:p>
          <a:p>
            <a:pPr marL="0" indent="0">
              <a:buNone/>
            </a:pPr>
            <a:r>
              <a:rPr lang="tr-TR" sz="2400" dirty="0"/>
              <a:t>b) Patlayıcı özelliğe sahiptir	</a:t>
            </a:r>
          </a:p>
          <a:p>
            <a:pPr marL="0" indent="0">
              <a:buNone/>
            </a:pPr>
            <a:r>
              <a:rPr lang="tr-TR" sz="2400" dirty="0"/>
              <a:t>c) Havadan ağırdır	</a:t>
            </a:r>
          </a:p>
          <a:p>
            <a:pPr marL="0" indent="0">
              <a:buNone/>
            </a:pPr>
            <a:r>
              <a:rPr lang="tr-TR" sz="2400" dirty="0"/>
              <a:t>d) Aniden buharlaştığı için temas ettiği yeri dondurur                     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5063089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12-) Aşağıdakilerden hangisi LPG gazının özelliklerinden değildir?</a:t>
            </a:r>
          </a:p>
          <a:p>
            <a:pPr marL="0" indent="0">
              <a:buNone/>
            </a:pPr>
            <a:endParaRPr lang="tr-TR" sz="2400" dirty="0"/>
          </a:p>
          <a:p>
            <a:pPr marL="0" indent="0">
              <a:buNone/>
            </a:pPr>
            <a:r>
              <a:rPr lang="tr-TR" sz="2400" dirty="0">
                <a:solidFill>
                  <a:srgbClr val="FF0000"/>
                </a:solidFill>
              </a:rPr>
              <a:t>a) LPG gazı zehirlidir	</a:t>
            </a:r>
          </a:p>
          <a:p>
            <a:pPr marL="0" indent="0">
              <a:buNone/>
            </a:pPr>
            <a:r>
              <a:rPr lang="tr-TR" sz="2400" dirty="0"/>
              <a:t>b) Patlayıcı özelliğe sahiptir	</a:t>
            </a:r>
          </a:p>
          <a:p>
            <a:pPr marL="0" indent="0">
              <a:buNone/>
            </a:pPr>
            <a:r>
              <a:rPr lang="tr-TR" sz="2400" dirty="0"/>
              <a:t>c) Havadan ağırdır	</a:t>
            </a:r>
          </a:p>
          <a:p>
            <a:pPr marL="0" indent="0">
              <a:buNone/>
            </a:pPr>
            <a:r>
              <a:rPr lang="tr-TR" sz="2400" dirty="0"/>
              <a:t>d) Aniden buharlaştığı için temas ettiği yeri dondurur                     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042438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13-) Yanıcı madde, ısı ve oksijenin birleşmesi sonucu oluşan kimyasal reaksiyona ne ad verilir?</a:t>
            </a:r>
          </a:p>
          <a:p>
            <a:pPr marL="0" indent="0">
              <a:buNone/>
            </a:pPr>
            <a:endParaRPr lang="tr-TR" sz="2400" dirty="0"/>
          </a:p>
          <a:p>
            <a:pPr marL="0" indent="0">
              <a:buNone/>
            </a:pPr>
            <a:r>
              <a:rPr lang="tr-TR" sz="2400" dirty="0"/>
              <a:t>a) Isı	        </a:t>
            </a:r>
          </a:p>
          <a:p>
            <a:pPr marL="0" indent="0">
              <a:buNone/>
            </a:pPr>
            <a:r>
              <a:rPr lang="tr-TR" sz="2400" dirty="0"/>
              <a:t>b) Hararet          </a:t>
            </a:r>
          </a:p>
          <a:p>
            <a:pPr marL="0" indent="0">
              <a:buNone/>
            </a:pPr>
            <a:r>
              <a:rPr lang="tr-TR" sz="2400" dirty="0"/>
              <a:t>c) Yanma</a:t>
            </a:r>
          </a:p>
          <a:p>
            <a:pPr marL="0" indent="0">
              <a:buNone/>
            </a:pPr>
            <a:r>
              <a:rPr lang="tr-TR" sz="2400" dirty="0"/>
              <a:t>d) </a:t>
            </a:r>
            <a:r>
              <a:rPr lang="tr-TR" sz="2400" dirty="0" err="1"/>
              <a:t>Halon</a:t>
            </a:r>
            <a:r>
              <a:rPr lang="tr-TR" sz="2400" dirty="0"/>
              <a:t>	        </a:t>
            </a:r>
          </a:p>
          <a:p>
            <a:pPr marL="0" indent="0">
              <a:buNone/>
            </a:pPr>
            <a:r>
              <a:rPr lang="tr-TR" sz="2400" dirty="0"/>
              <a:t>e) Ateş</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5675261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13-) Yanıcı madde, ısı ve oksijenin birleşmesi sonucu oluşan kimyasal reaksiyona ne ad verilir?</a:t>
            </a:r>
          </a:p>
          <a:p>
            <a:pPr marL="0" indent="0">
              <a:buNone/>
            </a:pPr>
            <a:endParaRPr lang="tr-TR" sz="2400" dirty="0"/>
          </a:p>
          <a:p>
            <a:pPr marL="0" indent="0">
              <a:buNone/>
            </a:pPr>
            <a:r>
              <a:rPr lang="tr-TR" sz="2400" dirty="0"/>
              <a:t>a) Isı	        </a:t>
            </a:r>
          </a:p>
          <a:p>
            <a:pPr marL="0" indent="0">
              <a:buNone/>
            </a:pPr>
            <a:r>
              <a:rPr lang="tr-TR" sz="2400" dirty="0"/>
              <a:t>b) Hararet          </a:t>
            </a:r>
          </a:p>
          <a:p>
            <a:pPr marL="0" indent="0">
              <a:buNone/>
            </a:pPr>
            <a:r>
              <a:rPr lang="tr-TR" sz="2400" dirty="0">
                <a:solidFill>
                  <a:srgbClr val="FF0000"/>
                </a:solidFill>
              </a:rPr>
              <a:t>c) Yanma</a:t>
            </a:r>
          </a:p>
          <a:p>
            <a:pPr marL="0" indent="0">
              <a:buNone/>
            </a:pPr>
            <a:r>
              <a:rPr lang="tr-TR" sz="2400" dirty="0"/>
              <a:t>d) </a:t>
            </a:r>
            <a:r>
              <a:rPr lang="tr-TR" sz="2400" dirty="0" err="1"/>
              <a:t>Halon</a:t>
            </a:r>
            <a:r>
              <a:rPr lang="tr-TR" sz="2400" dirty="0"/>
              <a:t>	        </a:t>
            </a:r>
          </a:p>
          <a:p>
            <a:pPr marL="0" indent="0">
              <a:buNone/>
            </a:pPr>
            <a:r>
              <a:rPr lang="tr-TR" sz="2400" dirty="0"/>
              <a:t>e) Ateş</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77127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8527C-AD97-B0C5-C135-4BD64F871326}"/>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DA919EB6-D3BA-686C-E041-5D942B910F53}"/>
              </a:ext>
            </a:extLst>
          </p:cNvPr>
          <p:cNvSpPr>
            <a:spLocks noGrp="1"/>
          </p:cNvSpPr>
          <p:nvPr>
            <p:ph type="sldNum" sz="quarter" idx="12"/>
          </p:nvPr>
        </p:nvSpPr>
        <p:spPr/>
        <p:txBody>
          <a:bodyPr/>
          <a:lstStyle/>
          <a:p>
            <a:fld id="{F38DF745-7D3F-47F4-83A3-874385CFAA69}" type="slidenum">
              <a:rPr lang="en-US" smtClean="0"/>
              <a:pPr/>
              <a:t>16</a:t>
            </a:fld>
            <a:endParaRPr lang="en-US"/>
          </a:p>
        </p:txBody>
      </p:sp>
      <p:pic>
        <p:nvPicPr>
          <p:cNvPr id="3" name="Resim 2">
            <a:extLst>
              <a:ext uri="{FF2B5EF4-FFF2-40B4-BE49-F238E27FC236}">
                <a16:creationId xmlns:a16="http://schemas.microsoft.com/office/drawing/2014/main" id="{4B953C93-C14F-BE40-8B2D-47DDA2FAC456}"/>
              </a:ext>
            </a:extLst>
          </p:cNvPr>
          <p:cNvPicPr>
            <a:picLocks noChangeAspect="1"/>
          </p:cNvPicPr>
          <p:nvPr/>
        </p:nvPicPr>
        <p:blipFill>
          <a:blip r:embed="rId2"/>
          <a:stretch>
            <a:fillRect/>
          </a:stretch>
        </p:blipFill>
        <p:spPr>
          <a:xfrm>
            <a:off x="539551" y="609597"/>
            <a:ext cx="8091781" cy="5638806"/>
          </a:xfrm>
          <a:prstGeom prst="rect">
            <a:avLst/>
          </a:prstGeom>
        </p:spPr>
      </p:pic>
    </p:spTree>
    <p:extLst>
      <p:ext uri="{BB962C8B-B14F-4D97-AF65-F5344CB8AC3E}">
        <p14:creationId xmlns:p14="http://schemas.microsoft.com/office/powerpoint/2010/main" val="13216799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14-) LPG ve doğalgaz yangınlarında etkili olan söndürücü madde aşağıdakilerden hangisidir?</a:t>
            </a:r>
          </a:p>
          <a:p>
            <a:pPr marL="0" indent="0">
              <a:buNone/>
            </a:pPr>
            <a:endParaRPr lang="tr-TR" sz="2400" dirty="0"/>
          </a:p>
          <a:p>
            <a:pPr marL="0" indent="0">
              <a:buNone/>
            </a:pPr>
            <a:r>
              <a:rPr lang="tr-TR" sz="2400" dirty="0"/>
              <a:t>a)  Kum	          </a:t>
            </a:r>
          </a:p>
          <a:p>
            <a:pPr marL="0" indent="0">
              <a:buNone/>
            </a:pPr>
            <a:r>
              <a:rPr lang="tr-TR" sz="2400" dirty="0"/>
              <a:t>b) Kuru kimyevi toz</a:t>
            </a:r>
          </a:p>
          <a:p>
            <a:pPr marL="0" indent="0">
              <a:buNone/>
            </a:pPr>
            <a:r>
              <a:rPr lang="tr-TR" sz="2400" dirty="0"/>
              <a:t>c) Köpük              </a:t>
            </a:r>
          </a:p>
          <a:p>
            <a:pPr marL="0" indent="0">
              <a:buNone/>
            </a:pPr>
            <a:r>
              <a:rPr lang="tr-TR" sz="2400" dirty="0"/>
              <a:t>d) Su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9249650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14-) LPG ve doğalgaz yangınlarında etkili olan söndürücü madde aşağıdakilerden hangisidir?</a:t>
            </a:r>
          </a:p>
          <a:p>
            <a:pPr marL="0" indent="0">
              <a:buNone/>
            </a:pPr>
            <a:endParaRPr lang="tr-TR" sz="2400" dirty="0"/>
          </a:p>
          <a:p>
            <a:pPr marL="0" indent="0">
              <a:buNone/>
            </a:pPr>
            <a:r>
              <a:rPr lang="tr-TR" sz="2400" dirty="0"/>
              <a:t>a)  Kum	          </a:t>
            </a:r>
          </a:p>
          <a:p>
            <a:pPr marL="0" indent="0">
              <a:buNone/>
            </a:pPr>
            <a:r>
              <a:rPr lang="tr-TR" sz="2400" dirty="0">
                <a:solidFill>
                  <a:srgbClr val="FF0000"/>
                </a:solidFill>
              </a:rPr>
              <a:t>b) Kuru kimyevi toz</a:t>
            </a:r>
          </a:p>
          <a:p>
            <a:pPr marL="0" indent="0">
              <a:buNone/>
            </a:pPr>
            <a:r>
              <a:rPr lang="tr-TR" sz="2400" dirty="0"/>
              <a:t>c) Köpük              </a:t>
            </a:r>
          </a:p>
          <a:p>
            <a:pPr marL="0" indent="0">
              <a:buNone/>
            </a:pPr>
            <a:r>
              <a:rPr lang="tr-TR" sz="2400" dirty="0"/>
              <a:t>d) Su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15-) Aşağıdakilerden hangisinde doğalgazın özelliği doğru olarak verilmiştir?</a:t>
            </a:r>
          </a:p>
          <a:p>
            <a:pPr marL="0" indent="0">
              <a:buNone/>
            </a:pPr>
            <a:endParaRPr lang="tr-TR" sz="2400" b="1" dirty="0"/>
          </a:p>
          <a:p>
            <a:pPr marL="0" indent="0">
              <a:buNone/>
            </a:pPr>
            <a:r>
              <a:rPr lang="tr-TR" sz="2400" dirty="0"/>
              <a:t>a) Tatlı ve kokuludur.          </a:t>
            </a:r>
          </a:p>
          <a:p>
            <a:pPr marL="0" indent="0">
              <a:buNone/>
            </a:pPr>
            <a:r>
              <a:rPr lang="tr-TR" sz="2400" dirty="0"/>
              <a:t>b) Parlayıcı ve kokuludur.             </a:t>
            </a:r>
          </a:p>
          <a:p>
            <a:pPr marL="0" indent="0">
              <a:buNone/>
            </a:pPr>
            <a:r>
              <a:rPr lang="tr-TR" sz="2400" dirty="0"/>
              <a:t>c) Renkli ve tatlıdır.      </a:t>
            </a:r>
          </a:p>
          <a:p>
            <a:pPr marL="0" indent="0">
              <a:buNone/>
            </a:pPr>
            <a:r>
              <a:rPr lang="tr-TR" sz="2400" dirty="0"/>
              <a:t>d) Renksiz, kokusuz ve tatsızdır.      </a:t>
            </a:r>
          </a:p>
          <a:p>
            <a:pPr marL="0" indent="0">
              <a:buNone/>
            </a:pPr>
            <a:r>
              <a:rPr lang="tr-TR" sz="2400" dirty="0"/>
              <a:t>e)Parlayıcı, kokulu ve tatlıdır.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0080835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15-) Aşağıdakilerden hangisinde doğalgazın özelliği doğru olarak verilmiştir?</a:t>
            </a:r>
          </a:p>
          <a:p>
            <a:pPr marL="0" indent="0">
              <a:buNone/>
            </a:pPr>
            <a:endParaRPr lang="tr-TR" sz="2400" b="1" dirty="0"/>
          </a:p>
          <a:p>
            <a:pPr marL="0" indent="0">
              <a:buNone/>
            </a:pPr>
            <a:r>
              <a:rPr lang="tr-TR" sz="2400" dirty="0"/>
              <a:t>a) Tatlı ve kokuludur.          </a:t>
            </a:r>
          </a:p>
          <a:p>
            <a:pPr marL="0" indent="0">
              <a:buNone/>
            </a:pPr>
            <a:r>
              <a:rPr lang="tr-TR" sz="2400" dirty="0"/>
              <a:t>b) Parlayıcı ve kokuludur.             </a:t>
            </a:r>
          </a:p>
          <a:p>
            <a:pPr marL="0" indent="0">
              <a:buNone/>
            </a:pPr>
            <a:r>
              <a:rPr lang="tr-TR" sz="2400" dirty="0"/>
              <a:t>c) Renkli ve tatlıdır.      </a:t>
            </a:r>
          </a:p>
          <a:p>
            <a:pPr marL="0" indent="0">
              <a:buNone/>
            </a:pPr>
            <a:r>
              <a:rPr lang="tr-TR" sz="2400" dirty="0">
                <a:solidFill>
                  <a:srgbClr val="FF0000"/>
                </a:solidFill>
              </a:rPr>
              <a:t>d) Renksiz, kokusuz ve tatsızdır.      </a:t>
            </a:r>
          </a:p>
          <a:p>
            <a:pPr marL="0" indent="0">
              <a:buNone/>
            </a:pPr>
            <a:r>
              <a:rPr lang="tr-TR" sz="2400" dirty="0"/>
              <a:t>e)Parlayıcı, kokulu ve tatlıdır.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16-) Doğalgaz yangınlarının söndürülmesinde en önemli kural aşağıdakilerden hangisidir?</a:t>
            </a:r>
          </a:p>
          <a:p>
            <a:pPr marL="0" indent="0">
              <a:buNone/>
            </a:pPr>
            <a:endParaRPr lang="tr-TR" sz="2400" dirty="0"/>
          </a:p>
          <a:p>
            <a:pPr marL="0" indent="0">
              <a:buNone/>
            </a:pPr>
            <a:r>
              <a:rPr lang="tr-TR" sz="2400" dirty="0"/>
              <a:t>a) Derhal alev söndürülmelidir.       </a:t>
            </a:r>
          </a:p>
          <a:p>
            <a:pPr marL="0" indent="0">
              <a:buNone/>
            </a:pPr>
            <a:r>
              <a:rPr lang="tr-TR" sz="2400" dirty="0"/>
              <a:t>b) Rüzgar arkaya alınmalıdır.    </a:t>
            </a:r>
          </a:p>
          <a:p>
            <a:pPr marL="0" indent="0">
              <a:buNone/>
            </a:pPr>
            <a:r>
              <a:rPr lang="tr-TR" sz="2400" dirty="0"/>
              <a:t>c) Kuru kimyevi toz ile söndürülmelidir.  </a:t>
            </a:r>
          </a:p>
          <a:p>
            <a:pPr marL="0" indent="0">
              <a:buNone/>
            </a:pPr>
            <a:r>
              <a:rPr lang="tr-TR" sz="2400" dirty="0"/>
              <a:t>d) Su ile söndürülmelidir.           </a:t>
            </a:r>
          </a:p>
          <a:p>
            <a:pPr marL="0" indent="0">
              <a:buNone/>
            </a:pPr>
            <a:r>
              <a:rPr lang="tr-TR" sz="2400" dirty="0"/>
              <a:t>e) Gaz akışı kesilene kadar alev söndürülmemelidir.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16-) Doğalgaz yangınlarının söndürülmesinde en önemli kural aşağıdakilerden hangisidir?</a:t>
            </a:r>
          </a:p>
          <a:p>
            <a:pPr marL="0" indent="0">
              <a:buNone/>
            </a:pPr>
            <a:endParaRPr lang="tr-TR" sz="2400" dirty="0"/>
          </a:p>
          <a:p>
            <a:pPr marL="0" indent="0">
              <a:buNone/>
            </a:pPr>
            <a:r>
              <a:rPr lang="tr-TR" sz="2400" dirty="0"/>
              <a:t>a) Derhal alev söndürülmelidir.       </a:t>
            </a:r>
          </a:p>
          <a:p>
            <a:pPr marL="0" indent="0">
              <a:buNone/>
            </a:pPr>
            <a:r>
              <a:rPr lang="tr-TR" sz="2400" dirty="0"/>
              <a:t>b) Rüzgar arkaya alınmalıdır.    </a:t>
            </a:r>
          </a:p>
          <a:p>
            <a:pPr marL="0" indent="0">
              <a:buNone/>
            </a:pPr>
            <a:r>
              <a:rPr lang="tr-TR" sz="2400" dirty="0"/>
              <a:t>c) Kuru kimyevi toz ile söndürülmelidir.  </a:t>
            </a:r>
          </a:p>
          <a:p>
            <a:pPr marL="0" indent="0">
              <a:buNone/>
            </a:pPr>
            <a:r>
              <a:rPr lang="tr-TR" sz="2400" dirty="0"/>
              <a:t>d) Su ile söndürülmelidir.           </a:t>
            </a:r>
          </a:p>
          <a:p>
            <a:pPr marL="0" indent="0">
              <a:buNone/>
            </a:pPr>
            <a:r>
              <a:rPr lang="tr-TR" sz="2400" dirty="0">
                <a:solidFill>
                  <a:srgbClr val="FF0000"/>
                </a:solidFill>
              </a:rPr>
              <a:t>e) Gaz akışı kesilene kadar alev söndürülmemelidir.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7995930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93746" cy="4752528"/>
          </a:xfrm>
        </p:spPr>
        <p:txBody>
          <a:bodyPr>
            <a:noAutofit/>
          </a:bodyPr>
          <a:lstStyle/>
          <a:p>
            <a:pPr marL="0" indent="0">
              <a:buNone/>
            </a:pPr>
            <a:r>
              <a:rPr lang="tr-TR" sz="2400" b="1" dirty="0"/>
              <a:t>17-) Karbondioksitin birinci derece söndürme etkisi aşağıdakilerden hangisidir? </a:t>
            </a:r>
          </a:p>
          <a:p>
            <a:pPr marL="0" indent="0">
              <a:buNone/>
            </a:pPr>
            <a:endParaRPr lang="tr-TR" sz="2400" dirty="0"/>
          </a:p>
          <a:p>
            <a:pPr marL="0" indent="0">
              <a:buNone/>
            </a:pPr>
            <a:r>
              <a:rPr lang="tr-TR" sz="2400" dirty="0"/>
              <a:t>a) Soğutma          </a:t>
            </a:r>
          </a:p>
          <a:p>
            <a:pPr marL="0" indent="0">
              <a:buNone/>
            </a:pPr>
            <a:r>
              <a:rPr lang="tr-TR" sz="2400" dirty="0"/>
              <a:t>b) Zayıflatma   </a:t>
            </a:r>
          </a:p>
          <a:p>
            <a:pPr marL="0" indent="0">
              <a:buNone/>
            </a:pPr>
            <a:r>
              <a:rPr lang="tr-TR" sz="2400" dirty="0"/>
              <a:t>c) Boğma </a:t>
            </a:r>
          </a:p>
          <a:p>
            <a:pPr marL="0" indent="0">
              <a:buNone/>
            </a:pPr>
            <a:r>
              <a:rPr lang="tr-TR" sz="2400" dirty="0"/>
              <a:t>d)Engelleme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37701409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93746" cy="4752528"/>
          </a:xfrm>
        </p:spPr>
        <p:txBody>
          <a:bodyPr>
            <a:noAutofit/>
          </a:bodyPr>
          <a:lstStyle/>
          <a:p>
            <a:pPr marL="0" indent="0">
              <a:buNone/>
            </a:pPr>
            <a:r>
              <a:rPr lang="tr-TR" sz="2400" b="1" dirty="0"/>
              <a:t>17-) Karbondioksitin birinci derece söndürme etkisi aşağıdakilerden hangisidir? </a:t>
            </a:r>
          </a:p>
          <a:p>
            <a:pPr marL="0" indent="0">
              <a:buNone/>
            </a:pPr>
            <a:endParaRPr lang="tr-TR" sz="2400" dirty="0"/>
          </a:p>
          <a:p>
            <a:pPr marL="0" indent="0">
              <a:buNone/>
            </a:pPr>
            <a:r>
              <a:rPr lang="tr-TR" sz="2400" dirty="0"/>
              <a:t>a) Soğutma          </a:t>
            </a:r>
          </a:p>
          <a:p>
            <a:pPr marL="0" indent="0">
              <a:buNone/>
            </a:pPr>
            <a:r>
              <a:rPr lang="tr-TR" sz="2400" dirty="0"/>
              <a:t>b) Zayıflatma   </a:t>
            </a:r>
          </a:p>
          <a:p>
            <a:pPr marL="0" indent="0">
              <a:buNone/>
            </a:pPr>
            <a:r>
              <a:rPr lang="tr-TR" sz="2400" dirty="0">
                <a:solidFill>
                  <a:srgbClr val="FF0000"/>
                </a:solidFill>
              </a:rPr>
              <a:t>c) Boğma </a:t>
            </a:r>
          </a:p>
          <a:p>
            <a:pPr marL="0" indent="0">
              <a:buNone/>
            </a:pPr>
            <a:r>
              <a:rPr lang="tr-TR" sz="2400" dirty="0"/>
              <a:t>d)Engelleme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18-) Aşağıdakilerden hangisi LPG gazının özelliklerinden değildir? </a:t>
            </a:r>
          </a:p>
          <a:p>
            <a:pPr marL="0" indent="0">
              <a:buNone/>
            </a:pPr>
            <a:endParaRPr lang="tr-TR" sz="2400" dirty="0"/>
          </a:p>
          <a:p>
            <a:pPr marL="0" indent="0">
              <a:buNone/>
            </a:pPr>
            <a:r>
              <a:rPr lang="tr-TR" sz="2400" dirty="0"/>
              <a:t>a) Kapalı ortamlarda boğulmaya sebep olur       </a:t>
            </a:r>
          </a:p>
          <a:p>
            <a:pPr marL="0" indent="0">
              <a:buNone/>
            </a:pPr>
            <a:r>
              <a:rPr lang="tr-TR" sz="2400" dirty="0"/>
              <a:t>b) Patlayıcı özelliğe sahiptir  </a:t>
            </a:r>
          </a:p>
          <a:p>
            <a:pPr marL="0" indent="0">
              <a:buNone/>
            </a:pPr>
            <a:r>
              <a:rPr lang="tr-TR" sz="2400" dirty="0"/>
              <a:t>c) Havadan hafiftir </a:t>
            </a:r>
          </a:p>
          <a:p>
            <a:pPr marL="0" indent="0">
              <a:buNone/>
            </a:pPr>
            <a:r>
              <a:rPr lang="tr-TR" sz="2400" dirty="0"/>
              <a:t>d) Aniden buharlaştığı için temas ettiği yeri dondurur     </a:t>
            </a:r>
          </a:p>
          <a:p>
            <a:pPr marL="0" indent="0">
              <a:buNone/>
            </a:pPr>
            <a:r>
              <a:rPr lang="tr-TR" sz="2400" dirty="0"/>
              <a:t>e) Hiçbiri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2693001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18-) Aşağıdakilerden hangisi LPG gazının özelliklerinden değildir? </a:t>
            </a:r>
          </a:p>
          <a:p>
            <a:pPr marL="0" indent="0">
              <a:buNone/>
            </a:pPr>
            <a:endParaRPr lang="tr-TR" sz="2400" dirty="0"/>
          </a:p>
          <a:p>
            <a:pPr marL="0" indent="0">
              <a:buNone/>
            </a:pPr>
            <a:r>
              <a:rPr lang="tr-TR" sz="2400" dirty="0"/>
              <a:t>a) Kapalı ortamlarda boğulmaya sebep olur       </a:t>
            </a:r>
          </a:p>
          <a:p>
            <a:pPr marL="0" indent="0">
              <a:buNone/>
            </a:pPr>
            <a:r>
              <a:rPr lang="tr-TR" sz="2400" dirty="0"/>
              <a:t>b) Patlayıcı özelliğe sahiptir  </a:t>
            </a:r>
          </a:p>
          <a:p>
            <a:pPr marL="0" indent="0">
              <a:buNone/>
            </a:pPr>
            <a:r>
              <a:rPr lang="tr-TR" sz="2400" dirty="0">
                <a:solidFill>
                  <a:srgbClr val="FF0000"/>
                </a:solidFill>
              </a:rPr>
              <a:t>c) Havadan hafiftir </a:t>
            </a:r>
          </a:p>
          <a:p>
            <a:pPr marL="0" indent="0">
              <a:buNone/>
            </a:pPr>
            <a:r>
              <a:rPr lang="tr-TR" sz="2400" dirty="0"/>
              <a:t>d) Aniden buharlaştığı için temas ettiği yeri dondurur     </a:t>
            </a:r>
          </a:p>
          <a:p>
            <a:pPr marL="0" indent="0">
              <a:buNone/>
            </a:pPr>
            <a:r>
              <a:rPr lang="tr-TR" sz="2400" dirty="0"/>
              <a:t>e) Hiçbiri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41B9B-EE97-5FC8-0C41-2B20588DDF3C}"/>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B25763C-29EB-643C-65D3-C50D5DAC8258}"/>
              </a:ext>
            </a:extLst>
          </p:cNvPr>
          <p:cNvSpPr>
            <a:spLocks noGrp="1"/>
          </p:cNvSpPr>
          <p:nvPr>
            <p:ph type="sldNum" sz="quarter" idx="12"/>
          </p:nvPr>
        </p:nvSpPr>
        <p:spPr/>
        <p:txBody>
          <a:bodyPr/>
          <a:lstStyle/>
          <a:p>
            <a:fld id="{F38DF745-7D3F-47F4-83A3-874385CFAA69}" type="slidenum">
              <a:rPr lang="en-US" smtClean="0"/>
              <a:pPr/>
              <a:t>17</a:t>
            </a:fld>
            <a:endParaRPr lang="en-US"/>
          </a:p>
        </p:txBody>
      </p:sp>
      <p:pic>
        <p:nvPicPr>
          <p:cNvPr id="3" name="Resim 2">
            <a:extLst>
              <a:ext uri="{FF2B5EF4-FFF2-40B4-BE49-F238E27FC236}">
                <a16:creationId xmlns:a16="http://schemas.microsoft.com/office/drawing/2014/main" id="{8E5A5B47-CAAD-7E1C-5C33-1D7EFA8E2398}"/>
              </a:ext>
            </a:extLst>
          </p:cNvPr>
          <p:cNvPicPr>
            <a:picLocks noChangeAspect="1"/>
          </p:cNvPicPr>
          <p:nvPr/>
        </p:nvPicPr>
        <p:blipFill>
          <a:blip r:embed="rId2"/>
          <a:stretch>
            <a:fillRect/>
          </a:stretch>
        </p:blipFill>
        <p:spPr>
          <a:xfrm>
            <a:off x="467544" y="404664"/>
            <a:ext cx="8064896" cy="5976664"/>
          </a:xfrm>
          <a:prstGeom prst="rect">
            <a:avLst/>
          </a:prstGeom>
        </p:spPr>
      </p:pic>
    </p:spTree>
    <p:extLst>
      <p:ext uri="{BB962C8B-B14F-4D97-AF65-F5344CB8AC3E}">
        <p14:creationId xmlns:p14="http://schemas.microsoft.com/office/powerpoint/2010/main" val="27356281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19-) Aşağıdakilerden hangisi yangın söndürme sistemlerinden </a:t>
            </a:r>
            <a:r>
              <a:rPr lang="tr-TR" sz="2400" b="1" u="sng" dirty="0"/>
              <a:t>değildir?</a:t>
            </a:r>
          </a:p>
          <a:p>
            <a:pPr marL="0" indent="0">
              <a:buNone/>
            </a:pPr>
            <a:endParaRPr lang="tr-TR" sz="2400" dirty="0"/>
          </a:p>
          <a:p>
            <a:pPr marL="0" indent="0">
              <a:buNone/>
            </a:pPr>
            <a:r>
              <a:rPr lang="tr-TR" sz="2400" dirty="0"/>
              <a:t>a) Yağmurlama sistemi     </a:t>
            </a:r>
          </a:p>
          <a:p>
            <a:pPr marL="0" indent="0">
              <a:buNone/>
            </a:pPr>
            <a:r>
              <a:rPr lang="tr-TR" sz="2400" dirty="0"/>
              <a:t>b) Kuru tozlu söndürme sistemi   </a:t>
            </a:r>
          </a:p>
          <a:p>
            <a:pPr marL="0" indent="0">
              <a:buNone/>
            </a:pPr>
            <a:r>
              <a:rPr lang="tr-TR" sz="2400" dirty="0"/>
              <a:t>c) Köpüklü söndürme sistemi   </a:t>
            </a:r>
          </a:p>
          <a:p>
            <a:pPr marL="0" indent="0">
              <a:buNone/>
            </a:pPr>
            <a:r>
              <a:rPr lang="tr-TR" sz="2400" dirty="0"/>
              <a:t>d) Koruyucu söndürme sistemi</a:t>
            </a:r>
          </a:p>
          <a:p>
            <a:pPr marL="0" indent="0">
              <a:buNone/>
            </a:pPr>
            <a:r>
              <a:rPr lang="tr-TR" sz="2400" dirty="0"/>
              <a:t>e)Sabit yangın söndürme sistemi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41483766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19-) Aşağıdakilerden hangisi yangın söndürme sistemlerinden </a:t>
            </a:r>
            <a:r>
              <a:rPr lang="tr-TR" sz="2400" b="1" u="sng" dirty="0"/>
              <a:t>değildir?</a:t>
            </a:r>
          </a:p>
          <a:p>
            <a:pPr marL="0" indent="0">
              <a:buNone/>
            </a:pPr>
            <a:endParaRPr lang="tr-TR" sz="2400" dirty="0"/>
          </a:p>
          <a:p>
            <a:pPr marL="0" indent="0">
              <a:buNone/>
            </a:pPr>
            <a:r>
              <a:rPr lang="tr-TR" sz="2400" dirty="0"/>
              <a:t>a) Yağmurlama sistemi     </a:t>
            </a:r>
          </a:p>
          <a:p>
            <a:pPr marL="0" indent="0">
              <a:buNone/>
            </a:pPr>
            <a:r>
              <a:rPr lang="tr-TR" sz="2400" dirty="0"/>
              <a:t>b) Kuru tozlu söndürme sistemi   </a:t>
            </a:r>
          </a:p>
          <a:p>
            <a:pPr marL="0" indent="0">
              <a:buNone/>
            </a:pPr>
            <a:r>
              <a:rPr lang="tr-TR" sz="2400" dirty="0"/>
              <a:t>c) Köpüklü söndürme sistemi   </a:t>
            </a:r>
          </a:p>
          <a:p>
            <a:pPr marL="0" indent="0">
              <a:buNone/>
            </a:pPr>
            <a:r>
              <a:rPr lang="tr-TR" sz="2400" dirty="0">
                <a:solidFill>
                  <a:srgbClr val="FF0000"/>
                </a:solidFill>
              </a:rPr>
              <a:t>d) Koruyucu söndürme sistemi</a:t>
            </a:r>
          </a:p>
          <a:p>
            <a:pPr marL="0" indent="0">
              <a:buNone/>
            </a:pPr>
            <a:r>
              <a:rPr lang="tr-TR" sz="2400" dirty="0"/>
              <a:t>e)Sabit yangın söndürme sistemi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611560" y="1052736"/>
            <a:ext cx="7429650" cy="5256584"/>
          </a:xfrm>
        </p:spPr>
        <p:txBody>
          <a:bodyPr>
            <a:noAutofit/>
          </a:bodyPr>
          <a:lstStyle/>
          <a:p>
            <a:pPr marL="0" indent="0">
              <a:buNone/>
            </a:pPr>
            <a:r>
              <a:rPr lang="tr-TR" sz="2400" b="1" dirty="0"/>
              <a:t>20- Yangın </a:t>
            </a:r>
            <a:r>
              <a:rPr lang="tr-TR" sz="2400" b="1" dirty="0" err="1"/>
              <a:t>dedektörleri</a:t>
            </a:r>
            <a:r>
              <a:rPr lang="tr-TR" sz="2400" b="1" dirty="0"/>
              <a:t> hangi özellikleri kullanarak çalışırlar?</a:t>
            </a:r>
          </a:p>
          <a:p>
            <a:pPr marL="0" indent="0">
              <a:buNone/>
            </a:pPr>
            <a:r>
              <a:rPr lang="tr-TR" sz="2400" b="1" dirty="0"/>
              <a:t>I.   Duman   </a:t>
            </a:r>
          </a:p>
          <a:p>
            <a:pPr marL="0" indent="0">
              <a:buNone/>
            </a:pPr>
            <a:r>
              <a:rPr lang="tr-TR" sz="2400" b="1" dirty="0"/>
              <a:t>II.  Işık</a:t>
            </a:r>
          </a:p>
          <a:p>
            <a:pPr marL="0" indent="0">
              <a:buNone/>
            </a:pPr>
            <a:r>
              <a:rPr lang="tr-TR" sz="2400" b="1" dirty="0"/>
              <a:t>III. Isı</a:t>
            </a:r>
          </a:p>
          <a:p>
            <a:pPr marL="0" indent="0">
              <a:buNone/>
            </a:pPr>
            <a:r>
              <a:rPr lang="tr-TR" sz="2400" b="1" dirty="0"/>
              <a:t>IV. Alev</a:t>
            </a:r>
          </a:p>
          <a:p>
            <a:pPr marL="0" indent="0">
              <a:buNone/>
            </a:pPr>
            <a:endParaRPr lang="tr-TR" sz="2400" b="1" dirty="0"/>
          </a:p>
          <a:p>
            <a:pPr marL="0" indent="0">
              <a:buNone/>
            </a:pPr>
            <a:r>
              <a:rPr lang="tr-TR" sz="2400" dirty="0"/>
              <a:t>a) I, III ve IV       </a:t>
            </a:r>
          </a:p>
          <a:p>
            <a:pPr marL="0" indent="0">
              <a:buNone/>
            </a:pPr>
            <a:r>
              <a:rPr lang="tr-TR" sz="2400" dirty="0"/>
              <a:t>b) I, II ve III      </a:t>
            </a:r>
          </a:p>
          <a:p>
            <a:pPr marL="0" indent="0">
              <a:buNone/>
            </a:pPr>
            <a:r>
              <a:rPr lang="tr-TR" sz="2400" dirty="0"/>
              <a:t>c) II, III ve IV        </a:t>
            </a:r>
          </a:p>
          <a:p>
            <a:pPr marL="0" indent="0">
              <a:buNone/>
            </a:pPr>
            <a:r>
              <a:rPr lang="tr-TR" sz="2400" dirty="0"/>
              <a:t>d) I ve IV            </a:t>
            </a:r>
          </a:p>
          <a:p>
            <a:pPr marL="0" indent="0">
              <a:buNone/>
            </a:pPr>
            <a:r>
              <a:rPr lang="tr-TR" sz="2400" dirty="0"/>
              <a:t>e) I, II, III ve IV</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6730068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611560" y="1052736"/>
            <a:ext cx="7429650" cy="5256584"/>
          </a:xfrm>
        </p:spPr>
        <p:txBody>
          <a:bodyPr>
            <a:noAutofit/>
          </a:bodyPr>
          <a:lstStyle/>
          <a:p>
            <a:pPr marL="0" indent="0">
              <a:buNone/>
            </a:pPr>
            <a:r>
              <a:rPr lang="tr-TR" sz="2400" b="1" dirty="0"/>
              <a:t>20- Yangın </a:t>
            </a:r>
            <a:r>
              <a:rPr lang="tr-TR" sz="2400" b="1" dirty="0" err="1"/>
              <a:t>dedektörleri</a:t>
            </a:r>
            <a:r>
              <a:rPr lang="tr-TR" sz="2400" b="1" dirty="0"/>
              <a:t> hangi özellikleri kullanarak çalışırlar?</a:t>
            </a:r>
          </a:p>
          <a:p>
            <a:pPr marL="0" indent="0">
              <a:buNone/>
            </a:pPr>
            <a:r>
              <a:rPr lang="tr-TR" sz="2400" b="1" dirty="0"/>
              <a:t>I.   Duman   </a:t>
            </a:r>
          </a:p>
          <a:p>
            <a:pPr marL="0" indent="0">
              <a:buNone/>
            </a:pPr>
            <a:r>
              <a:rPr lang="tr-TR" sz="2400" b="1" dirty="0"/>
              <a:t>II.  Işık</a:t>
            </a:r>
          </a:p>
          <a:p>
            <a:pPr marL="0" indent="0">
              <a:buNone/>
            </a:pPr>
            <a:r>
              <a:rPr lang="tr-TR" sz="2400" b="1" dirty="0"/>
              <a:t>III. Isı</a:t>
            </a:r>
          </a:p>
          <a:p>
            <a:pPr marL="0" indent="0">
              <a:buNone/>
            </a:pPr>
            <a:r>
              <a:rPr lang="tr-TR" sz="2400" b="1" dirty="0"/>
              <a:t>IV. Alev</a:t>
            </a:r>
          </a:p>
          <a:p>
            <a:pPr marL="0" indent="0">
              <a:buNone/>
            </a:pPr>
            <a:endParaRPr lang="tr-TR" sz="2400" b="1" dirty="0"/>
          </a:p>
          <a:p>
            <a:pPr marL="0" indent="0">
              <a:buNone/>
            </a:pPr>
            <a:r>
              <a:rPr lang="tr-TR" sz="2400" dirty="0">
                <a:solidFill>
                  <a:srgbClr val="FF0000"/>
                </a:solidFill>
              </a:rPr>
              <a:t>a) I, III ve IV       </a:t>
            </a:r>
          </a:p>
          <a:p>
            <a:pPr marL="0" indent="0">
              <a:buNone/>
            </a:pPr>
            <a:r>
              <a:rPr lang="tr-TR" sz="2400" dirty="0"/>
              <a:t>b) I, II ve III      </a:t>
            </a:r>
          </a:p>
          <a:p>
            <a:pPr marL="0" indent="0">
              <a:buNone/>
            </a:pPr>
            <a:r>
              <a:rPr lang="tr-TR" sz="2400" dirty="0"/>
              <a:t>c) II, III ve IV        </a:t>
            </a:r>
          </a:p>
          <a:p>
            <a:pPr marL="0" indent="0">
              <a:buNone/>
            </a:pPr>
            <a:r>
              <a:rPr lang="tr-TR" sz="2400" dirty="0"/>
              <a:t>d) I ve IV            </a:t>
            </a:r>
          </a:p>
          <a:p>
            <a:pPr marL="0" indent="0">
              <a:buNone/>
            </a:pPr>
            <a:r>
              <a:rPr lang="tr-TR" sz="2400" dirty="0"/>
              <a:t>e) I, II, III ve IV</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21-)  Aşağıdakilerden hangisi itfaiyenin görevleri arasında yer almaz?</a:t>
            </a:r>
          </a:p>
          <a:p>
            <a:pPr marL="0" indent="0">
              <a:buNone/>
            </a:pPr>
            <a:endParaRPr lang="tr-TR" sz="2400" dirty="0"/>
          </a:p>
          <a:p>
            <a:pPr marL="0" indent="0">
              <a:buNone/>
            </a:pPr>
            <a:r>
              <a:rPr lang="tr-TR" sz="2400" dirty="0"/>
              <a:t>a) Yangınlara müdahale etmek, söndürmek, can kurtarmak           </a:t>
            </a:r>
          </a:p>
          <a:p>
            <a:pPr marL="0" indent="0">
              <a:buNone/>
            </a:pPr>
            <a:r>
              <a:rPr lang="tr-TR" sz="2400" dirty="0"/>
              <a:t>b) Su baskınlarına müdahale etmek ve zararsız hale getirmek</a:t>
            </a:r>
          </a:p>
          <a:p>
            <a:pPr marL="0" indent="0">
              <a:buNone/>
            </a:pPr>
            <a:r>
              <a:rPr lang="tr-TR" sz="2400" dirty="0"/>
              <a:t>c) Su baskınlarıyla dolmuş suları boşaltmak                                  </a:t>
            </a:r>
          </a:p>
          <a:p>
            <a:pPr marL="0" indent="0">
              <a:buNone/>
            </a:pPr>
            <a:r>
              <a:rPr lang="tr-TR" sz="2400" dirty="0"/>
              <a:t>d) Belediye başkanının izniyle sınırı dışındaki yardımlara müdahaleye gitmek</a:t>
            </a:r>
          </a:p>
          <a:p>
            <a:pPr marL="0" indent="0">
              <a:buNone/>
            </a:pPr>
            <a:r>
              <a:rPr lang="tr-TR" sz="2400" dirty="0"/>
              <a:t>e) Tehlikeli madde üreten yerleri belirlemek ve denetlemek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6490357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21-)  Aşağıdakilerden hangisi itfaiyenin görevleri arasında yer almaz?</a:t>
            </a:r>
          </a:p>
          <a:p>
            <a:pPr marL="0" indent="0">
              <a:buNone/>
            </a:pPr>
            <a:endParaRPr lang="tr-TR" sz="2400" dirty="0"/>
          </a:p>
          <a:p>
            <a:pPr marL="0" indent="0">
              <a:buNone/>
            </a:pPr>
            <a:r>
              <a:rPr lang="tr-TR" sz="2400" dirty="0"/>
              <a:t>a) Yangınlara müdahale etmek, söndürmek, can kurtarmak           </a:t>
            </a:r>
          </a:p>
          <a:p>
            <a:pPr marL="0" indent="0">
              <a:buNone/>
            </a:pPr>
            <a:r>
              <a:rPr lang="tr-TR" sz="2400" dirty="0"/>
              <a:t>b) Su baskınlarına müdahale etmek ve zararsız hale getirmek</a:t>
            </a:r>
          </a:p>
          <a:p>
            <a:pPr marL="0" indent="0">
              <a:buNone/>
            </a:pPr>
            <a:r>
              <a:rPr lang="tr-TR" sz="2400" dirty="0">
                <a:solidFill>
                  <a:srgbClr val="FF0000"/>
                </a:solidFill>
              </a:rPr>
              <a:t>c) Su baskınlarıyla dolmuş suları boşaltmak                                  </a:t>
            </a:r>
          </a:p>
          <a:p>
            <a:pPr marL="0" indent="0">
              <a:buNone/>
            </a:pPr>
            <a:r>
              <a:rPr lang="tr-TR" sz="2400" dirty="0"/>
              <a:t>d) Belediye başkanının izniyle sınırı dışındaki yardımlara müdahaleye gitmek</a:t>
            </a:r>
          </a:p>
          <a:p>
            <a:pPr marL="0" indent="0">
              <a:buNone/>
            </a:pPr>
            <a:r>
              <a:rPr lang="tr-TR" sz="2400" dirty="0"/>
              <a:t>e) Tehlikeli madde üreten yerleri belirlemek ve denetlemek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501658" cy="4752528"/>
          </a:xfrm>
        </p:spPr>
        <p:txBody>
          <a:bodyPr>
            <a:noAutofit/>
          </a:bodyPr>
          <a:lstStyle/>
          <a:p>
            <a:pPr marL="0" indent="0">
              <a:buNone/>
            </a:pPr>
            <a:r>
              <a:rPr lang="tr-TR" sz="2400" b="1" dirty="0"/>
              <a:t>22-) Paratoner sistemini tanımlayan ifade aşağıdakilerden hangisidir?</a:t>
            </a:r>
          </a:p>
          <a:p>
            <a:pPr marL="0" indent="0">
              <a:buNone/>
            </a:pPr>
            <a:endParaRPr lang="tr-TR" sz="2400" dirty="0"/>
          </a:p>
          <a:p>
            <a:pPr marL="0" indent="0">
              <a:buNone/>
            </a:pPr>
            <a:r>
              <a:rPr lang="tr-TR" sz="2400" dirty="0"/>
              <a:t>a) Yangın algılama sistemi       </a:t>
            </a:r>
          </a:p>
          <a:p>
            <a:pPr marL="0" indent="0">
              <a:buNone/>
            </a:pPr>
            <a:r>
              <a:rPr lang="tr-TR" sz="2400" dirty="0"/>
              <a:t>b) Yangın ihbar sistemi      </a:t>
            </a:r>
          </a:p>
          <a:p>
            <a:pPr marL="0" indent="0">
              <a:buNone/>
            </a:pPr>
            <a:r>
              <a:rPr lang="tr-TR" sz="2400" dirty="0"/>
              <a:t>c) Yıldırımdan korunma sistemi</a:t>
            </a:r>
          </a:p>
          <a:p>
            <a:pPr marL="0" indent="0">
              <a:buNone/>
            </a:pPr>
            <a:r>
              <a:rPr lang="tr-TR" sz="2400" dirty="0"/>
              <a:t>d) Parlama – Patlama tespit sistemi               </a:t>
            </a:r>
          </a:p>
          <a:p>
            <a:pPr marL="0" indent="0">
              <a:buNone/>
            </a:pPr>
            <a:r>
              <a:rPr lang="tr-TR" sz="2400" dirty="0"/>
              <a:t>e) Deprem tespit sistemi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0288992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501658" cy="4752528"/>
          </a:xfrm>
        </p:spPr>
        <p:txBody>
          <a:bodyPr>
            <a:noAutofit/>
          </a:bodyPr>
          <a:lstStyle/>
          <a:p>
            <a:pPr marL="0" indent="0">
              <a:buNone/>
            </a:pPr>
            <a:r>
              <a:rPr lang="tr-TR" sz="2400" b="1" dirty="0"/>
              <a:t>22-) Paratoner sistemini tanımlayan ifade aşağıdakilerden hangisidir?</a:t>
            </a:r>
          </a:p>
          <a:p>
            <a:pPr marL="0" indent="0">
              <a:buNone/>
            </a:pPr>
            <a:endParaRPr lang="tr-TR" sz="2400" dirty="0"/>
          </a:p>
          <a:p>
            <a:pPr marL="0" indent="0">
              <a:buNone/>
            </a:pPr>
            <a:r>
              <a:rPr lang="tr-TR" sz="2400" dirty="0"/>
              <a:t>a) Yangın algılama sistemi       </a:t>
            </a:r>
          </a:p>
          <a:p>
            <a:pPr marL="0" indent="0">
              <a:buNone/>
            </a:pPr>
            <a:r>
              <a:rPr lang="tr-TR" sz="2400" dirty="0"/>
              <a:t>b) Yangın ihbar sistemi      </a:t>
            </a:r>
          </a:p>
          <a:p>
            <a:pPr marL="0" indent="0">
              <a:buNone/>
            </a:pPr>
            <a:r>
              <a:rPr lang="tr-TR" sz="2400" dirty="0">
                <a:solidFill>
                  <a:srgbClr val="FF0000"/>
                </a:solidFill>
              </a:rPr>
              <a:t>c) Yıldırımdan korunma sistemi</a:t>
            </a:r>
          </a:p>
          <a:p>
            <a:pPr marL="0" indent="0">
              <a:buNone/>
            </a:pPr>
            <a:r>
              <a:rPr lang="tr-TR" sz="2400" dirty="0"/>
              <a:t>d) Parlama – Patlama tespit sistemi               </a:t>
            </a:r>
          </a:p>
          <a:p>
            <a:pPr marL="0" indent="0">
              <a:buNone/>
            </a:pPr>
            <a:r>
              <a:rPr lang="tr-TR" sz="2400" dirty="0"/>
              <a:t>e) Deprem tespit sistemi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21738" cy="4752528"/>
          </a:xfrm>
        </p:spPr>
        <p:txBody>
          <a:bodyPr>
            <a:noAutofit/>
          </a:bodyPr>
          <a:lstStyle/>
          <a:p>
            <a:pPr marL="0" indent="0">
              <a:buNone/>
            </a:pPr>
            <a:r>
              <a:rPr lang="tr-TR" sz="2400" b="1" dirty="0"/>
              <a:t>23-) Aşağıdaki yangınların hangisinde söndürücü olarak köpük ( FOAM ) kullanılmaz?</a:t>
            </a:r>
          </a:p>
          <a:p>
            <a:pPr marL="0" indent="0">
              <a:buNone/>
            </a:pPr>
            <a:endParaRPr lang="tr-TR" sz="2400" dirty="0"/>
          </a:p>
          <a:p>
            <a:pPr marL="0" indent="0">
              <a:buNone/>
            </a:pPr>
            <a:r>
              <a:rPr lang="tr-TR" sz="2400" dirty="0"/>
              <a:t>a) Orman yangınları</a:t>
            </a:r>
          </a:p>
          <a:p>
            <a:pPr marL="0" indent="0">
              <a:buNone/>
            </a:pPr>
            <a:r>
              <a:rPr lang="tr-TR" sz="2400" dirty="0"/>
              <a:t>b) Hava alanları, Uçak hangarları     </a:t>
            </a:r>
          </a:p>
          <a:p>
            <a:pPr marL="0" indent="0">
              <a:buNone/>
            </a:pPr>
            <a:r>
              <a:rPr lang="tr-TR" sz="2400" dirty="0"/>
              <a:t>c) Akaryakıt depolama yerleri ve dolum tesisleri    </a:t>
            </a:r>
          </a:p>
          <a:p>
            <a:pPr marL="0" indent="0">
              <a:buNone/>
            </a:pPr>
            <a:r>
              <a:rPr lang="tr-TR" sz="2400" dirty="0"/>
              <a:t>d) Boya, vernik atölyeleri ve depolarda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013846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21738" cy="4752528"/>
          </a:xfrm>
        </p:spPr>
        <p:txBody>
          <a:bodyPr>
            <a:noAutofit/>
          </a:bodyPr>
          <a:lstStyle/>
          <a:p>
            <a:pPr marL="0" indent="0">
              <a:buNone/>
            </a:pPr>
            <a:r>
              <a:rPr lang="tr-TR" sz="2400" b="1" dirty="0"/>
              <a:t>23-) Aşağıdaki yangınların hangisinde söndürücü olarak köpük ( FOAM ) kullanılmaz?</a:t>
            </a:r>
          </a:p>
          <a:p>
            <a:pPr marL="0" indent="0">
              <a:buNone/>
            </a:pPr>
            <a:endParaRPr lang="tr-TR" sz="2400" dirty="0"/>
          </a:p>
          <a:p>
            <a:pPr marL="0" indent="0">
              <a:buNone/>
            </a:pPr>
            <a:r>
              <a:rPr lang="tr-TR" sz="2400" dirty="0">
                <a:solidFill>
                  <a:srgbClr val="FF0000"/>
                </a:solidFill>
              </a:rPr>
              <a:t>a) Orman yangınları</a:t>
            </a:r>
          </a:p>
          <a:p>
            <a:pPr marL="0" indent="0">
              <a:buNone/>
            </a:pPr>
            <a:r>
              <a:rPr lang="tr-TR" sz="2400" dirty="0"/>
              <a:t>b) Hava alanları, Uçak hangarları     </a:t>
            </a:r>
          </a:p>
          <a:p>
            <a:pPr marL="0" indent="0">
              <a:buNone/>
            </a:pPr>
            <a:r>
              <a:rPr lang="tr-TR" sz="2400" dirty="0"/>
              <a:t>c) Akaryakıt depolama yerleri ve dolum tesisleri    </a:t>
            </a:r>
          </a:p>
          <a:p>
            <a:pPr marL="0" indent="0">
              <a:buNone/>
            </a:pPr>
            <a:r>
              <a:rPr lang="tr-TR" sz="2400" dirty="0"/>
              <a:t>d) Boya, vernik atölyeleri ve depolarda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044C4-E2D8-E5B6-EF7A-F994486E97D8}"/>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9BD1AA2-FBA4-D3AD-E649-5C4BF58A958C}"/>
              </a:ext>
            </a:extLst>
          </p:cNvPr>
          <p:cNvSpPr>
            <a:spLocks noGrp="1"/>
          </p:cNvSpPr>
          <p:nvPr>
            <p:ph type="sldNum" sz="quarter" idx="12"/>
          </p:nvPr>
        </p:nvSpPr>
        <p:spPr/>
        <p:txBody>
          <a:bodyPr/>
          <a:lstStyle/>
          <a:p>
            <a:fld id="{F38DF745-7D3F-47F4-83A3-874385CFAA69}" type="slidenum">
              <a:rPr lang="en-US" smtClean="0"/>
              <a:pPr/>
              <a:t>18</a:t>
            </a:fld>
            <a:endParaRPr lang="en-US"/>
          </a:p>
        </p:txBody>
      </p:sp>
      <p:pic>
        <p:nvPicPr>
          <p:cNvPr id="3" name="Resim 2">
            <a:extLst>
              <a:ext uri="{FF2B5EF4-FFF2-40B4-BE49-F238E27FC236}">
                <a16:creationId xmlns:a16="http://schemas.microsoft.com/office/drawing/2014/main" id="{E4425456-F482-69D0-DB0E-EB8B8278D376}"/>
              </a:ext>
            </a:extLst>
          </p:cNvPr>
          <p:cNvPicPr>
            <a:picLocks noChangeAspect="1"/>
          </p:cNvPicPr>
          <p:nvPr/>
        </p:nvPicPr>
        <p:blipFill>
          <a:blip r:embed="rId2"/>
          <a:stretch>
            <a:fillRect/>
          </a:stretch>
        </p:blipFill>
        <p:spPr>
          <a:xfrm>
            <a:off x="467543" y="260648"/>
            <a:ext cx="8163789" cy="6264696"/>
          </a:xfrm>
          <a:prstGeom prst="rect">
            <a:avLst/>
          </a:prstGeom>
        </p:spPr>
      </p:pic>
    </p:spTree>
    <p:extLst>
      <p:ext uri="{BB962C8B-B14F-4D97-AF65-F5344CB8AC3E}">
        <p14:creationId xmlns:p14="http://schemas.microsoft.com/office/powerpoint/2010/main" val="394701073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573666" cy="4752528"/>
          </a:xfrm>
        </p:spPr>
        <p:txBody>
          <a:bodyPr>
            <a:noAutofit/>
          </a:bodyPr>
          <a:lstStyle/>
          <a:p>
            <a:pPr marL="0" indent="0">
              <a:buNone/>
            </a:pPr>
            <a:r>
              <a:rPr lang="tr-TR" sz="2400" b="1" dirty="0"/>
              <a:t>24-) Aşağıdakilerden hangisi köpüğün özelliklerindendir?</a:t>
            </a:r>
            <a:endParaRPr lang="tr-TR" sz="2400" dirty="0"/>
          </a:p>
          <a:p>
            <a:pPr marL="0" indent="0">
              <a:buNone/>
            </a:pPr>
            <a:endParaRPr lang="tr-TR" sz="2400" dirty="0"/>
          </a:p>
          <a:p>
            <a:pPr marL="0" indent="0">
              <a:buNone/>
            </a:pPr>
            <a:r>
              <a:rPr lang="tr-TR" sz="2400" dirty="0"/>
              <a:t>a) Oksijeni keser</a:t>
            </a:r>
          </a:p>
          <a:p>
            <a:pPr marL="0" indent="0">
              <a:buNone/>
            </a:pPr>
            <a:r>
              <a:rPr lang="tr-TR" sz="2400" dirty="0"/>
              <a:t>b) Yanıcıyı ateşten ayırır          </a:t>
            </a:r>
          </a:p>
          <a:p>
            <a:pPr marL="0" indent="0">
              <a:buNone/>
            </a:pPr>
            <a:r>
              <a:rPr lang="tr-TR" sz="2400" dirty="0"/>
              <a:t>c) Buharlaşmayı önler      </a:t>
            </a:r>
          </a:p>
          <a:p>
            <a:pPr marL="0" indent="0">
              <a:buNone/>
            </a:pPr>
            <a:r>
              <a:rPr lang="tr-TR" sz="2400" dirty="0"/>
              <a:t>d) Yanıcıyı soğutur        </a:t>
            </a:r>
          </a:p>
          <a:p>
            <a:pPr marL="0" indent="0">
              <a:buNone/>
            </a:pPr>
            <a:r>
              <a:rPr lang="tr-TR" sz="2400"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60369539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573666" cy="4752528"/>
          </a:xfrm>
        </p:spPr>
        <p:txBody>
          <a:bodyPr>
            <a:noAutofit/>
          </a:bodyPr>
          <a:lstStyle/>
          <a:p>
            <a:pPr marL="0" indent="0">
              <a:buNone/>
            </a:pPr>
            <a:r>
              <a:rPr lang="tr-TR" sz="2400" b="1" dirty="0"/>
              <a:t>24-) Aşağıdakilerden hangisi köpüğün özelliklerindendir?</a:t>
            </a:r>
            <a:endParaRPr lang="tr-TR" sz="2400" dirty="0"/>
          </a:p>
          <a:p>
            <a:pPr marL="0" indent="0">
              <a:buNone/>
            </a:pPr>
            <a:endParaRPr lang="tr-TR" sz="2400" dirty="0"/>
          </a:p>
          <a:p>
            <a:pPr marL="0" indent="0">
              <a:buNone/>
            </a:pPr>
            <a:r>
              <a:rPr lang="tr-TR" sz="2400" dirty="0">
                <a:solidFill>
                  <a:srgbClr val="FF0000"/>
                </a:solidFill>
              </a:rPr>
              <a:t>a) Oksijeni keser</a:t>
            </a:r>
          </a:p>
          <a:p>
            <a:pPr marL="0" indent="0">
              <a:buNone/>
            </a:pPr>
            <a:r>
              <a:rPr lang="tr-TR" sz="2400" dirty="0"/>
              <a:t>b) Yanıcıyı ateşten ayırır          </a:t>
            </a:r>
          </a:p>
          <a:p>
            <a:pPr marL="0" indent="0">
              <a:buNone/>
            </a:pPr>
            <a:r>
              <a:rPr lang="tr-TR" sz="2400" dirty="0"/>
              <a:t>c) Buharlaşmayı önler      </a:t>
            </a:r>
          </a:p>
          <a:p>
            <a:pPr marL="0" indent="0">
              <a:buNone/>
            </a:pPr>
            <a:r>
              <a:rPr lang="tr-TR" sz="2400" dirty="0"/>
              <a:t>d) Yanıcıyı soğutur        </a:t>
            </a:r>
          </a:p>
          <a:p>
            <a:pPr marL="0" indent="0">
              <a:buNone/>
            </a:pPr>
            <a:r>
              <a:rPr lang="tr-TR" sz="2400"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25-) Yangın söndürme usullerinden olan boğma yönteminin tanımı aşağıdakilerden hangisidir? </a:t>
            </a:r>
          </a:p>
          <a:p>
            <a:pPr marL="0" indent="0">
              <a:buNone/>
            </a:pPr>
            <a:endParaRPr lang="tr-TR" sz="2400" dirty="0"/>
          </a:p>
          <a:p>
            <a:pPr marL="0" indent="0">
              <a:buNone/>
            </a:pPr>
            <a:r>
              <a:rPr lang="tr-TR" sz="2400" dirty="0"/>
              <a:t>a) Yangına su ile müdahale etmek     </a:t>
            </a:r>
          </a:p>
          <a:p>
            <a:pPr marL="0" indent="0">
              <a:buNone/>
            </a:pPr>
            <a:r>
              <a:rPr lang="tr-TR" sz="2400" dirty="0"/>
              <a:t>b) Yangının oksijen ile ilgisini kesmek  </a:t>
            </a:r>
          </a:p>
          <a:p>
            <a:pPr marL="0" indent="0">
              <a:buNone/>
            </a:pPr>
            <a:r>
              <a:rPr lang="tr-TR" sz="2400" dirty="0"/>
              <a:t>c) Yangını bölmelere ayırmak              </a:t>
            </a:r>
          </a:p>
          <a:p>
            <a:pPr marL="0" indent="0">
              <a:buNone/>
            </a:pPr>
            <a:r>
              <a:rPr lang="tr-TR" sz="2400" dirty="0"/>
              <a:t>d) Yanan cismi uzaklaştırmak           </a:t>
            </a:r>
          </a:p>
          <a:p>
            <a:pPr marL="0" indent="0">
              <a:buNone/>
            </a:pPr>
            <a:r>
              <a:rPr lang="tr-TR" sz="2400" dirty="0"/>
              <a:t>e) Yangını soğutarak söndürmek</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41521908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25-) Yangın söndürme usullerinden olan boğma yönteminin tanımı aşağıdakilerden hangisidir? </a:t>
            </a:r>
          </a:p>
          <a:p>
            <a:pPr marL="0" indent="0">
              <a:buNone/>
            </a:pPr>
            <a:endParaRPr lang="tr-TR" sz="2400" dirty="0"/>
          </a:p>
          <a:p>
            <a:pPr marL="0" indent="0">
              <a:buNone/>
            </a:pPr>
            <a:r>
              <a:rPr lang="tr-TR" sz="2400" dirty="0"/>
              <a:t>a) Yangına su ile müdahale etmek     </a:t>
            </a:r>
          </a:p>
          <a:p>
            <a:pPr marL="0" indent="0">
              <a:buNone/>
            </a:pPr>
            <a:r>
              <a:rPr lang="tr-TR" sz="2400" dirty="0">
                <a:solidFill>
                  <a:srgbClr val="FF0000"/>
                </a:solidFill>
              </a:rPr>
              <a:t>b) Yangının oksijen ile ilgisini kesmek  </a:t>
            </a:r>
          </a:p>
          <a:p>
            <a:pPr marL="0" indent="0">
              <a:buNone/>
            </a:pPr>
            <a:r>
              <a:rPr lang="tr-TR" sz="2400" dirty="0"/>
              <a:t>c) Yangını bölmelere ayırmak              </a:t>
            </a:r>
          </a:p>
          <a:p>
            <a:pPr marL="0" indent="0">
              <a:buNone/>
            </a:pPr>
            <a:r>
              <a:rPr lang="tr-TR" sz="2400" dirty="0"/>
              <a:t>d) Yanan cismi uzaklaştırmak           </a:t>
            </a:r>
          </a:p>
          <a:p>
            <a:pPr marL="0" indent="0">
              <a:buNone/>
            </a:pPr>
            <a:r>
              <a:rPr lang="tr-TR" sz="2400" dirty="0"/>
              <a:t>e) Yangını soğutarak söndürmek</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26-) Aşağıdakilerden hangisi akaryakıt ve gaz yangınlarında</a:t>
            </a:r>
            <a:r>
              <a:rPr lang="tr-TR" sz="2400" dirty="0"/>
              <a:t> </a:t>
            </a:r>
            <a:r>
              <a:rPr lang="tr-TR" sz="2400" b="1" dirty="0"/>
              <a:t>söndürme maddesi olarak kullanılır?</a:t>
            </a:r>
          </a:p>
          <a:p>
            <a:pPr marL="0" indent="0">
              <a:buNone/>
            </a:pPr>
            <a:endParaRPr lang="tr-TR" sz="2400" dirty="0"/>
          </a:p>
          <a:p>
            <a:pPr marL="0" indent="0">
              <a:buNone/>
            </a:pPr>
            <a:r>
              <a:rPr lang="tr-TR" sz="2400" dirty="0"/>
              <a:t>a) Su-karbondioksit     </a:t>
            </a:r>
          </a:p>
          <a:p>
            <a:pPr marL="0" indent="0">
              <a:buNone/>
            </a:pPr>
            <a:r>
              <a:rPr lang="tr-TR" sz="2400" dirty="0"/>
              <a:t>b) </a:t>
            </a:r>
            <a:r>
              <a:rPr lang="tr-TR" sz="2400" dirty="0" err="1"/>
              <a:t>Halon</a:t>
            </a:r>
            <a:r>
              <a:rPr lang="tr-TR" sz="2400" dirty="0"/>
              <a:t> gazları- D tozu        </a:t>
            </a:r>
          </a:p>
          <a:p>
            <a:pPr marL="0" indent="0">
              <a:buNone/>
            </a:pPr>
            <a:r>
              <a:rPr lang="tr-TR" sz="2400" dirty="0"/>
              <a:t>c) Köpük-kuru kimyevi toz       </a:t>
            </a:r>
          </a:p>
          <a:p>
            <a:pPr marL="0" indent="0">
              <a:buNone/>
            </a:pPr>
            <a:r>
              <a:rPr lang="tr-TR" sz="2400" dirty="0"/>
              <a:t>d) D tozu-çok amaçlı kimyevi toz      </a:t>
            </a:r>
          </a:p>
          <a:p>
            <a:pPr marL="0" indent="0">
              <a:buNone/>
            </a:pPr>
            <a:r>
              <a:rPr lang="tr-TR" sz="2400" dirty="0"/>
              <a:t>e) </a:t>
            </a:r>
            <a:r>
              <a:rPr lang="tr-TR" sz="2400" dirty="0" err="1"/>
              <a:t>Halon</a:t>
            </a:r>
            <a:r>
              <a:rPr lang="tr-TR" sz="2400" dirty="0"/>
              <a:t> gazları-köpük</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9131871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26-) Aşağıdakilerden hangisi akaryakıt ve gaz yangınlarında</a:t>
            </a:r>
            <a:r>
              <a:rPr lang="tr-TR" sz="2400" dirty="0"/>
              <a:t> </a:t>
            </a:r>
            <a:r>
              <a:rPr lang="tr-TR" sz="2400" b="1" dirty="0"/>
              <a:t>söndürme maddesi olarak kullanılır?</a:t>
            </a:r>
          </a:p>
          <a:p>
            <a:pPr marL="0" indent="0">
              <a:buNone/>
            </a:pPr>
            <a:endParaRPr lang="tr-TR" sz="2400" dirty="0"/>
          </a:p>
          <a:p>
            <a:pPr marL="0" indent="0">
              <a:buNone/>
            </a:pPr>
            <a:r>
              <a:rPr lang="tr-TR" sz="2400" dirty="0"/>
              <a:t>a) Su-karbondioksit     </a:t>
            </a:r>
          </a:p>
          <a:p>
            <a:pPr marL="0" indent="0">
              <a:buNone/>
            </a:pPr>
            <a:r>
              <a:rPr lang="tr-TR" sz="2400" dirty="0"/>
              <a:t>b) </a:t>
            </a:r>
            <a:r>
              <a:rPr lang="tr-TR" sz="2400" dirty="0" err="1"/>
              <a:t>Halon</a:t>
            </a:r>
            <a:r>
              <a:rPr lang="tr-TR" sz="2400" dirty="0"/>
              <a:t> gazları- D tozu        </a:t>
            </a:r>
          </a:p>
          <a:p>
            <a:pPr marL="0" indent="0">
              <a:buNone/>
            </a:pPr>
            <a:r>
              <a:rPr lang="tr-TR" sz="2400" dirty="0">
                <a:solidFill>
                  <a:srgbClr val="FF0000"/>
                </a:solidFill>
              </a:rPr>
              <a:t>c) Köpük-kuru kimyevi toz       </a:t>
            </a:r>
          </a:p>
          <a:p>
            <a:pPr marL="0" indent="0">
              <a:buNone/>
            </a:pPr>
            <a:r>
              <a:rPr lang="tr-TR" sz="2400" dirty="0"/>
              <a:t>d) D tozu-çok amaçlı kimyevi toz      </a:t>
            </a:r>
          </a:p>
          <a:p>
            <a:pPr marL="0" indent="0">
              <a:buNone/>
            </a:pPr>
            <a:r>
              <a:rPr lang="tr-TR" sz="2400" dirty="0"/>
              <a:t>e) </a:t>
            </a:r>
            <a:r>
              <a:rPr lang="tr-TR" sz="2400" dirty="0" err="1"/>
              <a:t>Halon</a:t>
            </a:r>
            <a:r>
              <a:rPr lang="tr-TR" sz="2400" dirty="0"/>
              <a:t> gazları-köpük</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27-) Aşağıdakilerden hangisinde yangının söndürülmesinde “köpük” kullanımı uygun değildir.</a:t>
            </a:r>
          </a:p>
          <a:p>
            <a:pPr marL="0" indent="0">
              <a:buNone/>
            </a:pPr>
            <a:endParaRPr lang="tr-TR" sz="2400" b="1" dirty="0"/>
          </a:p>
          <a:p>
            <a:pPr marL="0" indent="0">
              <a:buNone/>
            </a:pPr>
            <a:endParaRPr lang="tr-TR" sz="2400" dirty="0"/>
          </a:p>
          <a:p>
            <a:pPr marL="0" indent="0">
              <a:buNone/>
            </a:pPr>
            <a:r>
              <a:rPr lang="tr-TR" sz="2400" dirty="0"/>
              <a:t>a)  Rafineri ve kimyasal depolar               </a:t>
            </a:r>
          </a:p>
          <a:p>
            <a:pPr marL="0" indent="0">
              <a:buNone/>
            </a:pPr>
            <a:r>
              <a:rPr lang="tr-TR" sz="2400" dirty="0"/>
              <a:t>b)  Boya, vernik depoları veya atölyeleri    </a:t>
            </a:r>
          </a:p>
          <a:p>
            <a:pPr marL="0" indent="0">
              <a:buNone/>
            </a:pPr>
            <a:r>
              <a:rPr lang="tr-TR" sz="2400" dirty="0"/>
              <a:t>c)  Akaryakıt depolama ve dolum yerleri                    </a:t>
            </a:r>
          </a:p>
          <a:p>
            <a:pPr marL="0" indent="0">
              <a:buNone/>
            </a:pPr>
            <a:r>
              <a:rPr lang="tr-TR" sz="2400" dirty="0"/>
              <a:t>d)  Marangozhaneler ve Odun İstifleri     </a:t>
            </a:r>
          </a:p>
          <a:p>
            <a:pPr marL="0" indent="0">
              <a:buNone/>
            </a:pPr>
            <a:r>
              <a:rPr lang="tr-TR" sz="2400" dirty="0"/>
              <a:t>e)  Hava Alanı ve Uçak Hangarları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7634794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27-) Aşağıdakilerden hangisinde yangının söndürülmesinde “köpük” kullanımı uygun değildir.</a:t>
            </a:r>
          </a:p>
          <a:p>
            <a:pPr marL="0" indent="0">
              <a:buNone/>
            </a:pPr>
            <a:endParaRPr lang="tr-TR" sz="2400" b="1" dirty="0"/>
          </a:p>
          <a:p>
            <a:pPr marL="0" indent="0">
              <a:buNone/>
            </a:pPr>
            <a:endParaRPr lang="tr-TR" sz="2400" dirty="0"/>
          </a:p>
          <a:p>
            <a:pPr marL="0" indent="0">
              <a:buNone/>
            </a:pPr>
            <a:r>
              <a:rPr lang="tr-TR" sz="2400" dirty="0"/>
              <a:t>a)  Rafineri ve kimyasal depolar               </a:t>
            </a:r>
          </a:p>
          <a:p>
            <a:pPr marL="0" indent="0">
              <a:buNone/>
            </a:pPr>
            <a:r>
              <a:rPr lang="tr-TR" sz="2400" dirty="0"/>
              <a:t>b)  Boya, vernik depoları veya atölyeleri    </a:t>
            </a:r>
          </a:p>
          <a:p>
            <a:pPr marL="0" indent="0">
              <a:buNone/>
            </a:pPr>
            <a:r>
              <a:rPr lang="tr-TR" sz="2400" dirty="0"/>
              <a:t>c)  Akaryakıt depolama ve dolum yerleri                    </a:t>
            </a:r>
          </a:p>
          <a:p>
            <a:pPr marL="0" indent="0">
              <a:buNone/>
            </a:pPr>
            <a:r>
              <a:rPr lang="tr-TR" sz="2400" dirty="0">
                <a:solidFill>
                  <a:srgbClr val="FF0000"/>
                </a:solidFill>
              </a:rPr>
              <a:t>d)  Marangozhaneler ve Odun İstifleri  </a:t>
            </a:r>
            <a:r>
              <a:rPr lang="tr-TR" sz="2400" dirty="0"/>
              <a:t>   </a:t>
            </a:r>
          </a:p>
          <a:p>
            <a:pPr marL="0" indent="0">
              <a:buNone/>
            </a:pPr>
            <a:r>
              <a:rPr lang="tr-TR" sz="2400" dirty="0"/>
              <a:t>e)  Hava Alanı ve Uçak Hangarları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28-) Bilgi işlem merkezleri, </a:t>
            </a:r>
            <a:r>
              <a:rPr lang="tr-TR" sz="2400" b="1" dirty="0" err="1"/>
              <a:t>laboratuar</a:t>
            </a:r>
            <a:r>
              <a:rPr lang="tr-TR" sz="2400" b="1" dirty="0"/>
              <a:t> gibi hassas yangınlarda hangi söndürücü kullanılır?</a:t>
            </a:r>
          </a:p>
          <a:p>
            <a:pPr marL="0" indent="0">
              <a:buNone/>
            </a:pPr>
            <a:endParaRPr lang="tr-TR" sz="2400" dirty="0"/>
          </a:p>
          <a:p>
            <a:pPr marL="0" indent="0">
              <a:buNone/>
            </a:pPr>
            <a:r>
              <a:rPr lang="tr-TR" sz="2400" dirty="0"/>
              <a:t>a) Köpük         </a:t>
            </a:r>
          </a:p>
          <a:p>
            <a:pPr marL="0" indent="0">
              <a:buNone/>
            </a:pPr>
            <a:r>
              <a:rPr lang="tr-TR" sz="2400" dirty="0"/>
              <a:t>b) Su        </a:t>
            </a:r>
          </a:p>
          <a:p>
            <a:pPr marL="0" indent="0">
              <a:buNone/>
            </a:pPr>
            <a:r>
              <a:rPr lang="tr-TR" sz="2400" dirty="0"/>
              <a:t>c) Halo karbon       </a:t>
            </a:r>
          </a:p>
          <a:p>
            <a:pPr marL="0" indent="0">
              <a:buNone/>
            </a:pPr>
            <a:r>
              <a:rPr lang="tr-TR" sz="2400" dirty="0"/>
              <a:t>d) Kum</a:t>
            </a:r>
            <a:r>
              <a:rPr lang="tr-TR" sz="2400" baseline="30000" dirty="0"/>
              <a:t>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1242432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28-) Bilgi işlem merkezleri, </a:t>
            </a:r>
            <a:r>
              <a:rPr lang="tr-TR" sz="2400" b="1" dirty="0" err="1"/>
              <a:t>laboratuar</a:t>
            </a:r>
            <a:r>
              <a:rPr lang="tr-TR" sz="2400" b="1" dirty="0"/>
              <a:t> gibi hassas yangınlarda hangi söndürücü kullanılır?</a:t>
            </a:r>
          </a:p>
          <a:p>
            <a:pPr marL="0" indent="0">
              <a:buNone/>
            </a:pPr>
            <a:endParaRPr lang="tr-TR" sz="2400" dirty="0"/>
          </a:p>
          <a:p>
            <a:pPr marL="0" indent="0">
              <a:buNone/>
            </a:pPr>
            <a:r>
              <a:rPr lang="tr-TR" sz="2400" dirty="0"/>
              <a:t>a) Köpük         </a:t>
            </a:r>
          </a:p>
          <a:p>
            <a:pPr marL="0" indent="0">
              <a:buNone/>
            </a:pPr>
            <a:r>
              <a:rPr lang="tr-TR" sz="2400" dirty="0"/>
              <a:t>b) Su        </a:t>
            </a:r>
          </a:p>
          <a:p>
            <a:pPr marL="0" indent="0">
              <a:buNone/>
            </a:pPr>
            <a:r>
              <a:rPr lang="tr-TR" sz="2400" dirty="0">
                <a:solidFill>
                  <a:srgbClr val="FF0000"/>
                </a:solidFill>
              </a:rPr>
              <a:t>c) Halo karbon       </a:t>
            </a:r>
          </a:p>
          <a:p>
            <a:pPr marL="0" indent="0">
              <a:buNone/>
            </a:pPr>
            <a:r>
              <a:rPr lang="tr-TR" sz="2400" dirty="0"/>
              <a:t>d) Kum</a:t>
            </a:r>
            <a:r>
              <a:rPr lang="tr-TR" sz="2400" baseline="30000" dirty="0"/>
              <a:t>	        </a:t>
            </a:r>
          </a:p>
          <a:p>
            <a:pPr marL="0" indent="0">
              <a:buNone/>
            </a:pPr>
            <a:r>
              <a:rPr lang="tr-TR" sz="2400"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F5C13-43C2-B4B2-B98E-02B7DD3A1A37}"/>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9D73DD5-6C22-D76D-6E1F-4E34A0F494F6}"/>
              </a:ext>
            </a:extLst>
          </p:cNvPr>
          <p:cNvSpPr>
            <a:spLocks noGrp="1"/>
          </p:cNvSpPr>
          <p:nvPr>
            <p:ph type="sldNum" sz="quarter" idx="12"/>
          </p:nvPr>
        </p:nvSpPr>
        <p:spPr/>
        <p:txBody>
          <a:bodyPr/>
          <a:lstStyle/>
          <a:p>
            <a:fld id="{F38DF745-7D3F-47F4-83A3-874385CFAA69}" type="slidenum">
              <a:rPr lang="en-US" smtClean="0"/>
              <a:pPr/>
              <a:t>19</a:t>
            </a:fld>
            <a:endParaRPr lang="en-US"/>
          </a:p>
        </p:txBody>
      </p:sp>
      <p:pic>
        <p:nvPicPr>
          <p:cNvPr id="3" name="Resim 2">
            <a:extLst>
              <a:ext uri="{FF2B5EF4-FFF2-40B4-BE49-F238E27FC236}">
                <a16:creationId xmlns:a16="http://schemas.microsoft.com/office/drawing/2014/main" id="{BAFED789-7538-BD75-46AB-7F17901A174F}"/>
              </a:ext>
            </a:extLst>
          </p:cNvPr>
          <p:cNvPicPr>
            <a:picLocks noChangeAspect="1"/>
          </p:cNvPicPr>
          <p:nvPr/>
        </p:nvPicPr>
        <p:blipFill>
          <a:blip r:embed="rId2"/>
          <a:stretch>
            <a:fillRect/>
          </a:stretch>
        </p:blipFill>
        <p:spPr>
          <a:xfrm>
            <a:off x="683568" y="332655"/>
            <a:ext cx="7704856" cy="5915747"/>
          </a:xfrm>
          <a:prstGeom prst="rect">
            <a:avLst/>
          </a:prstGeom>
        </p:spPr>
      </p:pic>
    </p:spTree>
    <p:extLst>
      <p:ext uri="{BB962C8B-B14F-4D97-AF65-F5344CB8AC3E}">
        <p14:creationId xmlns:p14="http://schemas.microsoft.com/office/powerpoint/2010/main" val="8430513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29-) Bina yangınlarında nasıl hareket edilmeli?</a:t>
            </a:r>
          </a:p>
          <a:p>
            <a:pPr marL="0" indent="0">
              <a:buNone/>
            </a:pPr>
            <a:endParaRPr lang="tr-TR" sz="2400" dirty="0"/>
          </a:p>
          <a:p>
            <a:pPr marL="0" indent="0">
              <a:buNone/>
            </a:pPr>
            <a:r>
              <a:rPr lang="tr-TR" sz="2400" dirty="0"/>
              <a:t>a) Bina terk edilirken değerli eşyalar alınmalı                </a:t>
            </a:r>
          </a:p>
          <a:p>
            <a:pPr marL="0" indent="0">
              <a:buNone/>
            </a:pPr>
            <a:r>
              <a:rPr lang="tr-TR" sz="2400" dirty="0"/>
              <a:t>b) Asansöre binerek terk edilmeli             </a:t>
            </a:r>
          </a:p>
          <a:p>
            <a:pPr marL="0" indent="0">
              <a:buNone/>
            </a:pPr>
            <a:r>
              <a:rPr lang="tr-TR" sz="2400" dirty="0"/>
              <a:t>c) Üst katlara doğru kaçılmalı</a:t>
            </a:r>
          </a:p>
          <a:p>
            <a:pPr marL="0" indent="0">
              <a:buNone/>
            </a:pPr>
            <a:r>
              <a:rPr lang="tr-TR" sz="2400" dirty="0"/>
              <a:t>d) Yangın çevredeki insanlara duyurularak panik yapmadan bina terk edilmeli                </a:t>
            </a:r>
          </a:p>
          <a:p>
            <a:pPr marL="0" indent="0">
              <a:buNone/>
            </a:pPr>
            <a:r>
              <a:rPr lang="tr-TR" sz="2400"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38159390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29-) Bina yangınlarında nasıl hareket edilmeli?</a:t>
            </a:r>
          </a:p>
          <a:p>
            <a:pPr marL="0" indent="0">
              <a:buNone/>
            </a:pPr>
            <a:endParaRPr lang="tr-TR" sz="2400" dirty="0"/>
          </a:p>
          <a:p>
            <a:pPr marL="0" indent="0">
              <a:buNone/>
            </a:pPr>
            <a:r>
              <a:rPr lang="tr-TR" sz="2400" dirty="0"/>
              <a:t>a) Bina terk edilirken değerli eşyalar alınmalı                </a:t>
            </a:r>
          </a:p>
          <a:p>
            <a:pPr marL="0" indent="0">
              <a:buNone/>
            </a:pPr>
            <a:r>
              <a:rPr lang="tr-TR" sz="2400" dirty="0"/>
              <a:t>b) Asansöre binerek terk edilmeli             </a:t>
            </a:r>
          </a:p>
          <a:p>
            <a:pPr marL="0" indent="0">
              <a:buNone/>
            </a:pPr>
            <a:r>
              <a:rPr lang="tr-TR" sz="2400" dirty="0"/>
              <a:t>c) Üst katlara doğru kaçılmalı</a:t>
            </a:r>
          </a:p>
          <a:p>
            <a:pPr marL="0" indent="0">
              <a:buNone/>
            </a:pPr>
            <a:r>
              <a:rPr lang="tr-TR" sz="2400" dirty="0">
                <a:solidFill>
                  <a:srgbClr val="FF0000"/>
                </a:solidFill>
              </a:rPr>
              <a:t>d) Yangın çevredeki insanlara duyurularak panik yapmadan bina terk edilmeli                </a:t>
            </a:r>
          </a:p>
          <a:p>
            <a:pPr marL="0" indent="0">
              <a:buNone/>
            </a:pPr>
            <a:r>
              <a:rPr lang="tr-TR" sz="2400"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458109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30-) Aşağıdakilerden hangisi yangın yerindeki tehlikelerden değildir?</a:t>
            </a:r>
          </a:p>
          <a:p>
            <a:pPr marL="0" indent="0">
              <a:buNone/>
            </a:pPr>
            <a:endParaRPr lang="tr-TR" sz="2400" dirty="0"/>
          </a:p>
          <a:p>
            <a:pPr marL="0" indent="0">
              <a:buNone/>
            </a:pPr>
            <a:r>
              <a:rPr lang="tr-TR" sz="2400" dirty="0"/>
              <a:t>a) Binanın Çökme Olasılığı     </a:t>
            </a:r>
          </a:p>
          <a:p>
            <a:pPr marL="0" indent="0">
              <a:buNone/>
            </a:pPr>
            <a:r>
              <a:rPr lang="tr-TR" sz="2400" dirty="0"/>
              <a:t>b) Dökülebilecek tehlikeli yâda parlayıcı maddeler      </a:t>
            </a:r>
          </a:p>
          <a:p>
            <a:pPr marL="0" indent="0">
              <a:buNone/>
            </a:pPr>
            <a:r>
              <a:rPr lang="tr-TR" sz="2400" dirty="0"/>
              <a:t>c) Duman zehirlenmesi	</a:t>
            </a:r>
          </a:p>
          <a:p>
            <a:pPr marL="0" indent="0">
              <a:buNone/>
            </a:pPr>
            <a:r>
              <a:rPr lang="tr-TR" sz="2400" dirty="0"/>
              <a:t>d) Yüksek ısı tehlikesi             </a:t>
            </a:r>
          </a:p>
          <a:p>
            <a:pPr marL="0" indent="0">
              <a:buNone/>
            </a:pPr>
            <a:r>
              <a:rPr lang="tr-TR" sz="2400" dirty="0"/>
              <a:t>e) Yanma Sonucu oksijen açığa çıkması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2621158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30-) Aşağıdakilerden hangisi yangın yerindeki tehlikelerden değildir?</a:t>
            </a:r>
          </a:p>
          <a:p>
            <a:pPr marL="0" indent="0">
              <a:buNone/>
            </a:pPr>
            <a:endParaRPr lang="tr-TR" sz="2400" dirty="0"/>
          </a:p>
          <a:p>
            <a:pPr marL="0" indent="0">
              <a:buNone/>
            </a:pPr>
            <a:r>
              <a:rPr lang="tr-TR" sz="2400" dirty="0"/>
              <a:t>a) Binanın Çökme Olasılığı     </a:t>
            </a:r>
          </a:p>
          <a:p>
            <a:pPr marL="0" indent="0">
              <a:buNone/>
            </a:pPr>
            <a:r>
              <a:rPr lang="tr-TR" sz="2400" dirty="0"/>
              <a:t>b) Dökülebilecek tehlikeli yâda parlayıcı maddeler      </a:t>
            </a:r>
          </a:p>
          <a:p>
            <a:pPr marL="0" indent="0">
              <a:buNone/>
            </a:pPr>
            <a:r>
              <a:rPr lang="tr-TR" sz="2400" dirty="0"/>
              <a:t>c) Duman zehirlenmesi	</a:t>
            </a:r>
          </a:p>
          <a:p>
            <a:pPr marL="0" indent="0">
              <a:buNone/>
            </a:pPr>
            <a:r>
              <a:rPr lang="tr-TR" sz="2400" dirty="0"/>
              <a:t>d) Yüksek ısı tehlikesi             </a:t>
            </a:r>
          </a:p>
          <a:p>
            <a:pPr marL="0" indent="0">
              <a:buNone/>
            </a:pPr>
            <a:r>
              <a:rPr lang="tr-TR" sz="2400" dirty="0">
                <a:solidFill>
                  <a:srgbClr val="FF0000"/>
                </a:solidFill>
              </a:rPr>
              <a:t>e) Yanma Sonucu oksijen açığa çıkması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31-) Aşağıdakilerin hangisi yangın söndürme sistemlerinden değildir?</a:t>
            </a:r>
          </a:p>
          <a:p>
            <a:pPr marL="0" indent="0">
              <a:buNone/>
            </a:pPr>
            <a:endParaRPr lang="tr-TR" sz="2400" b="1" dirty="0"/>
          </a:p>
          <a:p>
            <a:pPr marL="0" indent="0">
              <a:buNone/>
            </a:pPr>
            <a:r>
              <a:rPr lang="tr-TR" sz="2400" b="1" dirty="0"/>
              <a:t>a) Yağmurlama (</a:t>
            </a:r>
            <a:r>
              <a:rPr lang="tr-TR" sz="2400" b="1" dirty="0" err="1"/>
              <a:t>Sprinkler</a:t>
            </a:r>
            <a:r>
              <a:rPr lang="tr-TR" sz="2400" b="1" dirty="0"/>
              <a:t>) sistemi     </a:t>
            </a:r>
          </a:p>
          <a:p>
            <a:pPr marL="0" indent="0">
              <a:buNone/>
            </a:pPr>
            <a:r>
              <a:rPr lang="tr-TR" sz="2400" b="1" dirty="0"/>
              <a:t>b) Köpüklü sistem    </a:t>
            </a:r>
          </a:p>
          <a:p>
            <a:pPr marL="0" indent="0">
              <a:buNone/>
            </a:pPr>
            <a:r>
              <a:rPr lang="tr-TR" sz="2400" b="1" dirty="0"/>
              <a:t>c) CO² </a:t>
            </a:r>
            <a:r>
              <a:rPr lang="tr-TR" sz="2400" b="1" dirty="0" err="1"/>
              <a:t>li</a:t>
            </a:r>
            <a:r>
              <a:rPr lang="tr-TR" sz="2400" b="1" dirty="0"/>
              <a:t> sistem    </a:t>
            </a:r>
          </a:p>
          <a:p>
            <a:pPr marL="0" indent="0">
              <a:buNone/>
            </a:pPr>
            <a:r>
              <a:rPr lang="tr-TR" sz="2400" b="1" dirty="0"/>
              <a:t>d) Dumana duyarlı sistem     </a:t>
            </a:r>
          </a:p>
          <a:p>
            <a:pPr marL="0" indent="0">
              <a:buNone/>
            </a:pPr>
            <a:r>
              <a:rPr lang="tr-TR" sz="2400" b="1" dirty="0"/>
              <a:t>e) Kimyasal gazlı sistem</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540833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31-) Aşağıdakilerin hangisi yangın söndürme sistemlerinden değildir?</a:t>
            </a:r>
          </a:p>
          <a:p>
            <a:pPr marL="0" indent="0">
              <a:buNone/>
            </a:pPr>
            <a:endParaRPr lang="tr-TR" sz="2400" b="1" dirty="0"/>
          </a:p>
          <a:p>
            <a:pPr marL="0" indent="0">
              <a:buNone/>
            </a:pPr>
            <a:r>
              <a:rPr lang="tr-TR" sz="2400" b="1" dirty="0"/>
              <a:t>a) Yağmurlama (</a:t>
            </a:r>
            <a:r>
              <a:rPr lang="tr-TR" sz="2400" b="1" dirty="0" err="1"/>
              <a:t>Sprinkler</a:t>
            </a:r>
            <a:r>
              <a:rPr lang="tr-TR" sz="2400" b="1" dirty="0"/>
              <a:t>) sistemi     </a:t>
            </a:r>
          </a:p>
          <a:p>
            <a:pPr marL="0" indent="0">
              <a:buNone/>
            </a:pPr>
            <a:r>
              <a:rPr lang="tr-TR" sz="2400" b="1" dirty="0"/>
              <a:t>b) Köpüklü sistem    </a:t>
            </a:r>
          </a:p>
          <a:p>
            <a:pPr marL="0" indent="0">
              <a:buNone/>
            </a:pPr>
            <a:r>
              <a:rPr lang="tr-TR" sz="2400" b="1" dirty="0"/>
              <a:t>c) CO² </a:t>
            </a:r>
            <a:r>
              <a:rPr lang="tr-TR" sz="2400" b="1" dirty="0" err="1"/>
              <a:t>li</a:t>
            </a:r>
            <a:r>
              <a:rPr lang="tr-TR" sz="2400" b="1" dirty="0"/>
              <a:t> sistem    </a:t>
            </a:r>
          </a:p>
          <a:p>
            <a:pPr marL="0" indent="0">
              <a:buNone/>
            </a:pPr>
            <a:r>
              <a:rPr lang="tr-TR" sz="2400" b="1" dirty="0"/>
              <a:t>d) Dumana duyarlı sistem     </a:t>
            </a:r>
          </a:p>
          <a:p>
            <a:pPr marL="0" indent="0">
              <a:buNone/>
            </a:pPr>
            <a:r>
              <a:rPr lang="tr-TR" sz="2400" b="1" dirty="0">
                <a:solidFill>
                  <a:srgbClr val="FF0000"/>
                </a:solidFill>
              </a:rPr>
              <a:t>e) Kimyasal gazlı sistem</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32-) Aşağıdakilerden hangisi yangın söndürme usullerinden değildir?</a:t>
            </a:r>
          </a:p>
          <a:p>
            <a:pPr marL="0" indent="0">
              <a:buNone/>
            </a:pPr>
            <a:endParaRPr lang="tr-TR" sz="2400" b="1" dirty="0"/>
          </a:p>
          <a:p>
            <a:pPr marL="0" indent="0">
              <a:buNone/>
            </a:pPr>
            <a:r>
              <a:rPr lang="tr-TR" sz="2400" b="1" dirty="0"/>
              <a:t>a) Soğutarak söndürme   </a:t>
            </a:r>
          </a:p>
          <a:p>
            <a:pPr marL="0" indent="0">
              <a:buNone/>
            </a:pPr>
            <a:r>
              <a:rPr lang="tr-TR" sz="2400" b="1" dirty="0"/>
              <a:t>b) Yanıcı maddeyi ortadan kaldırma     </a:t>
            </a:r>
          </a:p>
          <a:p>
            <a:pPr marL="0" indent="0">
              <a:buNone/>
            </a:pPr>
            <a:r>
              <a:rPr lang="tr-TR" sz="2400" b="1" dirty="0"/>
              <a:t>c) Havayı kesme  </a:t>
            </a:r>
          </a:p>
          <a:p>
            <a:pPr marL="0" indent="0">
              <a:buNone/>
            </a:pPr>
            <a:r>
              <a:rPr lang="tr-TR" sz="2400" b="1" dirty="0"/>
              <a:t>d) Boğma   </a:t>
            </a:r>
          </a:p>
          <a:p>
            <a:pPr marL="0" indent="0">
              <a:buNone/>
            </a:pPr>
            <a:r>
              <a:rPr lang="tr-TR" sz="2400" b="1"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4295242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32-) Aşağıdakilerden hangisi yangın söndürme usullerinden değildir?</a:t>
            </a:r>
          </a:p>
          <a:p>
            <a:pPr marL="0" indent="0">
              <a:buNone/>
            </a:pPr>
            <a:endParaRPr lang="tr-TR" sz="2400" b="1" dirty="0"/>
          </a:p>
          <a:p>
            <a:pPr marL="0" indent="0">
              <a:buNone/>
            </a:pPr>
            <a:r>
              <a:rPr lang="tr-TR" sz="2400" b="1" dirty="0"/>
              <a:t>a) Soğutarak söndürme   </a:t>
            </a:r>
          </a:p>
          <a:p>
            <a:pPr marL="0" indent="0">
              <a:buNone/>
            </a:pPr>
            <a:r>
              <a:rPr lang="tr-TR" sz="2400" b="1" dirty="0"/>
              <a:t>b) Yanıcı maddeyi ortadan kaldırma     </a:t>
            </a:r>
          </a:p>
          <a:p>
            <a:pPr marL="0" indent="0">
              <a:buNone/>
            </a:pPr>
            <a:r>
              <a:rPr lang="tr-TR" sz="2400" b="1" dirty="0">
                <a:solidFill>
                  <a:srgbClr val="FF0000"/>
                </a:solidFill>
              </a:rPr>
              <a:t>c) Havayı kesme  </a:t>
            </a:r>
          </a:p>
          <a:p>
            <a:pPr marL="0" indent="0">
              <a:buNone/>
            </a:pPr>
            <a:r>
              <a:rPr lang="tr-TR" sz="2400" b="1" dirty="0"/>
              <a:t>d) Boğma   </a:t>
            </a:r>
          </a:p>
          <a:p>
            <a:pPr marL="0" indent="0">
              <a:buNone/>
            </a:pPr>
            <a:r>
              <a:rPr lang="tr-TR" sz="2400" b="1"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437762" cy="4752528"/>
          </a:xfrm>
        </p:spPr>
        <p:txBody>
          <a:bodyPr>
            <a:noAutofit/>
          </a:bodyPr>
          <a:lstStyle/>
          <a:p>
            <a:pPr marL="0" indent="0">
              <a:buNone/>
            </a:pPr>
            <a:r>
              <a:rPr lang="tr-TR" sz="2400" b="1" dirty="0"/>
              <a:t>33-) Özel güvenlik görevlisi, görevi esnasında ve görev alanında karşılaştığı bir yangın olayında ağıdakilerden hangisini yapar?</a:t>
            </a:r>
          </a:p>
          <a:p>
            <a:pPr marL="0" indent="0">
              <a:buNone/>
            </a:pPr>
            <a:endParaRPr lang="tr-TR" sz="2400" b="1" dirty="0"/>
          </a:p>
          <a:p>
            <a:pPr marL="0" indent="0">
              <a:buNone/>
            </a:pPr>
            <a:r>
              <a:rPr lang="tr-TR" sz="2400" b="1" dirty="0"/>
              <a:t>a) Derhal yangın söndürme cihazı ile ilk müdahaleyi yapar    </a:t>
            </a:r>
          </a:p>
          <a:p>
            <a:pPr marL="0" indent="0">
              <a:buNone/>
            </a:pPr>
            <a:r>
              <a:rPr lang="tr-TR" sz="2400" b="1" dirty="0"/>
              <a:t>b) Kurum yetkililerini ve </a:t>
            </a:r>
            <a:r>
              <a:rPr lang="tr-TR" sz="2400" b="1" dirty="0" err="1"/>
              <a:t>çalışanlannı</a:t>
            </a:r>
            <a:r>
              <a:rPr lang="tr-TR" sz="2400" b="1" dirty="0"/>
              <a:t> uyarır</a:t>
            </a:r>
          </a:p>
          <a:p>
            <a:pPr marL="0" indent="0">
              <a:buNone/>
            </a:pPr>
            <a:r>
              <a:rPr lang="tr-TR" sz="2400" b="1" dirty="0"/>
              <a:t>c) Yangının büyüklüğüne göre itfaiyeye haber verir              </a:t>
            </a:r>
          </a:p>
          <a:p>
            <a:pPr marL="0" indent="0">
              <a:buNone/>
            </a:pPr>
            <a:r>
              <a:rPr lang="tr-TR" sz="2400" b="1" dirty="0"/>
              <a:t>d) Bina içerisindekilerin emniyetle tahliyelerini sağlar      </a:t>
            </a:r>
          </a:p>
          <a:p>
            <a:pPr marL="0" indent="0">
              <a:buNone/>
            </a:pPr>
            <a:r>
              <a:rPr lang="tr-TR" sz="2400" b="1"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33439218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437762" cy="4752528"/>
          </a:xfrm>
        </p:spPr>
        <p:txBody>
          <a:bodyPr>
            <a:noAutofit/>
          </a:bodyPr>
          <a:lstStyle/>
          <a:p>
            <a:pPr marL="0" indent="0">
              <a:buNone/>
            </a:pPr>
            <a:r>
              <a:rPr lang="tr-TR" sz="2400" b="1" dirty="0"/>
              <a:t>33-) Özel güvenlik görevlisi, görevi esnasında ve görev alanında karşılaştığı bir yangın olayında ağıdakilerden hangisini yapar?</a:t>
            </a:r>
          </a:p>
          <a:p>
            <a:pPr marL="0" indent="0">
              <a:buNone/>
            </a:pPr>
            <a:endParaRPr lang="tr-TR" sz="2400" b="1" dirty="0"/>
          </a:p>
          <a:p>
            <a:pPr marL="0" indent="0">
              <a:buNone/>
            </a:pPr>
            <a:r>
              <a:rPr lang="tr-TR" sz="2400" b="1" dirty="0"/>
              <a:t>a) Derhal yangın söndürme cihazı ile ilk müdahaleyi yapar    </a:t>
            </a:r>
          </a:p>
          <a:p>
            <a:pPr marL="0" indent="0">
              <a:buNone/>
            </a:pPr>
            <a:r>
              <a:rPr lang="tr-TR" sz="2400" b="1" dirty="0"/>
              <a:t>b) Kurum yetkililerini ve </a:t>
            </a:r>
            <a:r>
              <a:rPr lang="tr-TR" sz="2400" b="1" dirty="0" err="1"/>
              <a:t>çalışanlannı</a:t>
            </a:r>
            <a:r>
              <a:rPr lang="tr-TR" sz="2400" b="1" dirty="0"/>
              <a:t> uyarır</a:t>
            </a:r>
          </a:p>
          <a:p>
            <a:pPr marL="0" indent="0">
              <a:buNone/>
            </a:pPr>
            <a:r>
              <a:rPr lang="tr-TR" sz="2400" b="1" dirty="0"/>
              <a:t>c) Yangının büyüklüğüne göre itfaiyeye haber verir              </a:t>
            </a:r>
          </a:p>
          <a:p>
            <a:pPr marL="0" indent="0">
              <a:buNone/>
            </a:pPr>
            <a:r>
              <a:rPr lang="tr-TR" sz="2400" b="1" dirty="0"/>
              <a:t>d) Bina içerisindekilerin emniyetle tahliyelerini sağlar      </a:t>
            </a:r>
          </a:p>
          <a:p>
            <a:pPr marL="0" indent="0">
              <a:buNone/>
            </a:pPr>
            <a:r>
              <a:rPr lang="tr-TR" sz="2400" b="1" dirty="0">
                <a:solidFill>
                  <a:srgbClr val="FF0000"/>
                </a:solidFill>
              </a:rPr>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FAD4-6434-92C8-D51C-C0259CB17F40}"/>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AC0E9635-2B63-8651-D482-E0D211E11DB1}"/>
              </a:ext>
            </a:extLst>
          </p:cNvPr>
          <p:cNvSpPr txBox="1"/>
          <p:nvPr/>
        </p:nvSpPr>
        <p:spPr>
          <a:xfrm>
            <a:off x="467544" y="966788"/>
            <a:ext cx="8064896" cy="5262979"/>
          </a:xfrm>
          <a:prstGeom prst="rect">
            <a:avLst/>
          </a:prstGeom>
          <a:noFill/>
        </p:spPr>
        <p:txBody>
          <a:bodyPr wrap="square">
            <a:spAutoFit/>
          </a:bodyPr>
          <a:lstStyle/>
          <a:p>
            <a:r>
              <a:rPr lang="tr-TR" sz="2800" b="1" dirty="0">
                <a:effectLst/>
                <a:latin typeface="Arial Narrow" panose="020B0606020202030204" pitchFamily="34" charset="0"/>
                <a:ea typeface="Times New Roman" panose="02020603050405020304" pitchFamily="18" charset="0"/>
              </a:rPr>
              <a:t>Olağan dışı durumlara ilişkin alarm ve tehlike işaretleri</a:t>
            </a:r>
            <a:endParaRPr lang="tr-TR" sz="2800" dirty="0">
              <a:effectLst/>
              <a:latin typeface="Times New Roman" panose="02020603050405020304" pitchFamily="18" charset="0"/>
              <a:ea typeface="Times New Roman" panose="02020603050405020304" pitchFamily="18" charset="0"/>
            </a:endParaRPr>
          </a:p>
          <a:p>
            <a:r>
              <a:rPr lang="tr-TR" sz="2800"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    Sivil Savunma Genel Müdürlüğünce yurt çapında kurulmuş bulunan İkaz ve Alarm Sistemlerinin amacı, düşman saldırısını önceden haber almak ve tehlikeye karşı halkı uyararak bir takım önlemlerin alınmasını sağlamaktır.</a:t>
            </a:r>
            <a:endParaRPr lang="tr-TR" sz="2800" dirty="0">
              <a:effectLst/>
              <a:latin typeface="Times New Roman" panose="02020603050405020304" pitchFamily="18" charset="0"/>
              <a:ea typeface="Times New Roman" panose="02020603050405020304" pitchFamily="18" charset="0"/>
            </a:endParaRPr>
          </a:p>
          <a:p>
            <a:r>
              <a:rPr lang="tr-TR" sz="2800" b="1"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İkaz ve Alarm işaretleri </a:t>
            </a:r>
            <a:endParaRPr lang="tr-TR" sz="2800" dirty="0">
              <a:effectLst/>
              <a:latin typeface="Times New Roman" panose="02020603050405020304" pitchFamily="18" charset="0"/>
              <a:ea typeface="Times New Roman" panose="02020603050405020304" pitchFamily="18" charset="0"/>
            </a:endParaRPr>
          </a:p>
          <a:p>
            <a:r>
              <a:rPr lang="tr-TR" sz="2800"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1) Sarı İkaz, </a:t>
            </a:r>
            <a:endParaRPr lang="tr-TR" sz="2800" dirty="0">
              <a:effectLst/>
              <a:latin typeface="Times New Roman" panose="02020603050405020304" pitchFamily="18" charset="0"/>
              <a:ea typeface="Times New Roman" panose="02020603050405020304" pitchFamily="18" charset="0"/>
            </a:endParaRPr>
          </a:p>
          <a:p>
            <a:r>
              <a:rPr lang="tr-TR" sz="2800"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2) Kırmızı Alarm, </a:t>
            </a:r>
            <a:endParaRPr lang="tr-TR" sz="2800" dirty="0">
              <a:effectLst/>
              <a:latin typeface="Times New Roman" panose="02020603050405020304" pitchFamily="18" charset="0"/>
              <a:ea typeface="Times New Roman" panose="02020603050405020304" pitchFamily="18" charset="0"/>
            </a:endParaRPr>
          </a:p>
          <a:p>
            <a:r>
              <a:rPr lang="tr-TR" sz="2800"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3) Siyah Alarm </a:t>
            </a:r>
            <a:endParaRPr lang="tr-TR" sz="2800" dirty="0">
              <a:effectLst/>
              <a:latin typeface="Times New Roman" panose="02020603050405020304" pitchFamily="18" charset="0"/>
              <a:ea typeface="Times New Roman" panose="02020603050405020304" pitchFamily="18" charset="0"/>
            </a:endParaRPr>
          </a:p>
          <a:p>
            <a:r>
              <a:rPr lang="tr-TR" sz="2800"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    - Radyoaktif serpinti tehlikesi</a:t>
            </a:r>
            <a:endParaRPr lang="tr-TR" sz="2800" dirty="0">
              <a:effectLst/>
              <a:latin typeface="Times New Roman" panose="02020603050405020304" pitchFamily="18" charset="0"/>
              <a:ea typeface="Times New Roman" panose="02020603050405020304" pitchFamily="18" charset="0"/>
            </a:endParaRPr>
          </a:p>
          <a:p>
            <a:r>
              <a:rPr lang="tr-TR" sz="2800"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    - Kimyasal savaş maddeleri tehlikesi </a:t>
            </a:r>
            <a:endParaRPr lang="tr-TR" sz="2800" dirty="0">
              <a:effectLst/>
              <a:latin typeface="Times New Roman" panose="02020603050405020304" pitchFamily="18" charset="0"/>
              <a:ea typeface="Times New Roman" panose="02020603050405020304" pitchFamily="18" charset="0"/>
            </a:endParaRPr>
          </a:p>
          <a:p>
            <a:r>
              <a:rPr lang="tr-TR" sz="2800" dirty="0">
                <a:solidFill>
                  <a:srgbClr val="000000"/>
                </a:solidFill>
                <a:effectLst/>
                <a:latin typeface="Arial Narrow" panose="020B0606020202030204" pitchFamily="34" charset="0"/>
                <a:ea typeface="Times New Roman" panose="02020603050405020304" pitchFamily="18" charset="0"/>
                <a:cs typeface="Tahoma" panose="020B0604030504040204" pitchFamily="34" charset="0"/>
              </a:rPr>
              <a:t>4) Beyaz İkaz </a:t>
            </a:r>
            <a:endParaRPr lang="tr-TR"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74303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49022-129E-AE1A-EC16-D25213452B23}"/>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E4D9221-ACC5-8541-6F95-CA48EB346F1A}"/>
              </a:ext>
            </a:extLst>
          </p:cNvPr>
          <p:cNvSpPr>
            <a:spLocks noGrp="1"/>
          </p:cNvSpPr>
          <p:nvPr>
            <p:ph type="sldNum" sz="quarter" idx="12"/>
          </p:nvPr>
        </p:nvSpPr>
        <p:spPr/>
        <p:txBody>
          <a:bodyPr/>
          <a:lstStyle/>
          <a:p>
            <a:fld id="{F38DF745-7D3F-47F4-83A3-874385CFAA69}" type="slidenum">
              <a:rPr lang="en-US" smtClean="0"/>
              <a:pPr/>
              <a:t>20</a:t>
            </a:fld>
            <a:endParaRPr lang="en-US"/>
          </a:p>
        </p:txBody>
      </p:sp>
      <p:pic>
        <p:nvPicPr>
          <p:cNvPr id="3" name="Resim 2">
            <a:extLst>
              <a:ext uri="{FF2B5EF4-FFF2-40B4-BE49-F238E27FC236}">
                <a16:creationId xmlns:a16="http://schemas.microsoft.com/office/drawing/2014/main" id="{1C7FC192-C3F8-D0EE-D5D4-57FA0DE44AD3}"/>
              </a:ext>
            </a:extLst>
          </p:cNvPr>
          <p:cNvPicPr>
            <a:picLocks noChangeAspect="1"/>
          </p:cNvPicPr>
          <p:nvPr/>
        </p:nvPicPr>
        <p:blipFill>
          <a:blip r:embed="rId2"/>
          <a:stretch>
            <a:fillRect/>
          </a:stretch>
        </p:blipFill>
        <p:spPr>
          <a:xfrm>
            <a:off x="683568" y="404664"/>
            <a:ext cx="7776864" cy="5688632"/>
          </a:xfrm>
          <a:prstGeom prst="rect">
            <a:avLst/>
          </a:prstGeom>
        </p:spPr>
      </p:pic>
    </p:spTree>
    <p:extLst>
      <p:ext uri="{BB962C8B-B14F-4D97-AF65-F5344CB8AC3E}">
        <p14:creationId xmlns:p14="http://schemas.microsoft.com/office/powerpoint/2010/main" val="34630691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34-) Bir yangın nedeni olan yıldırım düşmesi halinde binaya zarar vermeden düşen yıldırımı toprağa ileten sisteme ne ad verilir?</a:t>
            </a:r>
          </a:p>
          <a:p>
            <a:pPr marL="0" indent="0">
              <a:buNone/>
            </a:pPr>
            <a:endParaRPr lang="tr-TR" sz="2400" b="1" dirty="0"/>
          </a:p>
          <a:p>
            <a:pPr marL="0" indent="0">
              <a:buNone/>
            </a:pPr>
            <a:r>
              <a:rPr lang="tr-TR" sz="2400" b="1" dirty="0"/>
              <a:t>a) </a:t>
            </a:r>
            <a:r>
              <a:rPr lang="tr-TR" sz="2400" b="1" dirty="0" err="1"/>
              <a:t>Direnaj</a:t>
            </a:r>
            <a:r>
              <a:rPr lang="tr-TR" sz="2400" b="1" dirty="0"/>
              <a:t>                     </a:t>
            </a:r>
          </a:p>
          <a:p>
            <a:pPr marL="0" indent="0">
              <a:buNone/>
            </a:pPr>
            <a:r>
              <a:rPr lang="tr-TR" sz="2400" b="1" dirty="0"/>
              <a:t>b) Paratoner</a:t>
            </a:r>
          </a:p>
          <a:p>
            <a:pPr marL="0" indent="0">
              <a:buNone/>
            </a:pPr>
            <a:r>
              <a:rPr lang="tr-TR" sz="2400" b="1" dirty="0"/>
              <a:t>c) Algılama Sistemi      </a:t>
            </a:r>
          </a:p>
          <a:p>
            <a:pPr marL="0" indent="0">
              <a:buNone/>
            </a:pPr>
            <a:r>
              <a:rPr lang="tr-TR" sz="2400" b="1" dirty="0"/>
              <a:t>d) Spring Sistemi           </a:t>
            </a:r>
          </a:p>
          <a:p>
            <a:pPr marL="0" indent="0">
              <a:buNone/>
            </a:pPr>
            <a:r>
              <a:rPr lang="tr-TR" sz="2400" b="1" dirty="0"/>
              <a:t>e) Duman Algılayıcı </a:t>
            </a:r>
            <a:r>
              <a:rPr lang="tr-TR" sz="2400" b="1" dirty="0" err="1"/>
              <a:t>Dedektör</a:t>
            </a:r>
            <a:endParaRPr lang="tr-TR" sz="2400" b="1" dirty="0"/>
          </a:p>
          <a:p>
            <a:pPr marL="0" indent="0">
              <a:buNone/>
            </a:pPr>
            <a:endParaRPr lang="tr-TR" sz="5400" b="1" dirty="0">
              <a:solidFill>
                <a:srgbClr val="FF0000"/>
              </a:solidFill>
            </a:endParaRPr>
          </a:p>
        </p:txBody>
      </p:sp>
    </p:spTree>
    <p:extLst>
      <p:ext uri="{BB962C8B-B14F-4D97-AF65-F5344CB8AC3E}">
        <p14:creationId xmlns:p14="http://schemas.microsoft.com/office/powerpoint/2010/main" val="26561201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34-) Bir yangın nedeni olan yıldırım düşmesi halinde binaya zarar vermeden düşen yıldırımı toprağa ileten sisteme ne ad verilir?</a:t>
            </a:r>
          </a:p>
          <a:p>
            <a:pPr marL="0" indent="0">
              <a:buNone/>
            </a:pPr>
            <a:endParaRPr lang="tr-TR" sz="2400" b="1" dirty="0"/>
          </a:p>
          <a:p>
            <a:pPr marL="0" indent="0">
              <a:buNone/>
            </a:pPr>
            <a:r>
              <a:rPr lang="tr-TR" sz="2400" b="1" dirty="0"/>
              <a:t>a) </a:t>
            </a:r>
            <a:r>
              <a:rPr lang="tr-TR" sz="2400" b="1" dirty="0" err="1"/>
              <a:t>Direnaj</a:t>
            </a:r>
            <a:r>
              <a:rPr lang="tr-TR" sz="2400" b="1" dirty="0"/>
              <a:t>                     </a:t>
            </a:r>
          </a:p>
          <a:p>
            <a:pPr marL="0" indent="0">
              <a:buNone/>
            </a:pPr>
            <a:r>
              <a:rPr lang="tr-TR" sz="2400" b="1" dirty="0">
                <a:solidFill>
                  <a:srgbClr val="FF0000"/>
                </a:solidFill>
              </a:rPr>
              <a:t>b) Paratoner</a:t>
            </a:r>
          </a:p>
          <a:p>
            <a:pPr marL="0" indent="0">
              <a:buNone/>
            </a:pPr>
            <a:r>
              <a:rPr lang="tr-TR" sz="2400" b="1" dirty="0"/>
              <a:t>c) Algılama Sistemi      </a:t>
            </a:r>
          </a:p>
          <a:p>
            <a:pPr marL="0" indent="0">
              <a:buNone/>
            </a:pPr>
            <a:r>
              <a:rPr lang="tr-TR" sz="2400" b="1" dirty="0"/>
              <a:t>d) Spring Sistemi           </a:t>
            </a:r>
          </a:p>
          <a:p>
            <a:pPr marL="0" indent="0">
              <a:buNone/>
            </a:pPr>
            <a:r>
              <a:rPr lang="tr-TR" sz="2400" b="1" dirty="0"/>
              <a:t>e) Duman Algılayıcı </a:t>
            </a:r>
            <a:r>
              <a:rPr lang="tr-TR" sz="2400" b="1" dirty="0" err="1"/>
              <a:t>Dedektör</a:t>
            </a:r>
            <a:endParaRPr lang="tr-TR" sz="2400" b="1" dirty="0"/>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35-) Aşağıdakilerin hangisinde yangın söndürme cihazının kullanım şekli yanlıştır?</a:t>
            </a:r>
          </a:p>
          <a:p>
            <a:pPr marL="0" indent="0">
              <a:buNone/>
            </a:pPr>
            <a:endParaRPr lang="tr-TR" sz="2400" b="1" dirty="0"/>
          </a:p>
          <a:p>
            <a:pPr marL="0" indent="0">
              <a:buNone/>
            </a:pPr>
            <a:r>
              <a:rPr lang="tr-TR" sz="2400" b="1" dirty="0"/>
              <a:t>a) Cihazı alevin dibine tutarak söndürme      </a:t>
            </a:r>
          </a:p>
          <a:p>
            <a:pPr marL="0" indent="0">
              <a:buNone/>
            </a:pPr>
            <a:r>
              <a:rPr lang="tr-TR" sz="2400" b="1" dirty="0"/>
              <a:t>b) Cihazı öncelikle yangının başladığı yere tutmak </a:t>
            </a:r>
          </a:p>
          <a:p>
            <a:pPr marL="0" indent="0">
              <a:buNone/>
            </a:pPr>
            <a:r>
              <a:rPr lang="tr-TR" sz="2400" b="1" dirty="0"/>
              <a:t>c) Rüzgarı önüne alarak kullanmak</a:t>
            </a:r>
          </a:p>
          <a:p>
            <a:pPr marL="0" indent="0">
              <a:buNone/>
            </a:pPr>
            <a:r>
              <a:rPr lang="tr-TR" sz="2400" b="1" dirty="0"/>
              <a:t>d) Cihazı öncelikle ön tarafa sonra ileri tarafa tutarak söndürmek   </a:t>
            </a:r>
          </a:p>
          <a:p>
            <a:pPr marL="0" indent="0">
              <a:buNone/>
            </a:pPr>
            <a:r>
              <a:rPr lang="tr-TR" sz="2400" b="1"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4868116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35-) Aşağıdakilerin hangisinde yangın söndürme cihazının kullanım şekli yanlıştır?</a:t>
            </a:r>
          </a:p>
          <a:p>
            <a:pPr marL="0" indent="0">
              <a:buNone/>
            </a:pPr>
            <a:endParaRPr lang="tr-TR" sz="2400" b="1" dirty="0"/>
          </a:p>
          <a:p>
            <a:pPr marL="0" indent="0">
              <a:buNone/>
            </a:pPr>
            <a:r>
              <a:rPr lang="tr-TR" sz="2400" b="1" dirty="0"/>
              <a:t>a) Cihazı alevin dibine tutarak söndürme      </a:t>
            </a:r>
          </a:p>
          <a:p>
            <a:pPr marL="0" indent="0">
              <a:buNone/>
            </a:pPr>
            <a:r>
              <a:rPr lang="tr-TR" sz="2400" b="1" dirty="0"/>
              <a:t>b) Cihazı öncelikle yangının başladığı yere tutmak </a:t>
            </a:r>
          </a:p>
          <a:p>
            <a:pPr marL="0" indent="0">
              <a:buNone/>
            </a:pPr>
            <a:r>
              <a:rPr lang="tr-TR" sz="2400" b="1" dirty="0">
                <a:solidFill>
                  <a:srgbClr val="FF0000"/>
                </a:solidFill>
              </a:rPr>
              <a:t>c) Rüzgarı önüne alarak kullanmak</a:t>
            </a:r>
          </a:p>
          <a:p>
            <a:pPr marL="0" indent="0">
              <a:buNone/>
            </a:pPr>
            <a:r>
              <a:rPr lang="tr-TR" sz="2400" b="1" dirty="0"/>
              <a:t>d) Cihazı öncelikle ön tarafa sonra ileri tarafa tutarak söndürmek   </a:t>
            </a:r>
          </a:p>
          <a:p>
            <a:pPr marL="0" indent="0">
              <a:buNone/>
            </a:pPr>
            <a:r>
              <a:rPr lang="tr-TR" sz="2400" b="1" dirty="0"/>
              <a:t>e) Hiçbiri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36-) Elektrik yangınlarında hangi söndürücü sistem kullanılır? </a:t>
            </a:r>
          </a:p>
          <a:p>
            <a:pPr marL="0" indent="0">
              <a:buNone/>
            </a:pPr>
            <a:endParaRPr lang="tr-TR" sz="2400" b="1" dirty="0"/>
          </a:p>
          <a:p>
            <a:pPr marL="0" indent="0">
              <a:buNone/>
            </a:pPr>
            <a:r>
              <a:rPr lang="tr-TR" sz="2400" b="1" dirty="0"/>
              <a:t>a) Kuru kimyevi tozla müdahale edilir     </a:t>
            </a:r>
          </a:p>
          <a:p>
            <a:pPr marL="0" indent="0">
              <a:buNone/>
            </a:pPr>
            <a:r>
              <a:rPr lang="tr-TR" sz="2400" b="1" dirty="0"/>
              <a:t>b) Köpükle söndürülür    </a:t>
            </a:r>
          </a:p>
          <a:p>
            <a:pPr marL="0" indent="0">
              <a:buNone/>
            </a:pPr>
            <a:r>
              <a:rPr lang="tr-TR" sz="2400" b="1" dirty="0"/>
              <a:t>c) Su ile söndürülür    </a:t>
            </a:r>
          </a:p>
          <a:p>
            <a:pPr marL="0" indent="0">
              <a:buNone/>
            </a:pPr>
            <a:r>
              <a:rPr lang="tr-TR" sz="2400" b="1" dirty="0"/>
              <a:t>d) Karbondioksit ile söndürülür  </a:t>
            </a:r>
          </a:p>
          <a:p>
            <a:pPr marL="0" indent="0">
              <a:buNone/>
            </a:pPr>
            <a:r>
              <a:rPr lang="tr-TR" sz="2400" b="1" dirty="0"/>
              <a:t>e) </a:t>
            </a:r>
            <a:r>
              <a:rPr lang="tr-TR" sz="2400" b="1" dirty="0" err="1"/>
              <a:t>Halojenli</a:t>
            </a:r>
            <a:r>
              <a:rPr lang="tr-TR" sz="2400" b="1" dirty="0"/>
              <a:t> hidrokarbon ile söndürülür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9711088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36-) Elektrik yangınlarında hangi söndürücü sistem kullanılır? </a:t>
            </a:r>
          </a:p>
          <a:p>
            <a:pPr marL="0" indent="0">
              <a:buNone/>
            </a:pPr>
            <a:endParaRPr lang="tr-TR" sz="2400" b="1" dirty="0"/>
          </a:p>
          <a:p>
            <a:pPr marL="0" indent="0">
              <a:buNone/>
            </a:pPr>
            <a:r>
              <a:rPr lang="tr-TR" sz="2400" b="1" dirty="0">
                <a:solidFill>
                  <a:srgbClr val="FF0000"/>
                </a:solidFill>
              </a:rPr>
              <a:t>a) Kuru kimyevi tozla müdahale edilir     </a:t>
            </a:r>
          </a:p>
          <a:p>
            <a:pPr marL="0" indent="0">
              <a:buNone/>
            </a:pPr>
            <a:r>
              <a:rPr lang="tr-TR" sz="2400" b="1" dirty="0"/>
              <a:t>b) Köpükle söndürülür    </a:t>
            </a:r>
          </a:p>
          <a:p>
            <a:pPr marL="0" indent="0">
              <a:buNone/>
            </a:pPr>
            <a:r>
              <a:rPr lang="tr-TR" sz="2400" b="1" dirty="0"/>
              <a:t>c) Su ile söndürülür    </a:t>
            </a:r>
          </a:p>
          <a:p>
            <a:pPr marL="0" indent="0">
              <a:buNone/>
            </a:pPr>
            <a:r>
              <a:rPr lang="tr-TR" sz="2400" b="1" dirty="0"/>
              <a:t>d) Karbondioksit ile söndürülür  </a:t>
            </a:r>
          </a:p>
          <a:p>
            <a:pPr marL="0" indent="0">
              <a:buNone/>
            </a:pPr>
            <a:r>
              <a:rPr lang="tr-TR" sz="2400" b="1" dirty="0"/>
              <a:t>e) </a:t>
            </a:r>
            <a:r>
              <a:rPr lang="tr-TR" sz="2400" b="1" dirty="0" err="1"/>
              <a:t>Halojenli</a:t>
            </a:r>
            <a:r>
              <a:rPr lang="tr-TR" sz="2400" b="1" dirty="0"/>
              <a:t> hidrokarbon ile söndürülür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37-) Yangın söndürücünün binaya konulacak cins ve miktarı konusunda aşağıdaki kurumlardan hangisinden görüş alınır? </a:t>
            </a:r>
          </a:p>
          <a:p>
            <a:pPr marL="0" indent="0">
              <a:buNone/>
            </a:pPr>
            <a:endParaRPr lang="tr-TR" sz="2400" b="1" dirty="0"/>
          </a:p>
          <a:p>
            <a:pPr marL="0" indent="0">
              <a:buNone/>
            </a:pPr>
            <a:r>
              <a:rPr lang="tr-TR" sz="2400" b="1" dirty="0"/>
              <a:t>a) Sivil Savunma Müdürlüğü       </a:t>
            </a:r>
          </a:p>
          <a:p>
            <a:pPr marL="0" indent="0">
              <a:buNone/>
            </a:pPr>
            <a:r>
              <a:rPr lang="tr-TR" sz="2400" b="1" dirty="0"/>
              <a:t>b) Bayındırlık Müdürlüğü      </a:t>
            </a:r>
          </a:p>
          <a:p>
            <a:pPr marL="0" indent="0">
              <a:buNone/>
            </a:pPr>
            <a:r>
              <a:rPr lang="tr-TR" sz="2400" b="1" dirty="0"/>
              <a:t>c) Valilik     </a:t>
            </a:r>
          </a:p>
          <a:p>
            <a:pPr marL="0" indent="0">
              <a:buNone/>
            </a:pPr>
            <a:r>
              <a:rPr lang="tr-TR" sz="2400" b="1" dirty="0"/>
              <a:t>d) Emniyet Müdürlüğü    </a:t>
            </a:r>
          </a:p>
          <a:p>
            <a:pPr marL="0" indent="0">
              <a:buNone/>
            </a:pPr>
            <a:r>
              <a:rPr lang="tr-TR" sz="2400" b="1" dirty="0"/>
              <a:t>e) Maliye Bakanlığı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65118467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37-) Yangın söndürücünün binaya konulacak cins ve miktarı konusunda aşağıdaki kurumlardan hangisinden görüş alınır? </a:t>
            </a:r>
          </a:p>
          <a:p>
            <a:pPr marL="0" indent="0">
              <a:buNone/>
            </a:pPr>
            <a:endParaRPr lang="tr-TR" sz="2400" b="1" dirty="0"/>
          </a:p>
          <a:p>
            <a:pPr marL="0" indent="0">
              <a:buNone/>
            </a:pPr>
            <a:r>
              <a:rPr lang="tr-TR" sz="2400" b="1" dirty="0">
                <a:solidFill>
                  <a:srgbClr val="FF0000"/>
                </a:solidFill>
              </a:rPr>
              <a:t>a) Sivil Savunma Müdürlüğü       </a:t>
            </a:r>
          </a:p>
          <a:p>
            <a:pPr marL="0" indent="0">
              <a:buNone/>
            </a:pPr>
            <a:r>
              <a:rPr lang="tr-TR" sz="2400" b="1" dirty="0"/>
              <a:t>b) Bayındırlık Müdürlüğü      </a:t>
            </a:r>
          </a:p>
          <a:p>
            <a:pPr marL="0" indent="0">
              <a:buNone/>
            </a:pPr>
            <a:r>
              <a:rPr lang="tr-TR" sz="2400" b="1" dirty="0"/>
              <a:t>c) Valilik     </a:t>
            </a:r>
          </a:p>
          <a:p>
            <a:pPr marL="0" indent="0">
              <a:buNone/>
            </a:pPr>
            <a:r>
              <a:rPr lang="tr-TR" sz="2400" b="1" dirty="0"/>
              <a:t>d) Emniyet Müdürlüğü    </a:t>
            </a:r>
          </a:p>
          <a:p>
            <a:pPr marL="0" indent="0">
              <a:buNone/>
            </a:pPr>
            <a:r>
              <a:rPr lang="tr-TR" sz="2400" b="1" dirty="0"/>
              <a:t>e) Maliye Bakanlığı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38-) Yangın söndürme usullerinden olan boğma yönteminin tanımı aşağıdakilerden hangisidir? </a:t>
            </a:r>
          </a:p>
          <a:p>
            <a:pPr marL="0" indent="0">
              <a:buNone/>
            </a:pPr>
            <a:endParaRPr lang="tr-TR" sz="2400" b="1" dirty="0"/>
          </a:p>
          <a:p>
            <a:pPr marL="0" indent="0">
              <a:buNone/>
            </a:pPr>
            <a:r>
              <a:rPr lang="tr-TR" sz="2400" b="1" dirty="0"/>
              <a:t>a) Yangına su ile müdahale etmek      </a:t>
            </a:r>
          </a:p>
          <a:p>
            <a:pPr marL="0" indent="0">
              <a:buNone/>
            </a:pPr>
            <a:r>
              <a:rPr lang="tr-TR" sz="2400" b="1" dirty="0"/>
              <a:t>b) Yangının oksijen ile ilgisini kesmek     </a:t>
            </a:r>
          </a:p>
          <a:p>
            <a:pPr marL="0" indent="0">
              <a:buNone/>
            </a:pPr>
            <a:r>
              <a:rPr lang="tr-TR" sz="2400" b="1" dirty="0"/>
              <a:t>c) Yangını bölmelere ayırmak </a:t>
            </a:r>
          </a:p>
          <a:p>
            <a:pPr marL="0" indent="0">
              <a:buNone/>
            </a:pPr>
            <a:r>
              <a:rPr lang="tr-TR" sz="2400" b="1" dirty="0"/>
              <a:t>d) Yanan cismi uzaklaştırmak          </a:t>
            </a:r>
          </a:p>
          <a:p>
            <a:pPr marL="0" indent="0">
              <a:buNone/>
            </a:pPr>
            <a:r>
              <a:rPr lang="tr-TR" sz="2400" b="1" dirty="0"/>
              <a:t>e) Yangını soğutarak söndürmek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34735221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38-) Yangın söndürme usullerinden olan boğma yönteminin tanımı aşağıdakilerden hangisidir? </a:t>
            </a:r>
          </a:p>
          <a:p>
            <a:pPr marL="0" indent="0">
              <a:buNone/>
            </a:pPr>
            <a:endParaRPr lang="tr-TR" sz="2400" b="1" dirty="0"/>
          </a:p>
          <a:p>
            <a:pPr marL="0" indent="0">
              <a:buNone/>
            </a:pPr>
            <a:r>
              <a:rPr lang="tr-TR" sz="2400" b="1" dirty="0"/>
              <a:t>a) Yangına su ile müdahale etmek      </a:t>
            </a:r>
          </a:p>
          <a:p>
            <a:pPr marL="0" indent="0">
              <a:buNone/>
            </a:pPr>
            <a:r>
              <a:rPr lang="tr-TR" sz="2400" b="1" dirty="0">
                <a:solidFill>
                  <a:srgbClr val="FF0000"/>
                </a:solidFill>
              </a:rPr>
              <a:t>b) Yangının oksijen ile ilgisini kesmek     </a:t>
            </a:r>
          </a:p>
          <a:p>
            <a:pPr marL="0" indent="0">
              <a:buNone/>
            </a:pPr>
            <a:r>
              <a:rPr lang="tr-TR" sz="2400" b="1" dirty="0"/>
              <a:t>c) Yangını bölmelere ayırmak </a:t>
            </a:r>
          </a:p>
          <a:p>
            <a:pPr marL="0" indent="0">
              <a:buNone/>
            </a:pPr>
            <a:r>
              <a:rPr lang="tr-TR" sz="2400" b="1" dirty="0"/>
              <a:t>d) Yanan cismi uzaklaştırmak          </a:t>
            </a:r>
          </a:p>
          <a:p>
            <a:pPr marL="0" indent="0">
              <a:buNone/>
            </a:pPr>
            <a:r>
              <a:rPr lang="tr-TR" sz="2400" b="1" dirty="0"/>
              <a:t>e) Yangını soğutarak söndürmek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52E1E-87D8-8661-E71C-A2E8323ADABC}"/>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1A41920-27D3-61AF-821C-A739A890ECCF}"/>
              </a:ext>
            </a:extLst>
          </p:cNvPr>
          <p:cNvSpPr>
            <a:spLocks noGrp="1"/>
          </p:cNvSpPr>
          <p:nvPr>
            <p:ph type="sldNum" sz="quarter" idx="12"/>
          </p:nvPr>
        </p:nvSpPr>
        <p:spPr/>
        <p:txBody>
          <a:bodyPr/>
          <a:lstStyle/>
          <a:p>
            <a:fld id="{F38DF745-7D3F-47F4-83A3-874385CFAA69}" type="slidenum">
              <a:rPr lang="en-US" smtClean="0"/>
              <a:pPr/>
              <a:t>21</a:t>
            </a:fld>
            <a:endParaRPr lang="en-US"/>
          </a:p>
        </p:txBody>
      </p:sp>
      <p:pic>
        <p:nvPicPr>
          <p:cNvPr id="3" name="Resim 2">
            <a:extLst>
              <a:ext uri="{FF2B5EF4-FFF2-40B4-BE49-F238E27FC236}">
                <a16:creationId xmlns:a16="http://schemas.microsoft.com/office/drawing/2014/main" id="{15415CB6-1A5C-8C6A-048E-9EF72BFC3521}"/>
              </a:ext>
            </a:extLst>
          </p:cNvPr>
          <p:cNvPicPr>
            <a:picLocks noChangeAspect="1"/>
          </p:cNvPicPr>
          <p:nvPr/>
        </p:nvPicPr>
        <p:blipFill>
          <a:blip r:embed="rId2"/>
          <a:stretch>
            <a:fillRect/>
          </a:stretch>
        </p:blipFill>
        <p:spPr>
          <a:xfrm>
            <a:off x="611559" y="404664"/>
            <a:ext cx="8019773" cy="5688632"/>
          </a:xfrm>
          <a:prstGeom prst="rect">
            <a:avLst/>
          </a:prstGeom>
        </p:spPr>
      </p:pic>
    </p:spTree>
    <p:extLst>
      <p:ext uri="{BB962C8B-B14F-4D97-AF65-F5344CB8AC3E}">
        <p14:creationId xmlns:p14="http://schemas.microsoft.com/office/powerpoint/2010/main" val="265686875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39-)Aşağıdaki ekiplerden hangisi binalarda kurulacak yangından korunma ekiplerinden değildir? </a:t>
            </a:r>
          </a:p>
          <a:p>
            <a:pPr marL="0" indent="0">
              <a:buNone/>
            </a:pPr>
            <a:endParaRPr lang="tr-TR" sz="2400" b="1" dirty="0"/>
          </a:p>
          <a:p>
            <a:pPr marL="0" indent="0">
              <a:buNone/>
            </a:pPr>
            <a:r>
              <a:rPr lang="tr-TR" sz="2400" b="1" dirty="0"/>
              <a:t>a) Söndürme ekibi  </a:t>
            </a:r>
          </a:p>
          <a:p>
            <a:pPr marL="0" indent="0">
              <a:buNone/>
            </a:pPr>
            <a:r>
              <a:rPr lang="tr-TR" sz="2400" b="1" dirty="0"/>
              <a:t>b) Kurtarma ekibi   </a:t>
            </a:r>
          </a:p>
          <a:p>
            <a:pPr marL="0" indent="0">
              <a:buNone/>
            </a:pPr>
            <a:r>
              <a:rPr lang="tr-TR" sz="2400" b="1" dirty="0"/>
              <a:t>c) Koruma ekibi       </a:t>
            </a:r>
          </a:p>
          <a:p>
            <a:pPr marL="0" indent="0">
              <a:buNone/>
            </a:pPr>
            <a:r>
              <a:rPr lang="tr-TR" sz="2400" b="1" dirty="0"/>
              <a:t>d) Denetleme ekibi   </a:t>
            </a:r>
          </a:p>
          <a:p>
            <a:pPr marL="0" indent="0">
              <a:buNone/>
            </a:pPr>
            <a:r>
              <a:rPr lang="tr-TR" sz="2400" b="1" dirty="0"/>
              <a:t>e) İlk yardım ekibi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7166191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39-)Aşağıdaki ekiplerden hangisi binalarda kurulacak yangından korunma ekiplerinden değildir? </a:t>
            </a:r>
          </a:p>
          <a:p>
            <a:pPr marL="0" indent="0">
              <a:buNone/>
            </a:pPr>
            <a:endParaRPr lang="tr-TR" sz="2400" b="1" dirty="0"/>
          </a:p>
          <a:p>
            <a:pPr marL="0" indent="0">
              <a:buNone/>
            </a:pPr>
            <a:r>
              <a:rPr lang="tr-TR" sz="2400" b="1" dirty="0"/>
              <a:t>a) Söndürme ekibi  </a:t>
            </a:r>
          </a:p>
          <a:p>
            <a:pPr marL="0" indent="0">
              <a:buNone/>
            </a:pPr>
            <a:r>
              <a:rPr lang="tr-TR" sz="2400" b="1" dirty="0"/>
              <a:t>b) Kurtarma ekibi   </a:t>
            </a:r>
          </a:p>
          <a:p>
            <a:pPr marL="0" indent="0">
              <a:buNone/>
            </a:pPr>
            <a:r>
              <a:rPr lang="tr-TR" sz="2400" b="1" dirty="0"/>
              <a:t>c) Koruma ekibi       </a:t>
            </a:r>
          </a:p>
          <a:p>
            <a:pPr marL="0" indent="0">
              <a:buNone/>
            </a:pPr>
            <a:r>
              <a:rPr lang="tr-TR" sz="2400" b="1" dirty="0">
                <a:solidFill>
                  <a:srgbClr val="FF0000"/>
                </a:solidFill>
              </a:rPr>
              <a:t>d) Denetleme ekibi   </a:t>
            </a:r>
          </a:p>
          <a:p>
            <a:pPr marL="0" indent="0">
              <a:buNone/>
            </a:pPr>
            <a:r>
              <a:rPr lang="tr-TR" sz="2400" b="1" dirty="0"/>
              <a:t>e) İlk yardım ekibi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509770" cy="4752528"/>
          </a:xfrm>
        </p:spPr>
        <p:txBody>
          <a:bodyPr>
            <a:noAutofit/>
          </a:bodyPr>
          <a:lstStyle/>
          <a:p>
            <a:pPr marL="0" indent="0">
              <a:buNone/>
            </a:pPr>
            <a:r>
              <a:rPr lang="tr-TR" sz="2400" b="1" dirty="0"/>
              <a:t>40-) Aşağıdakilerden hangisi yangın esnasında yapılacak uyulacak prosedürlerden değildir? </a:t>
            </a:r>
          </a:p>
          <a:p>
            <a:pPr marL="0" indent="0">
              <a:buNone/>
            </a:pPr>
            <a:endParaRPr lang="tr-TR" sz="2400" b="1" dirty="0"/>
          </a:p>
          <a:p>
            <a:pPr marL="0" indent="0">
              <a:buNone/>
            </a:pPr>
            <a:r>
              <a:rPr lang="tr-TR" sz="2400" b="1" dirty="0"/>
              <a:t>a)Telaşlanmayınız                         </a:t>
            </a:r>
          </a:p>
          <a:p>
            <a:pPr marL="0" indent="0">
              <a:buNone/>
            </a:pPr>
            <a:r>
              <a:rPr lang="tr-TR" sz="2400" b="1" dirty="0"/>
              <a:t>b)Bulunduğunuz yerde yangın ihbar düğmesi var ise Ona basınız             </a:t>
            </a:r>
          </a:p>
          <a:p>
            <a:pPr marL="0" indent="0">
              <a:buNone/>
            </a:pPr>
            <a:r>
              <a:rPr lang="tr-TR" sz="2400" b="1" dirty="0"/>
              <a:t>c)İtfaiye Teşkilatına telefon ediniz. </a:t>
            </a:r>
          </a:p>
          <a:p>
            <a:pPr marL="0" indent="0">
              <a:buNone/>
            </a:pPr>
            <a:r>
              <a:rPr lang="tr-TR" sz="2400" b="1" dirty="0"/>
              <a:t>d)Kapı ve pencereleri açınız.       </a:t>
            </a:r>
          </a:p>
          <a:p>
            <a:pPr marL="0" indent="0">
              <a:buNone/>
            </a:pPr>
            <a:r>
              <a:rPr lang="tr-TR" sz="2400" b="1" dirty="0"/>
              <a:t>e)Mümkün ise yangının cinsini bildiriniz(bina, benzin, doğalgaz)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509770" cy="4752528"/>
          </a:xfrm>
        </p:spPr>
        <p:txBody>
          <a:bodyPr>
            <a:noAutofit/>
          </a:bodyPr>
          <a:lstStyle/>
          <a:p>
            <a:pPr marL="0" indent="0">
              <a:buNone/>
            </a:pPr>
            <a:r>
              <a:rPr lang="tr-TR" sz="2400" b="1" dirty="0"/>
              <a:t>40-) Aşağıdakilerden hangisi yangın esnasında yapılacak uyulacak prosedürlerden değildir? </a:t>
            </a:r>
          </a:p>
          <a:p>
            <a:pPr marL="0" indent="0">
              <a:buNone/>
            </a:pPr>
            <a:endParaRPr lang="tr-TR" sz="2400" b="1" dirty="0"/>
          </a:p>
          <a:p>
            <a:pPr marL="0" indent="0">
              <a:buNone/>
            </a:pPr>
            <a:r>
              <a:rPr lang="tr-TR" sz="2400" b="1" dirty="0"/>
              <a:t>a)Telaşlanmayınız                         </a:t>
            </a:r>
          </a:p>
          <a:p>
            <a:pPr marL="0" indent="0">
              <a:buNone/>
            </a:pPr>
            <a:r>
              <a:rPr lang="tr-TR" sz="2400" b="1" dirty="0"/>
              <a:t>b)Bulunduğunuz yerde yangın ihbar düğmesi var ise Ona basınız             </a:t>
            </a:r>
          </a:p>
          <a:p>
            <a:pPr marL="0" indent="0">
              <a:buNone/>
            </a:pPr>
            <a:r>
              <a:rPr lang="tr-TR" sz="2400" b="1" dirty="0"/>
              <a:t>c)İtfaiye Teşkilatına telefon ediniz. </a:t>
            </a:r>
          </a:p>
          <a:p>
            <a:pPr marL="0" indent="0">
              <a:buNone/>
            </a:pPr>
            <a:r>
              <a:rPr lang="tr-TR" sz="2400" b="1" dirty="0">
                <a:solidFill>
                  <a:srgbClr val="FF0000"/>
                </a:solidFill>
              </a:rPr>
              <a:t>d)Kapı ve pencereleri açınız.       </a:t>
            </a:r>
          </a:p>
          <a:p>
            <a:pPr marL="0" indent="0">
              <a:buNone/>
            </a:pPr>
            <a:r>
              <a:rPr lang="tr-TR" sz="2400" b="1" dirty="0"/>
              <a:t>e)Mümkün ise yangının cinsini bildiriniz(bina, benzin, doğalgaz)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64690596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41-) Aşağıdakilerden hangisi bir doğal afettir?</a:t>
            </a:r>
          </a:p>
          <a:p>
            <a:pPr marL="0" indent="0">
              <a:buNone/>
            </a:pPr>
            <a:endParaRPr lang="tr-TR" sz="2400" b="1" dirty="0"/>
          </a:p>
          <a:p>
            <a:pPr marL="0" indent="0">
              <a:buNone/>
            </a:pPr>
            <a:r>
              <a:rPr lang="tr-TR" sz="2400" b="1" dirty="0"/>
              <a:t>a) Heyelan	</a:t>
            </a:r>
          </a:p>
          <a:p>
            <a:pPr marL="0" indent="0">
              <a:buNone/>
            </a:pPr>
            <a:r>
              <a:rPr lang="tr-TR" sz="2400" b="1" dirty="0"/>
              <a:t>b) Deprem     </a:t>
            </a:r>
          </a:p>
          <a:p>
            <a:pPr marL="0" indent="0">
              <a:buNone/>
            </a:pPr>
            <a:r>
              <a:rPr lang="tr-TR" sz="2400" b="1" dirty="0"/>
              <a:t>c) Yıldırım düşmesi    </a:t>
            </a:r>
          </a:p>
          <a:p>
            <a:pPr marL="0" indent="0">
              <a:buNone/>
            </a:pPr>
            <a:r>
              <a:rPr lang="tr-TR" sz="2400" b="1" dirty="0"/>
              <a:t>d) Sel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69452947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41-) Aşağıdakilerden hangisi bir doğal afettir?</a:t>
            </a:r>
          </a:p>
          <a:p>
            <a:pPr marL="0" indent="0">
              <a:buNone/>
            </a:pPr>
            <a:endParaRPr lang="tr-TR" sz="2400" b="1" dirty="0"/>
          </a:p>
          <a:p>
            <a:pPr marL="0" indent="0">
              <a:buNone/>
            </a:pPr>
            <a:r>
              <a:rPr lang="tr-TR" sz="2400" b="1" dirty="0"/>
              <a:t>a) Heyelan	</a:t>
            </a:r>
          </a:p>
          <a:p>
            <a:pPr marL="0" indent="0">
              <a:buNone/>
            </a:pPr>
            <a:r>
              <a:rPr lang="tr-TR" sz="2400" b="1" dirty="0"/>
              <a:t>b) Deprem     </a:t>
            </a:r>
          </a:p>
          <a:p>
            <a:pPr marL="0" indent="0">
              <a:buNone/>
            </a:pPr>
            <a:r>
              <a:rPr lang="tr-TR" sz="2400" b="1" dirty="0"/>
              <a:t>c) Yıldırım düşmesi    </a:t>
            </a:r>
          </a:p>
          <a:p>
            <a:pPr marL="0" indent="0">
              <a:buNone/>
            </a:pPr>
            <a:r>
              <a:rPr lang="tr-TR" sz="2400" b="1" dirty="0"/>
              <a:t>d) Sel           </a:t>
            </a:r>
          </a:p>
          <a:p>
            <a:pPr marL="0" indent="0">
              <a:buNone/>
            </a:pPr>
            <a:r>
              <a:rPr lang="tr-TR" sz="2400" b="1" dirty="0">
                <a:solidFill>
                  <a:srgbClr val="FF0000"/>
                </a:solidFill>
              </a:rPr>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42-)Aşağıdaki gazlardan hangisi “yakıcıdır”? </a:t>
            </a:r>
          </a:p>
          <a:p>
            <a:pPr marL="0" indent="0">
              <a:buNone/>
            </a:pPr>
            <a:endParaRPr lang="tr-TR" sz="2400" b="1" dirty="0"/>
          </a:p>
          <a:p>
            <a:pPr marL="0" indent="0">
              <a:buNone/>
            </a:pPr>
            <a:r>
              <a:rPr lang="tr-TR" sz="2400" b="1" dirty="0"/>
              <a:t>a) Karbondioksit.      </a:t>
            </a:r>
          </a:p>
          <a:p>
            <a:pPr marL="0" indent="0">
              <a:buNone/>
            </a:pPr>
            <a:r>
              <a:rPr lang="tr-TR" sz="2400" b="1" dirty="0"/>
              <a:t>b) Hidrojen      </a:t>
            </a:r>
          </a:p>
          <a:p>
            <a:pPr marL="0" indent="0">
              <a:buNone/>
            </a:pPr>
            <a:r>
              <a:rPr lang="tr-TR" sz="2400" b="1" dirty="0"/>
              <a:t>c)Azot                      </a:t>
            </a:r>
          </a:p>
          <a:p>
            <a:pPr marL="0" indent="0">
              <a:buNone/>
            </a:pPr>
            <a:r>
              <a:rPr lang="tr-TR" sz="2400" b="1" dirty="0"/>
              <a:t>d) Oksijen                 </a:t>
            </a:r>
          </a:p>
          <a:p>
            <a:pPr marL="0" indent="0">
              <a:buNone/>
            </a:pPr>
            <a:r>
              <a:rPr lang="tr-TR" sz="2400" b="1" dirty="0"/>
              <a:t>e) Karbon monoksit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6878510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42-)Aşağıdaki gazlardan hangisi “yakıcıdır”? </a:t>
            </a:r>
          </a:p>
          <a:p>
            <a:pPr marL="0" indent="0">
              <a:buNone/>
            </a:pPr>
            <a:endParaRPr lang="tr-TR" sz="2400" b="1" dirty="0"/>
          </a:p>
          <a:p>
            <a:pPr marL="0" indent="0">
              <a:buNone/>
            </a:pPr>
            <a:r>
              <a:rPr lang="tr-TR" sz="2400" b="1" dirty="0"/>
              <a:t>a) Karbondioksit.      </a:t>
            </a:r>
          </a:p>
          <a:p>
            <a:pPr marL="0" indent="0">
              <a:buNone/>
            </a:pPr>
            <a:r>
              <a:rPr lang="tr-TR" sz="2400" b="1" dirty="0"/>
              <a:t>b) Hidrojen      </a:t>
            </a:r>
          </a:p>
          <a:p>
            <a:pPr marL="0" indent="0">
              <a:buNone/>
            </a:pPr>
            <a:r>
              <a:rPr lang="tr-TR" sz="2400" b="1" dirty="0"/>
              <a:t>c) Azot                      </a:t>
            </a:r>
          </a:p>
          <a:p>
            <a:pPr marL="0" indent="0">
              <a:buNone/>
            </a:pPr>
            <a:r>
              <a:rPr lang="tr-TR" sz="2400" b="1" dirty="0">
                <a:solidFill>
                  <a:srgbClr val="FF0000"/>
                </a:solidFill>
              </a:rPr>
              <a:t>d) Oksijen                 </a:t>
            </a:r>
          </a:p>
          <a:p>
            <a:pPr marL="0" indent="0">
              <a:buNone/>
            </a:pPr>
            <a:r>
              <a:rPr lang="tr-TR" sz="2400" b="1" dirty="0"/>
              <a:t>e) Karbon monoksit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38944" y="980728"/>
            <a:ext cx="8453536" cy="5688632"/>
          </a:xfrm>
        </p:spPr>
        <p:txBody>
          <a:bodyPr>
            <a:noAutofit/>
          </a:bodyPr>
          <a:lstStyle/>
          <a:p>
            <a:pPr marL="0" indent="0">
              <a:buNone/>
            </a:pPr>
            <a:r>
              <a:rPr lang="tr-TR" sz="2400" b="1" dirty="0"/>
              <a:t>43-)LPG tüplerinin konulabileceği yerin özelliklerinden hangisi yanlıştır.? </a:t>
            </a:r>
          </a:p>
          <a:p>
            <a:pPr marL="0" indent="0">
              <a:buNone/>
            </a:pPr>
            <a:endParaRPr lang="tr-TR" sz="2400" b="1" dirty="0"/>
          </a:p>
          <a:p>
            <a:pPr marL="0" indent="0">
              <a:buNone/>
            </a:pPr>
            <a:r>
              <a:rPr lang="tr-TR" sz="2400" b="1" dirty="0"/>
              <a:t>a) LPG havada ağır olduğu için tüplerin kaçak yapması durumunda gaz zeminde toplanır zemin seviyesinden aşağı yerlere dolu tüp konulmalıdır. </a:t>
            </a:r>
          </a:p>
          <a:p>
            <a:pPr marL="0" indent="0">
              <a:buNone/>
            </a:pPr>
            <a:r>
              <a:rPr lang="tr-TR" sz="2400" b="1" dirty="0"/>
              <a:t>b)Tüplerin konulduğu zemin ıslak ve rutubetli olmamalıdır. Ayrıca ateşe dayanıklı malzemeden yapılmalıdır. </a:t>
            </a:r>
          </a:p>
          <a:p>
            <a:pPr marL="0" indent="0">
              <a:buNone/>
            </a:pPr>
            <a:r>
              <a:rPr lang="tr-TR" sz="2400" b="1" dirty="0"/>
              <a:t>c) Özellikle kamu kurumlarından hastane, okul, sinema, vb. topluma açık yerlerde LPG tüpleri depolanmamalıdır. </a:t>
            </a:r>
          </a:p>
          <a:p>
            <a:pPr marL="0" indent="0">
              <a:buNone/>
            </a:pPr>
            <a:r>
              <a:rPr lang="tr-TR" sz="2400" b="1" dirty="0"/>
              <a:t>d) Dolu tüplerin konulduğu yerin bitişiğindeki binalarla, kapı ve pencere vasıtasıyla da olsa irtibatı bulunmamalıdır. </a:t>
            </a:r>
          </a:p>
          <a:p>
            <a:pPr marL="0" indent="0">
              <a:buNone/>
            </a:pPr>
            <a:r>
              <a:rPr lang="tr-TR" sz="2400" b="1" dirty="0"/>
              <a:t>e) LPG tüplerinin bulunduğu odanın doğal havalandırılması tavana yakın olmalıdır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5272544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38944" y="980728"/>
            <a:ext cx="8453536" cy="5688632"/>
          </a:xfrm>
        </p:spPr>
        <p:txBody>
          <a:bodyPr>
            <a:noAutofit/>
          </a:bodyPr>
          <a:lstStyle/>
          <a:p>
            <a:pPr marL="0" indent="0">
              <a:buNone/>
            </a:pPr>
            <a:r>
              <a:rPr lang="tr-TR" sz="2400" b="1" dirty="0"/>
              <a:t>43-)LPG tüplerinin konulabileceği yerin özelliklerinden hangisi yanlıştır.? </a:t>
            </a:r>
          </a:p>
          <a:p>
            <a:pPr marL="0" indent="0">
              <a:buNone/>
            </a:pPr>
            <a:endParaRPr lang="tr-TR" sz="2400" b="1" dirty="0"/>
          </a:p>
          <a:p>
            <a:pPr marL="0" indent="0">
              <a:buNone/>
            </a:pPr>
            <a:r>
              <a:rPr lang="tr-TR" sz="2400" b="1" dirty="0"/>
              <a:t>a) LPG havada ağır olduğu için tüplerin kaçak yapması durumunda gaz zeminde toplanır zemin seviyesinden aşağı yerlere dolu tüp konulmalıdır. </a:t>
            </a:r>
          </a:p>
          <a:p>
            <a:pPr marL="0" indent="0">
              <a:buNone/>
            </a:pPr>
            <a:r>
              <a:rPr lang="tr-TR" sz="2400" b="1" dirty="0"/>
              <a:t>b)Tüplerin konulduğu zemin ıslak ve rutubetli olmamalıdır. Ayrıca ateşe dayanıklı malzemeden yapılmalıdır. </a:t>
            </a:r>
          </a:p>
          <a:p>
            <a:pPr marL="0" indent="0">
              <a:buNone/>
            </a:pPr>
            <a:r>
              <a:rPr lang="tr-TR" sz="2400" b="1" dirty="0"/>
              <a:t>c) Özellikle kamu kurumlarından hastane, okul, sinema, vb. topluma açık yerlerde LPG tüpleri depolanmamalıdır. </a:t>
            </a:r>
          </a:p>
          <a:p>
            <a:pPr marL="0" indent="0">
              <a:buNone/>
            </a:pPr>
            <a:r>
              <a:rPr lang="tr-TR" sz="2400" b="1" dirty="0"/>
              <a:t>d) Dolu tüplerin konulduğu yerin bitişiğindeki binalarla, kapı ve pencere vasıtasıyla da olsa irtibatı bulunmamalıdır. </a:t>
            </a:r>
          </a:p>
          <a:p>
            <a:pPr marL="0" indent="0">
              <a:buNone/>
            </a:pPr>
            <a:r>
              <a:rPr lang="tr-TR" sz="2400" b="1" dirty="0">
                <a:solidFill>
                  <a:srgbClr val="FF0000"/>
                </a:solidFill>
              </a:rPr>
              <a:t>e) LPG tüplerinin bulunduğu odanın doğal havalandırılması tavana yakın olmalıdır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00EC0-4E4F-D176-B56D-A480DAB414D0}"/>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8FA6C6C0-64CB-A7DE-D285-C8F17BDE0043}"/>
              </a:ext>
            </a:extLst>
          </p:cNvPr>
          <p:cNvSpPr>
            <a:spLocks noGrp="1"/>
          </p:cNvSpPr>
          <p:nvPr>
            <p:ph type="sldNum" sz="quarter" idx="12"/>
          </p:nvPr>
        </p:nvSpPr>
        <p:spPr/>
        <p:txBody>
          <a:bodyPr/>
          <a:lstStyle/>
          <a:p>
            <a:fld id="{F38DF745-7D3F-47F4-83A3-874385CFAA69}" type="slidenum">
              <a:rPr lang="en-US" smtClean="0"/>
              <a:pPr/>
              <a:t>22</a:t>
            </a:fld>
            <a:endParaRPr lang="en-US"/>
          </a:p>
        </p:txBody>
      </p:sp>
      <p:pic>
        <p:nvPicPr>
          <p:cNvPr id="3" name="Resim 2">
            <a:extLst>
              <a:ext uri="{FF2B5EF4-FFF2-40B4-BE49-F238E27FC236}">
                <a16:creationId xmlns:a16="http://schemas.microsoft.com/office/drawing/2014/main" id="{7831AC99-C4CB-A6D9-370B-952E18594E24}"/>
              </a:ext>
            </a:extLst>
          </p:cNvPr>
          <p:cNvPicPr>
            <a:picLocks noChangeAspect="1"/>
          </p:cNvPicPr>
          <p:nvPr/>
        </p:nvPicPr>
        <p:blipFill>
          <a:blip r:embed="rId2"/>
          <a:stretch>
            <a:fillRect/>
          </a:stretch>
        </p:blipFill>
        <p:spPr>
          <a:xfrm>
            <a:off x="755575" y="332656"/>
            <a:ext cx="7875757" cy="6048672"/>
          </a:xfrm>
          <a:prstGeom prst="rect">
            <a:avLst/>
          </a:prstGeom>
        </p:spPr>
      </p:pic>
    </p:spTree>
    <p:extLst>
      <p:ext uri="{BB962C8B-B14F-4D97-AF65-F5344CB8AC3E}">
        <p14:creationId xmlns:p14="http://schemas.microsoft.com/office/powerpoint/2010/main" val="3026931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44-) Yangın yerinde kapalı alanlarda patlamaya neden olan etkenler aşağıdakilerden hangisinde doğru olarak verilmiştir? </a:t>
            </a:r>
          </a:p>
          <a:p>
            <a:pPr marL="0" indent="0">
              <a:buNone/>
            </a:pPr>
            <a:endParaRPr lang="tr-TR" sz="2400" b="1" dirty="0"/>
          </a:p>
          <a:p>
            <a:pPr marL="0" indent="0">
              <a:buNone/>
            </a:pPr>
            <a:r>
              <a:rPr lang="tr-TR" sz="2400" b="1" dirty="0"/>
              <a:t>a)oksijen, basınç, yüksek ısı     </a:t>
            </a:r>
          </a:p>
          <a:p>
            <a:pPr marL="0" indent="0">
              <a:buNone/>
            </a:pPr>
            <a:r>
              <a:rPr lang="tr-TR" sz="2400" b="1" dirty="0"/>
              <a:t>b)duman, parlama, CO    </a:t>
            </a:r>
          </a:p>
          <a:p>
            <a:pPr marL="0" indent="0">
              <a:buNone/>
            </a:pPr>
            <a:r>
              <a:rPr lang="tr-TR" sz="2400" b="1" dirty="0"/>
              <a:t>c)yayılma, patlama, ısı    </a:t>
            </a:r>
          </a:p>
          <a:p>
            <a:pPr marL="0" indent="0">
              <a:buNone/>
            </a:pPr>
            <a:r>
              <a:rPr lang="tr-TR" sz="2400" b="1" dirty="0"/>
              <a:t>d)ısı, Co2, oksijen    </a:t>
            </a:r>
          </a:p>
          <a:p>
            <a:pPr marL="0" indent="0">
              <a:buNone/>
            </a:pPr>
            <a:r>
              <a:rPr lang="tr-TR" sz="2400" b="1" dirty="0"/>
              <a:t>e)parlama, yayılma, duman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44-) Yangın yerinde kapalı alanlarda patlamaya neden olan etkenler aşağıdakilerden hangisinde doğru olarak verilmiştir? </a:t>
            </a:r>
          </a:p>
          <a:p>
            <a:pPr marL="0" indent="0">
              <a:buNone/>
            </a:pPr>
            <a:endParaRPr lang="tr-TR" sz="2400" b="1" dirty="0"/>
          </a:p>
          <a:p>
            <a:pPr marL="0" indent="0">
              <a:buNone/>
            </a:pPr>
            <a:r>
              <a:rPr lang="tr-TR" sz="2400" b="1" dirty="0">
                <a:solidFill>
                  <a:srgbClr val="FF0000"/>
                </a:solidFill>
              </a:rPr>
              <a:t>a)oksijen, basınç, yüksek ısı     </a:t>
            </a:r>
          </a:p>
          <a:p>
            <a:pPr marL="0" indent="0">
              <a:buNone/>
            </a:pPr>
            <a:r>
              <a:rPr lang="tr-TR" sz="2400" b="1" dirty="0"/>
              <a:t>b)duman, parlama, CO    </a:t>
            </a:r>
          </a:p>
          <a:p>
            <a:pPr marL="0" indent="0">
              <a:buNone/>
            </a:pPr>
            <a:r>
              <a:rPr lang="tr-TR" sz="2400" b="1" dirty="0"/>
              <a:t>c)yayılma, patlama, ısı    </a:t>
            </a:r>
          </a:p>
          <a:p>
            <a:pPr marL="0" indent="0">
              <a:buNone/>
            </a:pPr>
            <a:r>
              <a:rPr lang="tr-TR" sz="2400" b="1" dirty="0"/>
              <a:t>d)ısı, Co2, oksijen    </a:t>
            </a:r>
          </a:p>
          <a:p>
            <a:pPr marL="0" indent="0">
              <a:buNone/>
            </a:pPr>
            <a:r>
              <a:rPr lang="tr-TR" sz="2400" b="1" dirty="0"/>
              <a:t>e)parlama, yayılma, duman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46339680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45-) Bina yangınlarında nasıl hareket edilmeli? </a:t>
            </a:r>
          </a:p>
          <a:p>
            <a:pPr marL="0" indent="0">
              <a:buNone/>
            </a:pPr>
            <a:endParaRPr lang="tr-TR" sz="2400" b="1" dirty="0"/>
          </a:p>
          <a:p>
            <a:pPr marL="0" indent="0">
              <a:buNone/>
            </a:pPr>
            <a:r>
              <a:rPr lang="tr-TR" sz="2400" b="1" dirty="0"/>
              <a:t>a) Bina hemen terk edilmeli,    </a:t>
            </a:r>
          </a:p>
          <a:p>
            <a:pPr marL="0" indent="0">
              <a:buNone/>
            </a:pPr>
            <a:r>
              <a:rPr lang="tr-TR" sz="2400" b="1" dirty="0"/>
              <a:t>b) Üst katlara doğru kaçılmalı,   </a:t>
            </a:r>
          </a:p>
          <a:p>
            <a:pPr marL="0" indent="0">
              <a:buNone/>
            </a:pPr>
            <a:r>
              <a:rPr lang="tr-TR" sz="2400" b="1" dirty="0"/>
              <a:t>c) Asansöre binerek terk edilmeli, </a:t>
            </a:r>
          </a:p>
          <a:p>
            <a:pPr marL="0" indent="0">
              <a:buNone/>
            </a:pPr>
            <a:r>
              <a:rPr lang="tr-TR" sz="2400" b="1" dirty="0"/>
              <a:t>d) Yangın çevredeki insanlara duyurularak panik yapmadan bina terk edilmeli,   </a:t>
            </a:r>
          </a:p>
          <a:p>
            <a:pPr marL="0" indent="0">
              <a:buNone/>
            </a:pPr>
            <a:r>
              <a:rPr lang="tr-TR" sz="2400" b="1" dirty="0"/>
              <a:t>e) Balkondan atlayarak kaçılmalı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62649623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45-) Bina yangınlarında nasıl hareket edilmeli? </a:t>
            </a:r>
          </a:p>
          <a:p>
            <a:pPr marL="0" indent="0">
              <a:buNone/>
            </a:pPr>
            <a:endParaRPr lang="tr-TR" sz="2400" b="1" dirty="0"/>
          </a:p>
          <a:p>
            <a:pPr marL="0" indent="0">
              <a:buNone/>
            </a:pPr>
            <a:r>
              <a:rPr lang="tr-TR" sz="2400" b="1" dirty="0"/>
              <a:t>a) Bina hemen terk edilmeli,    </a:t>
            </a:r>
          </a:p>
          <a:p>
            <a:pPr marL="0" indent="0">
              <a:buNone/>
            </a:pPr>
            <a:r>
              <a:rPr lang="tr-TR" sz="2400" b="1" dirty="0"/>
              <a:t>b) Üst katlara doğru kaçılmalı,   </a:t>
            </a:r>
          </a:p>
          <a:p>
            <a:pPr marL="0" indent="0">
              <a:buNone/>
            </a:pPr>
            <a:r>
              <a:rPr lang="tr-TR" sz="2400" b="1" dirty="0"/>
              <a:t>c) Asansöre binerek terk edilmeli, </a:t>
            </a:r>
          </a:p>
          <a:p>
            <a:pPr marL="0" indent="0">
              <a:buNone/>
            </a:pPr>
            <a:r>
              <a:rPr lang="tr-TR" sz="2400" b="1" dirty="0">
                <a:solidFill>
                  <a:srgbClr val="FF0000"/>
                </a:solidFill>
              </a:rPr>
              <a:t>d) Yangın çevredeki insanlara duyurularak panik yapmadan bina terk edilmeli,   </a:t>
            </a:r>
          </a:p>
          <a:p>
            <a:pPr marL="0" indent="0">
              <a:buNone/>
            </a:pPr>
            <a:r>
              <a:rPr lang="tr-TR" sz="2400" b="1" dirty="0"/>
              <a:t>e) Balkondan atlayarak kaçılmalı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46-) Aşağıdakilerden hangisi yanıcı maddedir? </a:t>
            </a:r>
          </a:p>
          <a:p>
            <a:pPr marL="0" indent="0">
              <a:buNone/>
            </a:pPr>
            <a:endParaRPr lang="tr-TR" sz="2400" b="1" dirty="0"/>
          </a:p>
          <a:p>
            <a:pPr marL="0" indent="0">
              <a:buNone/>
            </a:pPr>
            <a:r>
              <a:rPr lang="tr-TR" sz="2400" b="1" dirty="0"/>
              <a:t>a) Duman  </a:t>
            </a:r>
          </a:p>
          <a:p>
            <a:pPr marL="0" indent="0">
              <a:buNone/>
            </a:pPr>
            <a:r>
              <a:rPr lang="tr-TR" sz="2400" b="1" dirty="0"/>
              <a:t>b) Alev  </a:t>
            </a:r>
          </a:p>
          <a:p>
            <a:pPr marL="0" indent="0">
              <a:buNone/>
            </a:pPr>
            <a:r>
              <a:rPr lang="tr-TR" sz="2400" b="1" dirty="0"/>
              <a:t>c) Gaz   </a:t>
            </a:r>
          </a:p>
          <a:p>
            <a:pPr marL="0" indent="0">
              <a:buNone/>
            </a:pPr>
            <a:r>
              <a:rPr lang="tr-TR" sz="2400" b="1" dirty="0"/>
              <a:t>d) Isı  </a:t>
            </a:r>
          </a:p>
          <a:p>
            <a:pPr marL="0" indent="0">
              <a:buNone/>
            </a:pPr>
            <a:r>
              <a:rPr lang="tr-TR" sz="2400" b="1" dirty="0"/>
              <a:t>e) Co2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61817400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46-) Aşağıdakilerden hangisi yanıcı maddedir? </a:t>
            </a:r>
          </a:p>
          <a:p>
            <a:pPr marL="0" indent="0">
              <a:buNone/>
            </a:pPr>
            <a:endParaRPr lang="tr-TR" sz="2400" b="1" dirty="0"/>
          </a:p>
          <a:p>
            <a:pPr marL="0" indent="0">
              <a:buNone/>
            </a:pPr>
            <a:r>
              <a:rPr lang="tr-TR" sz="2400" b="1" dirty="0"/>
              <a:t>a) Duman  </a:t>
            </a:r>
          </a:p>
          <a:p>
            <a:pPr marL="0" indent="0">
              <a:buNone/>
            </a:pPr>
            <a:r>
              <a:rPr lang="tr-TR" sz="2400" b="1" dirty="0"/>
              <a:t>b) Alev  </a:t>
            </a:r>
          </a:p>
          <a:p>
            <a:pPr marL="0" indent="0">
              <a:buNone/>
            </a:pPr>
            <a:r>
              <a:rPr lang="tr-TR" sz="2400" b="1" dirty="0">
                <a:solidFill>
                  <a:srgbClr val="FF0000"/>
                </a:solidFill>
              </a:rPr>
              <a:t>c) Gaz   </a:t>
            </a:r>
          </a:p>
          <a:p>
            <a:pPr marL="0" indent="0">
              <a:buNone/>
            </a:pPr>
            <a:r>
              <a:rPr lang="tr-TR" sz="2400" b="1" dirty="0"/>
              <a:t>d) Isı  </a:t>
            </a:r>
          </a:p>
          <a:p>
            <a:pPr marL="0" indent="0">
              <a:buNone/>
            </a:pPr>
            <a:r>
              <a:rPr lang="tr-TR" sz="2400" b="1" dirty="0"/>
              <a:t>e) Co2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47-) Yangın algılama sistemleri aşağıdakilerden hangisine alarm üretmez?</a:t>
            </a:r>
          </a:p>
          <a:p>
            <a:pPr marL="0" indent="0">
              <a:buNone/>
            </a:pPr>
            <a:endParaRPr lang="tr-TR" sz="2400" b="1" dirty="0"/>
          </a:p>
          <a:p>
            <a:pPr marL="0" indent="0">
              <a:buNone/>
            </a:pPr>
            <a:r>
              <a:rPr lang="tr-TR" sz="2400" b="1" dirty="0"/>
              <a:t>a) Duman  </a:t>
            </a:r>
          </a:p>
          <a:p>
            <a:pPr marL="0" indent="0">
              <a:buNone/>
            </a:pPr>
            <a:r>
              <a:rPr lang="tr-TR" sz="2400" b="1" dirty="0"/>
              <a:t>b) Isı  </a:t>
            </a:r>
          </a:p>
          <a:p>
            <a:pPr marL="0" indent="0">
              <a:buNone/>
            </a:pPr>
            <a:r>
              <a:rPr lang="tr-TR" sz="2400" b="1" dirty="0"/>
              <a:t>c) Koku </a:t>
            </a:r>
          </a:p>
          <a:p>
            <a:pPr marL="0" indent="0">
              <a:buNone/>
            </a:pPr>
            <a:r>
              <a:rPr lang="tr-TR" sz="2400" b="1" dirty="0"/>
              <a:t>d)Alev </a:t>
            </a:r>
          </a:p>
          <a:p>
            <a:pPr marL="0" indent="0">
              <a:buNone/>
            </a:pPr>
            <a:r>
              <a:rPr lang="tr-TR" sz="2400" b="1" dirty="0"/>
              <a:t>e) Ses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75156733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47-) Yangın algılama sistemleri aşağıdakilerden hangisine alarm üretmez?</a:t>
            </a:r>
          </a:p>
          <a:p>
            <a:pPr marL="0" indent="0">
              <a:buNone/>
            </a:pPr>
            <a:endParaRPr lang="tr-TR" sz="2400" b="1" dirty="0"/>
          </a:p>
          <a:p>
            <a:pPr marL="0" indent="0">
              <a:buNone/>
            </a:pPr>
            <a:r>
              <a:rPr lang="tr-TR" sz="2400" b="1" dirty="0"/>
              <a:t>a) Duman  </a:t>
            </a:r>
          </a:p>
          <a:p>
            <a:pPr marL="0" indent="0">
              <a:buNone/>
            </a:pPr>
            <a:r>
              <a:rPr lang="tr-TR" sz="2400" b="1" dirty="0"/>
              <a:t>b) Isı  </a:t>
            </a:r>
          </a:p>
          <a:p>
            <a:pPr marL="0" indent="0">
              <a:buNone/>
            </a:pPr>
            <a:r>
              <a:rPr lang="tr-TR" sz="2400" b="1" dirty="0"/>
              <a:t>c) Koku </a:t>
            </a:r>
          </a:p>
          <a:p>
            <a:pPr marL="0" indent="0">
              <a:buNone/>
            </a:pPr>
            <a:r>
              <a:rPr lang="tr-TR" sz="2400" b="1" dirty="0"/>
              <a:t>d)Alev </a:t>
            </a:r>
          </a:p>
          <a:p>
            <a:pPr marL="0" indent="0">
              <a:buNone/>
            </a:pPr>
            <a:r>
              <a:rPr lang="tr-TR" sz="2400" b="1" dirty="0">
                <a:solidFill>
                  <a:srgbClr val="FF0000"/>
                </a:solidFill>
              </a:rPr>
              <a:t>e) Ses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7200" y="1124744"/>
            <a:ext cx="8686800" cy="4752528"/>
          </a:xfrm>
        </p:spPr>
        <p:txBody>
          <a:bodyPr>
            <a:noAutofit/>
          </a:bodyPr>
          <a:lstStyle/>
          <a:p>
            <a:pPr marL="0" indent="0">
              <a:buNone/>
            </a:pPr>
            <a:r>
              <a:rPr lang="tr-TR" sz="2400" b="1" dirty="0"/>
              <a:t>48 -)Yangın söndürmede aşağıdakiler den hangileri göz önünde bulundurulmalıdır? </a:t>
            </a:r>
          </a:p>
          <a:p>
            <a:pPr marL="0" indent="0">
              <a:buNone/>
            </a:pPr>
            <a:r>
              <a:rPr lang="tr-TR" sz="2400" b="1" dirty="0"/>
              <a:t>I-Rüzgâr arkaya alınır. </a:t>
            </a:r>
          </a:p>
          <a:p>
            <a:pPr marL="0" indent="0">
              <a:buNone/>
            </a:pPr>
            <a:r>
              <a:rPr lang="tr-TR" sz="2400" b="1" dirty="0"/>
              <a:t>II-Söndürücü yangının merkezine tutulur( akaryakıt yangını hariç) </a:t>
            </a:r>
          </a:p>
          <a:p>
            <a:pPr marL="0" indent="0">
              <a:buNone/>
            </a:pPr>
            <a:r>
              <a:rPr lang="tr-TR" sz="2400" b="1" dirty="0"/>
              <a:t>III-Mümkün olduğunca fazla söndürücü kullanılır. </a:t>
            </a:r>
          </a:p>
          <a:p>
            <a:pPr marL="0" indent="0">
              <a:buNone/>
            </a:pPr>
            <a:r>
              <a:rPr lang="tr-TR" sz="2400" b="1" dirty="0"/>
              <a:t>IV-Yangın tamamen söndürülmeden alan terk edilmez </a:t>
            </a:r>
          </a:p>
          <a:p>
            <a:pPr marL="0" indent="0">
              <a:buNone/>
            </a:pPr>
            <a:endParaRPr lang="tr-TR" sz="2400" b="1" dirty="0"/>
          </a:p>
          <a:p>
            <a:pPr marL="0" indent="0">
              <a:buNone/>
            </a:pPr>
            <a:r>
              <a:rPr lang="tr-TR" sz="2400" b="1" dirty="0"/>
              <a:t>a) I </a:t>
            </a:r>
            <a:r>
              <a:rPr lang="tr-TR" sz="2400" b="1" dirty="0" err="1"/>
              <a:t>veII</a:t>
            </a:r>
            <a:r>
              <a:rPr lang="tr-TR" sz="2400" b="1" dirty="0"/>
              <a:t>            </a:t>
            </a:r>
          </a:p>
          <a:p>
            <a:pPr marL="0" indent="0">
              <a:buNone/>
            </a:pPr>
            <a:r>
              <a:rPr lang="tr-TR" sz="2400" b="1" dirty="0"/>
              <a:t>b) I ve III    </a:t>
            </a:r>
          </a:p>
          <a:p>
            <a:pPr marL="0" indent="0">
              <a:buNone/>
            </a:pPr>
            <a:r>
              <a:rPr lang="tr-TR" sz="2400" b="1" dirty="0"/>
              <a:t>c) I-II ve III   </a:t>
            </a:r>
          </a:p>
          <a:p>
            <a:pPr marL="0" indent="0">
              <a:buNone/>
            </a:pPr>
            <a:r>
              <a:rPr lang="tr-TR" sz="2400" b="1" dirty="0"/>
              <a:t>d) I-II ve IV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35667956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7200" y="1124744"/>
            <a:ext cx="8686800" cy="5256584"/>
          </a:xfrm>
        </p:spPr>
        <p:txBody>
          <a:bodyPr>
            <a:noAutofit/>
          </a:bodyPr>
          <a:lstStyle/>
          <a:p>
            <a:pPr marL="0" indent="0">
              <a:buNone/>
            </a:pPr>
            <a:r>
              <a:rPr lang="tr-TR" sz="2400" b="1" dirty="0"/>
              <a:t>48 -)Yangın söndürmede aşağıdakiler den hangileri göz önünde bulundurulmalıdır? </a:t>
            </a:r>
          </a:p>
          <a:p>
            <a:pPr marL="0" indent="0">
              <a:buNone/>
            </a:pPr>
            <a:r>
              <a:rPr lang="tr-TR" sz="2400" b="1" dirty="0"/>
              <a:t>I-Rüzgâr arkaya alınır. </a:t>
            </a:r>
          </a:p>
          <a:p>
            <a:pPr marL="0" indent="0">
              <a:buNone/>
            </a:pPr>
            <a:r>
              <a:rPr lang="tr-TR" sz="2400" b="1" dirty="0"/>
              <a:t>II-Söndürücü yangının merkezine tutulur( akaryakıt yangını hariç) </a:t>
            </a:r>
          </a:p>
          <a:p>
            <a:pPr marL="0" indent="0">
              <a:buNone/>
            </a:pPr>
            <a:r>
              <a:rPr lang="tr-TR" sz="2400" b="1" dirty="0"/>
              <a:t>III-Mümkün olduğunca fazla söndürücü kullanılır. </a:t>
            </a:r>
          </a:p>
          <a:p>
            <a:pPr marL="0" indent="0">
              <a:buNone/>
            </a:pPr>
            <a:r>
              <a:rPr lang="tr-TR" sz="2400" b="1" dirty="0"/>
              <a:t>IV-Yangın tamamen söndürülmeden alan terk edilmez </a:t>
            </a:r>
          </a:p>
          <a:p>
            <a:pPr marL="0" indent="0">
              <a:buNone/>
            </a:pPr>
            <a:endParaRPr lang="tr-TR" sz="2400" b="1" dirty="0"/>
          </a:p>
          <a:p>
            <a:pPr marL="0" indent="0">
              <a:buNone/>
            </a:pPr>
            <a:r>
              <a:rPr lang="tr-TR" sz="2400" b="1" dirty="0"/>
              <a:t>a) I </a:t>
            </a:r>
            <a:r>
              <a:rPr lang="tr-TR" sz="2400" b="1" dirty="0" err="1"/>
              <a:t>veII</a:t>
            </a:r>
            <a:r>
              <a:rPr lang="tr-TR" sz="2400" b="1" dirty="0"/>
              <a:t>            </a:t>
            </a:r>
          </a:p>
          <a:p>
            <a:pPr marL="0" indent="0">
              <a:buNone/>
            </a:pPr>
            <a:r>
              <a:rPr lang="tr-TR" sz="2400" b="1" dirty="0"/>
              <a:t>b) I ve III    </a:t>
            </a:r>
          </a:p>
          <a:p>
            <a:pPr marL="0" indent="0">
              <a:buNone/>
            </a:pPr>
            <a:r>
              <a:rPr lang="tr-TR" sz="2400" b="1" dirty="0"/>
              <a:t>c) I-II ve III   </a:t>
            </a:r>
          </a:p>
          <a:p>
            <a:pPr marL="0" indent="0">
              <a:buNone/>
            </a:pPr>
            <a:r>
              <a:rPr lang="tr-TR" sz="2400" b="1" dirty="0">
                <a:solidFill>
                  <a:srgbClr val="FF0000"/>
                </a:solidFill>
              </a:rPr>
              <a:t>d) I-II ve IV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77915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D3611-8FE0-E07A-768B-686B513CF526}"/>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770D5576-8857-FEEB-719E-75FAD95FB061}"/>
              </a:ext>
            </a:extLst>
          </p:cNvPr>
          <p:cNvSpPr>
            <a:spLocks noGrp="1"/>
          </p:cNvSpPr>
          <p:nvPr>
            <p:ph type="sldNum" sz="quarter" idx="12"/>
          </p:nvPr>
        </p:nvSpPr>
        <p:spPr/>
        <p:txBody>
          <a:bodyPr/>
          <a:lstStyle/>
          <a:p>
            <a:fld id="{F38DF745-7D3F-47F4-83A3-874385CFAA69}" type="slidenum">
              <a:rPr lang="en-US" smtClean="0"/>
              <a:pPr/>
              <a:t>23</a:t>
            </a:fld>
            <a:endParaRPr lang="en-US"/>
          </a:p>
        </p:txBody>
      </p:sp>
      <p:pic>
        <p:nvPicPr>
          <p:cNvPr id="3" name="Resim 2">
            <a:extLst>
              <a:ext uri="{FF2B5EF4-FFF2-40B4-BE49-F238E27FC236}">
                <a16:creationId xmlns:a16="http://schemas.microsoft.com/office/drawing/2014/main" id="{AF74051B-9D90-929D-4716-08D3F4EC50FE}"/>
              </a:ext>
            </a:extLst>
          </p:cNvPr>
          <p:cNvPicPr>
            <a:picLocks noChangeAspect="1"/>
          </p:cNvPicPr>
          <p:nvPr/>
        </p:nvPicPr>
        <p:blipFill>
          <a:blip r:embed="rId2"/>
          <a:stretch>
            <a:fillRect/>
          </a:stretch>
        </p:blipFill>
        <p:spPr>
          <a:xfrm>
            <a:off x="323527" y="260648"/>
            <a:ext cx="8307805" cy="6264696"/>
          </a:xfrm>
          <a:prstGeom prst="rect">
            <a:avLst/>
          </a:prstGeom>
        </p:spPr>
      </p:pic>
    </p:spTree>
    <p:extLst>
      <p:ext uri="{BB962C8B-B14F-4D97-AF65-F5344CB8AC3E}">
        <p14:creationId xmlns:p14="http://schemas.microsoft.com/office/powerpoint/2010/main" val="159992533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49-)Aşağıda belirtilenlerden hangisi yangın nedenlerindedir? </a:t>
            </a:r>
          </a:p>
          <a:p>
            <a:pPr marL="0" indent="0">
              <a:buNone/>
            </a:pPr>
            <a:endParaRPr lang="tr-TR" sz="2400" b="1" dirty="0"/>
          </a:p>
          <a:p>
            <a:pPr marL="0" indent="0">
              <a:buNone/>
            </a:pPr>
            <a:r>
              <a:rPr lang="tr-TR" sz="2400" b="1" dirty="0"/>
              <a:t>a) İhmal, Kazalar, Bilgisizlik   </a:t>
            </a:r>
          </a:p>
          <a:p>
            <a:pPr marL="0" indent="0">
              <a:buNone/>
            </a:pPr>
            <a:r>
              <a:rPr lang="tr-TR" sz="2400" b="1" dirty="0"/>
              <a:t>b) Yanıcı Maddeler, Oksijenler   </a:t>
            </a:r>
          </a:p>
          <a:p>
            <a:pPr marL="0" indent="0">
              <a:buNone/>
            </a:pPr>
            <a:r>
              <a:rPr lang="tr-TR" sz="2400" b="1" dirty="0"/>
              <a:t>c) Su, K.K:T., CO2   </a:t>
            </a:r>
          </a:p>
          <a:p>
            <a:pPr marL="0" indent="0">
              <a:buNone/>
            </a:pPr>
            <a:r>
              <a:rPr lang="tr-TR" sz="2400" b="1" dirty="0"/>
              <a:t>d) İtfaiye haber vermemek.   </a:t>
            </a:r>
          </a:p>
          <a:p>
            <a:pPr marL="0" indent="0">
              <a:buNone/>
            </a:pPr>
            <a:r>
              <a:rPr lang="tr-TR" sz="2400" b="1" dirty="0"/>
              <a:t>e) Hidratlar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81345002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49-)Aşağıda belirtilenlerden hangisi yangın nedenlerindedir? </a:t>
            </a:r>
          </a:p>
          <a:p>
            <a:pPr marL="0" indent="0">
              <a:buNone/>
            </a:pPr>
            <a:endParaRPr lang="tr-TR" sz="2400" b="1" dirty="0"/>
          </a:p>
          <a:p>
            <a:pPr marL="0" indent="0">
              <a:buNone/>
            </a:pPr>
            <a:r>
              <a:rPr lang="tr-TR" sz="2400" b="1" dirty="0">
                <a:solidFill>
                  <a:srgbClr val="FF0000"/>
                </a:solidFill>
              </a:rPr>
              <a:t>a) İhmal, Kazalar, Bilgisizlik   </a:t>
            </a:r>
          </a:p>
          <a:p>
            <a:pPr marL="0" indent="0">
              <a:buNone/>
            </a:pPr>
            <a:r>
              <a:rPr lang="tr-TR" sz="2400" b="1" dirty="0"/>
              <a:t>b) Yanıcı Maddeler, Oksijenler   </a:t>
            </a:r>
          </a:p>
          <a:p>
            <a:pPr marL="0" indent="0">
              <a:buNone/>
            </a:pPr>
            <a:r>
              <a:rPr lang="tr-TR" sz="2400" b="1" dirty="0"/>
              <a:t>c) Su, K.K:T., CO2   </a:t>
            </a:r>
          </a:p>
          <a:p>
            <a:pPr marL="0" indent="0">
              <a:buNone/>
            </a:pPr>
            <a:r>
              <a:rPr lang="tr-TR" sz="2400" b="1" dirty="0"/>
              <a:t>d) İtfaiye haber vermemek.   </a:t>
            </a:r>
          </a:p>
          <a:p>
            <a:pPr marL="0" indent="0">
              <a:buNone/>
            </a:pPr>
            <a:r>
              <a:rPr lang="tr-TR" sz="2400" b="1" dirty="0"/>
              <a:t>e) Hidratlar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91530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50-) Dumanın Bileşiminde bulunan Zehirli gazlar aşağıdakilerden hangileri? </a:t>
            </a:r>
          </a:p>
          <a:p>
            <a:pPr marL="0" indent="0">
              <a:buNone/>
            </a:pPr>
            <a:endParaRPr lang="tr-TR" sz="2400" b="1" dirty="0"/>
          </a:p>
          <a:p>
            <a:pPr marL="0" indent="0">
              <a:buNone/>
            </a:pPr>
            <a:r>
              <a:rPr lang="tr-TR" sz="2400" b="1" dirty="0"/>
              <a:t>a) Karbon monoksit  </a:t>
            </a:r>
          </a:p>
          <a:p>
            <a:pPr marL="0" indent="0">
              <a:buNone/>
            </a:pPr>
            <a:r>
              <a:rPr lang="tr-TR" sz="2400" b="1" dirty="0"/>
              <a:t>b) Kükürt dioksit  </a:t>
            </a:r>
          </a:p>
          <a:p>
            <a:pPr marL="0" indent="0">
              <a:buNone/>
            </a:pPr>
            <a:r>
              <a:rPr lang="tr-TR" sz="2400" b="1" dirty="0"/>
              <a:t>c) </a:t>
            </a:r>
            <a:r>
              <a:rPr lang="tr-TR" sz="2400" b="1" dirty="0" err="1"/>
              <a:t>Siyanid</a:t>
            </a:r>
            <a:r>
              <a:rPr lang="tr-TR" sz="2400" b="1" dirty="0"/>
              <a:t>        </a:t>
            </a:r>
          </a:p>
          <a:p>
            <a:pPr marL="0" indent="0">
              <a:buNone/>
            </a:pPr>
            <a:r>
              <a:rPr lang="tr-TR" sz="2400" b="1" dirty="0"/>
              <a:t>d) Amonyak   </a:t>
            </a:r>
          </a:p>
          <a:p>
            <a:pPr marL="0" indent="0">
              <a:buNone/>
            </a:pPr>
            <a:r>
              <a:rPr lang="tr-TR" sz="2400" b="1"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468183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50-) Dumanın Bileşiminde bulunan Zehirli gazlar aşağıdakilerden hangileri? </a:t>
            </a:r>
          </a:p>
          <a:p>
            <a:pPr marL="0" indent="0">
              <a:buNone/>
            </a:pPr>
            <a:endParaRPr lang="tr-TR" sz="2400" b="1" dirty="0"/>
          </a:p>
          <a:p>
            <a:pPr marL="0" indent="0">
              <a:buNone/>
            </a:pPr>
            <a:r>
              <a:rPr lang="tr-TR" sz="2400" b="1" dirty="0"/>
              <a:t>a) Karbon monoksit  </a:t>
            </a:r>
          </a:p>
          <a:p>
            <a:pPr marL="0" indent="0">
              <a:buNone/>
            </a:pPr>
            <a:r>
              <a:rPr lang="tr-TR" sz="2400" b="1" dirty="0"/>
              <a:t>b) Kükürt dioksit  </a:t>
            </a:r>
          </a:p>
          <a:p>
            <a:pPr marL="0" indent="0">
              <a:buNone/>
            </a:pPr>
            <a:r>
              <a:rPr lang="tr-TR" sz="2400" b="1" dirty="0"/>
              <a:t>c) </a:t>
            </a:r>
            <a:r>
              <a:rPr lang="tr-TR" sz="2400" b="1" dirty="0" err="1"/>
              <a:t>Siyanid</a:t>
            </a:r>
            <a:r>
              <a:rPr lang="tr-TR" sz="2400" b="1" dirty="0"/>
              <a:t>        </a:t>
            </a:r>
          </a:p>
          <a:p>
            <a:pPr marL="0" indent="0">
              <a:buNone/>
            </a:pPr>
            <a:r>
              <a:rPr lang="tr-TR" sz="2400" b="1" dirty="0"/>
              <a:t>d) Amonyak   </a:t>
            </a:r>
          </a:p>
          <a:p>
            <a:pPr marL="0" indent="0">
              <a:buNone/>
            </a:pPr>
            <a:r>
              <a:rPr lang="tr-TR" sz="2400" b="1" dirty="0">
                <a:solidFill>
                  <a:srgbClr val="FF0000"/>
                </a:solidFill>
              </a:rPr>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9153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51-)Aşağıdakilerden hangisi itfaiye teşkilatının görevlerinden değildir? </a:t>
            </a:r>
          </a:p>
          <a:p>
            <a:pPr marL="0" indent="0">
              <a:buNone/>
            </a:pPr>
            <a:endParaRPr lang="tr-TR" sz="2400" b="1" dirty="0"/>
          </a:p>
          <a:p>
            <a:pPr marL="0" indent="0">
              <a:buNone/>
            </a:pPr>
            <a:r>
              <a:rPr lang="tr-TR" sz="2400" b="1" dirty="0"/>
              <a:t>a) Yangına müdahale etmek.   </a:t>
            </a:r>
          </a:p>
          <a:p>
            <a:pPr marL="0" indent="0">
              <a:buNone/>
            </a:pPr>
            <a:r>
              <a:rPr lang="tr-TR" sz="2400" b="1" dirty="0"/>
              <a:t>b) Su baskınlarına müdahale etmek.   </a:t>
            </a:r>
          </a:p>
          <a:p>
            <a:pPr marL="0" indent="0">
              <a:buNone/>
            </a:pPr>
            <a:r>
              <a:rPr lang="tr-TR" sz="2400" b="1" dirty="0"/>
              <a:t>c) Bahçe-park işlemlerini düzenlemek. </a:t>
            </a:r>
          </a:p>
          <a:p>
            <a:pPr marL="0" indent="0">
              <a:buNone/>
            </a:pPr>
            <a:r>
              <a:rPr lang="tr-TR" sz="2400" b="1" dirty="0"/>
              <a:t>d) Şehirdeki bacaların temizlenme işlerini yapmak.  </a:t>
            </a:r>
          </a:p>
          <a:p>
            <a:pPr marL="0" indent="0">
              <a:buNone/>
            </a:pPr>
            <a:r>
              <a:rPr lang="tr-TR" sz="2400" b="1" dirty="0"/>
              <a:t> e) Trafik kazalarında can ve mal kurtarmak.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089881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51-)Aşağıdakilerden hangisi itfaiye teşkilatının görevlerinden değildir? </a:t>
            </a:r>
          </a:p>
          <a:p>
            <a:pPr marL="0" indent="0">
              <a:buNone/>
            </a:pPr>
            <a:endParaRPr lang="tr-TR" sz="2400" b="1" dirty="0"/>
          </a:p>
          <a:p>
            <a:pPr marL="0" indent="0">
              <a:buNone/>
            </a:pPr>
            <a:r>
              <a:rPr lang="tr-TR" sz="2400" b="1" dirty="0"/>
              <a:t>a) Yangına müdahale etmek.   </a:t>
            </a:r>
          </a:p>
          <a:p>
            <a:pPr marL="0" indent="0">
              <a:buNone/>
            </a:pPr>
            <a:r>
              <a:rPr lang="tr-TR" sz="2400" b="1" dirty="0"/>
              <a:t>b) Su baskınlarına müdahale etmek.   </a:t>
            </a:r>
          </a:p>
          <a:p>
            <a:pPr marL="0" indent="0">
              <a:buNone/>
            </a:pPr>
            <a:r>
              <a:rPr lang="tr-TR" sz="2400" b="1" dirty="0">
                <a:solidFill>
                  <a:srgbClr val="FF0000"/>
                </a:solidFill>
              </a:rPr>
              <a:t>c) Bahçe-park işlemlerini düzenlemek. </a:t>
            </a:r>
          </a:p>
          <a:p>
            <a:pPr marL="0" indent="0">
              <a:buNone/>
            </a:pPr>
            <a:r>
              <a:rPr lang="tr-TR" sz="2400" b="1" dirty="0"/>
              <a:t>d) Şehirdeki bacaların temizlenme işlerini yapmak.  </a:t>
            </a:r>
          </a:p>
          <a:p>
            <a:pPr marL="0" indent="0">
              <a:buNone/>
            </a:pPr>
            <a:r>
              <a:rPr lang="tr-TR" sz="2400" b="1" dirty="0"/>
              <a:t> e) Trafik kazalarında can ve mal kurtarmak.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91530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149730" cy="4752528"/>
          </a:xfrm>
        </p:spPr>
        <p:txBody>
          <a:bodyPr>
            <a:noAutofit/>
          </a:bodyPr>
          <a:lstStyle/>
          <a:p>
            <a:pPr marL="0" indent="0">
              <a:buNone/>
            </a:pPr>
            <a:r>
              <a:rPr lang="tr-TR" sz="2400" b="1" dirty="0"/>
              <a:t>52.Yangın oluşum safhaları sırası ile hangileridir? </a:t>
            </a:r>
          </a:p>
          <a:p>
            <a:pPr marL="0" indent="0">
              <a:buNone/>
            </a:pPr>
            <a:endParaRPr lang="tr-TR" sz="2400" b="1" dirty="0"/>
          </a:p>
          <a:p>
            <a:pPr marL="0" indent="0">
              <a:buNone/>
            </a:pPr>
            <a:r>
              <a:rPr lang="tr-TR" sz="2400" b="1" dirty="0"/>
              <a:t>A) Duman, başlangıç, alev </a:t>
            </a:r>
          </a:p>
          <a:p>
            <a:pPr marL="0" indent="0">
              <a:buNone/>
            </a:pPr>
            <a:r>
              <a:rPr lang="tr-TR" sz="2400" b="1" dirty="0"/>
              <a:t>B) Başlangıç Safhası, yayılma safhası, korlaşma safhası </a:t>
            </a:r>
          </a:p>
          <a:p>
            <a:pPr marL="0" indent="0">
              <a:buNone/>
            </a:pPr>
            <a:r>
              <a:rPr lang="tr-TR" sz="2400" b="1" dirty="0"/>
              <a:t>C) Duman, alev, korlaşma </a:t>
            </a:r>
          </a:p>
          <a:p>
            <a:pPr marL="0" indent="0">
              <a:buNone/>
            </a:pPr>
            <a:r>
              <a:rPr lang="tr-TR" sz="2400" b="1" dirty="0"/>
              <a:t>D) Alev ,duman, koku </a:t>
            </a:r>
          </a:p>
          <a:p>
            <a:pPr marL="0" indent="0">
              <a:buNone/>
            </a:pPr>
            <a:r>
              <a:rPr lang="tr-TR" sz="2400" b="1" dirty="0"/>
              <a:t>E) Yayılma, koku, korlaşma safhası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8352682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149730" cy="4752528"/>
          </a:xfrm>
        </p:spPr>
        <p:txBody>
          <a:bodyPr>
            <a:noAutofit/>
          </a:bodyPr>
          <a:lstStyle/>
          <a:p>
            <a:pPr marL="0" indent="0">
              <a:buNone/>
            </a:pPr>
            <a:r>
              <a:rPr lang="tr-TR" sz="2400" b="1" dirty="0"/>
              <a:t>52.Yangın oluşum safhaları sırası ile hangileridir? </a:t>
            </a:r>
          </a:p>
          <a:p>
            <a:pPr marL="0" indent="0">
              <a:buNone/>
            </a:pPr>
            <a:endParaRPr lang="tr-TR" sz="2400" b="1" dirty="0"/>
          </a:p>
          <a:p>
            <a:pPr marL="0" indent="0">
              <a:buNone/>
            </a:pPr>
            <a:r>
              <a:rPr lang="tr-TR" sz="2400" b="1" dirty="0"/>
              <a:t>A) Duman, başlangıç, alev </a:t>
            </a:r>
          </a:p>
          <a:p>
            <a:pPr marL="0" indent="0">
              <a:buNone/>
            </a:pPr>
            <a:r>
              <a:rPr lang="tr-TR" sz="2400" b="1" dirty="0">
                <a:solidFill>
                  <a:srgbClr val="FF0000"/>
                </a:solidFill>
              </a:rPr>
              <a:t>B) Başlangıç Safhası, yayılma safhası, korlaşma safhası </a:t>
            </a:r>
          </a:p>
          <a:p>
            <a:pPr marL="0" indent="0">
              <a:buNone/>
            </a:pPr>
            <a:r>
              <a:rPr lang="tr-TR" sz="2400" b="1" dirty="0"/>
              <a:t>C) Duman, alev, korlaşma </a:t>
            </a:r>
          </a:p>
          <a:p>
            <a:pPr marL="0" indent="0">
              <a:buNone/>
            </a:pPr>
            <a:r>
              <a:rPr lang="tr-TR" sz="2400" b="1" dirty="0"/>
              <a:t>D) Alev ,duman, koku </a:t>
            </a:r>
          </a:p>
          <a:p>
            <a:pPr marL="0" indent="0">
              <a:buNone/>
            </a:pPr>
            <a:r>
              <a:rPr lang="tr-TR" sz="2400" b="1" dirty="0"/>
              <a:t>E) Yayılma, koku, korlaşma safhası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91530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53-) Çizme, baret, yangına yaklaşma elbiseleri ve temiz hava solunum cihazları gibi kavramlar aşağıdaki şıklardan hangisini ifade eder? </a:t>
            </a:r>
          </a:p>
          <a:p>
            <a:pPr marL="0" indent="0">
              <a:buNone/>
            </a:pPr>
            <a:endParaRPr lang="tr-TR" sz="2400" b="1" dirty="0"/>
          </a:p>
          <a:p>
            <a:pPr marL="0" indent="0">
              <a:buNone/>
            </a:pPr>
            <a:r>
              <a:rPr lang="tr-TR" sz="2400" b="1" dirty="0"/>
              <a:t>a) Yangında Koruyucu Malzemeler   </a:t>
            </a:r>
          </a:p>
          <a:p>
            <a:pPr marL="0" indent="0">
              <a:buNone/>
            </a:pPr>
            <a:r>
              <a:rPr lang="tr-TR" sz="2400" b="1" dirty="0"/>
              <a:t>b) Yangın Söndürme Cihazları   </a:t>
            </a:r>
          </a:p>
          <a:p>
            <a:pPr marL="0" indent="0">
              <a:buNone/>
            </a:pPr>
            <a:r>
              <a:rPr lang="tr-TR" sz="2400" b="1" dirty="0"/>
              <a:t>c) Yangın Önleyici Tedbirler </a:t>
            </a:r>
          </a:p>
          <a:p>
            <a:pPr marL="0" indent="0">
              <a:buNone/>
            </a:pPr>
            <a:r>
              <a:rPr lang="tr-TR" sz="2400" b="1" dirty="0"/>
              <a:t>d) Yangın Söndürme Maddeleri     </a:t>
            </a:r>
          </a:p>
          <a:p>
            <a:pPr marL="0" indent="0">
              <a:buNone/>
            </a:pPr>
            <a:r>
              <a:rPr lang="tr-TR" sz="2400" b="1" dirty="0"/>
              <a:t>e) Yangın Söndürme Prensipleri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91530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53-) Çizme, baret, yangına yaklaşma elbiseleri ve temiz hava solunum cihazları gibi kavramlar aşağıdaki şıklardan hangisini ifade eder? </a:t>
            </a:r>
          </a:p>
          <a:p>
            <a:pPr marL="0" indent="0">
              <a:buNone/>
            </a:pPr>
            <a:endParaRPr lang="tr-TR" sz="2400" b="1" dirty="0"/>
          </a:p>
          <a:p>
            <a:pPr marL="0" indent="0">
              <a:buNone/>
            </a:pPr>
            <a:r>
              <a:rPr lang="tr-TR" sz="2400" b="1" dirty="0">
                <a:solidFill>
                  <a:srgbClr val="FF0000"/>
                </a:solidFill>
              </a:rPr>
              <a:t>a) Yangında Koruyucu Malzemeler   </a:t>
            </a:r>
          </a:p>
          <a:p>
            <a:pPr marL="0" indent="0">
              <a:buNone/>
            </a:pPr>
            <a:r>
              <a:rPr lang="tr-TR" sz="2400" b="1" dirty="0"/>
              <a:t>b) Yangın Söndürme Cihazları   </a:t>
            </a:r>
          </a:p>
          <a:p>
            <a:pPr marL="0" indent="0">
              <a:buNone/>
            </a:pPr>
            <a:r>
              <a:rPr lang="tr-TR" sz="2400" b="1" dirty="0"/>
              <a:t>c) Yangın Önleyici Tedbirler </a:t>
            </a:r>
          </a:p>
          <a:p>
            <a:pPr marL="0" indent="0">
              <a:buNone/>
            </a:pPr>
            <a:r>
              <a:rPr lang="tr-TR" sz="2400" b="1" dirty="0"/>
              <a:t>d) Yangın Söndürme Maddeleri     </a:t>
            </a:r>
          </a:p>
          <a:p>
            <a:pPr marL="0" indent="0">
              <a:buNone/>
            </a:pPr>
            <a:r>
              <a:rPr lang="tr-TR" sz="2400" b="1" dirty="0"/>
              <a:t>e) Yangın Söndürme Prensipleri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98555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97710-2371-645C-0DC4-5A3274C280CD}"/>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A152CC94-768F-BD93-5143-CFC694F729AC}"/>
              </a:ext>
            </a:extLst>
          </p:cNvPr>
          <p:cNvSpPr>
            <a:spLocks noGrp="1"/>
          </p:cNvSpPr>
          <p:nvPr>
            <p:ph type="sldNum" sz="quarter" idx="12"/>
          </p:nvPr>
        </p:nvSpPr>
        <p:spPr/>
        <p:txBody>
          <a:bodyPr/>
          <a:lstStyle/>
          <a:p>
            <a:fld id="{F38DF745-7D3F-47F4-83A3-874385CFAA69}" type="slidenum">
              <a:rPr lang="en-US" smtClean="0"/>
              <a:pPr/>
              <a:t>24</a:t>
            </a:fld>
            <a:endParaRPr lang="en-US"/>
          </a:p>
        </p:txBody>
      </p:sp>
      <p:pic>
        <p:nvPicPr>
          <p:cNvPr id="3" name="Resim 2">
            <a:extLst>
              <a:ext uri="{FF2B5EF4-FFF2-40B4-BE49-F238E27FC236}">
                <a16:creationId xmlns:a16="http://schemas.microsoft.com/office/drawing/2014/main" id="{271561B2-7695-3499-6A72-9FFEE188632F}"/>
              </a:ext>
            </a:extLst>
          </p:cNvPr>
          <p:cNvPicPr>
            <a:picLocks noChangeAspect="1"/>
          </p:cNvPicPr>
          <p:nvPr/>
        </p:nvPicPr>
        <p:blipFill>
          <a:blip r:embed="rId2"/>
          <a:stretch>
            <a:fillRect/>
          </a:stretch>
        </p:blipFill>
        <p:spPr>
          <a:xfrm>
            <a:off x="539551" y="404664"/>
            <a:ext cx="8091781" cy="6048672"/>
          </a:xfrm>
          <a:prstGeom prst="rect">
            <a:avLst/>
          </a:prstGeom>
        </p:spPr>
      </p:pic>
    </p:spTree>
    <p:extLst>
      <p:ext uri="{BB962C8B-B14F-4D97-AF65-F5344CB8AC3E}">
        <p14:creationId xmlns:p14="http://schemas.microsoft.com/office/powerpoint/2010/main" val="176804959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54-)Bina yangınlarının ilk başlangıç safhasında aşağıdakilerden hangisi uygulanır? </a:t>
            </a:r>
          </a:p>
          <a:p>
            <a:pPr marL="0" indent="0">
              <a:buNone/>
            </a:pPr>
            <a:endParaRPr lang="tr-TR" sz="2400" b="1" dirty="0"/>
          </a:p>
          <a:p>
            <a:pPr marL="0" indent="0">
              <a:buNone/>
            </a:pPr>
            <a:r>
              <a:rPr lang="tr-TR" sz="2400" b="1" dirty="0"/>
              <a:t>a) Yanan kısmın üstünü halı veya kilimle kapatılır    </a:t>
            </a:r>
          </a:p>
          <a:p>
            <a:pPr marL="0" indent="0">
              <a:buNone/>
            </a:pPr>
            <a:r>
              <a:rPr lang="tr-TR" sz="2400" b="1" dirty="0"/>
              <a:t>b) Oksijen girişi engellenir   </a:t>
            </a:r>
          </a:p>
          <a:p>
            <a:pPr marL="0" indent="0">
              <a:buNone/>
            </a:pPr>
            <a:r>
              <a:rPr lang="tr-TR" sz="2400" b="1" dirty="0"/>
              <a:t>c) </a:t>
            </a:r>
            <a:r>
              <a:rPr lang="tr-TR" sz="2400" b="1" dirty="0" err="1"/>
              <a:t>itfaiye'ye</a:t>
            </a:r>
            <a:r>
              <a:rPr lang="tr-TR" sz="2400" b="1" dirty="0"/>
              <a:t> bilgi verilir </a:t>
            </a:r>
          </a:p>
          <a:p>
            <a:pPr marL="0" indent="0">
              <a:buNone/>
            </a:pPr>
            <a:r>
              <a:rPr lang="tr-TR" sz="2400" b="1" dirty="0"/>
              <a:t>d) a, b ve c şıklarını uygulanır                                   </a:t>
            </a:r>
          </a:p>
          <a:p>
            <a:pPr marL="0" indent="0">
              <a:buNone/>
            </a:pPr>
            <a:r>
              <a:rPr lang="tr-TR" sz="2400" b="1" dirty="0"/>
              <a:t>e) Dumanın çıkması için kapı ve pencere açılır.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9153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54-)Bina yangınlarının ilk başlangıç safhasında aşağıdakilerden hangisi uygulanır? </a:t>
            </a:r>
          </a:p>
          <a:p>
            <a:pPr marL="0" indent="0">
              <a:buNone/>
            </a:pPr>
            <a:endParaRPr lang="tr-TR" sz="2400" b="1" dirty="0"/>
          </a:p>
          <a:p>
            <a:pPr marL="0" indent="0">
              <a:buNone/>
            </a:pPr>
            <a:r>
              <a:rPr lang="tr-TR" sz="2400" b="1" dirty="0"/>
              <a:t>a) Yanan kısmın üstünü halı veya kilimle kapatılır    </a:t>
            </a:r>
          </a:p>
          <a:p>
            <a:pPr marL="0" indent="0">
              <a:buNone/>
            </a:pPr>
            <a:r>
              <a:rPr lang="tr-TR" sz="2400" b="1" dirty="0"/>
              <a:t>b) Oksijen girişi engellenir   </a:t>
            </a:r>
          </a:p>
          <a:p>
            <a:pPr marL="0" indent="0">
              <a:buNone/>
            </a:pPr>
            <a:r>
              <a:rPr lang="tr-TR" sz="2400" b="1" dirty="0"/>
              <a:t>c) </a:t>
            </a:r>
            <a:r>
              <a:rPr lang="tr-TR" sz="2400" b="1" dirty="0" err="1"/>
              <a:t>itfaiye'ye</a:t>
            </a:r>
            <a:r>
              <a:rPr lang="tr-TR" sz="2400" b="1" dirty="0"/>
              <a:t> bilgi verilir </a:t>
            </a:r>
          </a:p>
          <a:p>
            <a:pPr marL="0" indent="0">
              <a:buNone/>
            </a:pPr>
            <a:r>
              <a:rPr lang="tr-TR" sz="2400" b="1" dirty="0">
                <a:solidFill>
                  <a:srgbClr val="FF0000"/>
                </a:solidFill>
              </a:rPr>
              <a:t>d) a, b ve c şıklarını uygulanır                                   </a:t>
            </a:r>
          </a:p>
          <a:p>
            <a:pPr marL="0" indent="0">
              <a:buNone/>
            </a:pPr>
            <a:r>
              <a:rPr lang="tr-TR" sz="2400" b="1" dirty="0"/>
              <a:t>e) Dumanın çıkması için kapı ve pencere açılır.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96796922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149730" cy="4752528"/>
          </a:xfrm>
        </p:spPr>
        <p:txBody>
          <a:bodyPr>
            <a:noAutofit/>
          </a:bodyPr>
          <a:lstStyle/>
          <a:p>
            <a:pPr marL="0" indent="0">
              <a:buNone/>
            </a:pPr>
            <a:r>
              <a:rPr lang="tr-TR" sz="2400" b="1" dirty="0"/>
              <a:t>55-) Aşağıdakilerden hangisi gaz kullanımında doğru değildir? </a:t>
            </a:r>
          </a:p>
          <a:p>
            <a:pPr marL="0" indent="0">
              <a:buNone/>
            </a:pPr>
            <a:endParaRPr lang="tr-TR" sz="2400" b="1" dirty="0"/>
          </a:p>
          <a:p>
            <a:pPr marL="0" indent="0">
              <a:buNone/>
            </a:pPr>
            <a:r>
              <a:rPr lang="tr-TR" sz="2400" b="1" dirty="0"/>
              <a:t>a )Gaz kullanımından sonra düğmeler ve </a:t>
            </a:r>
            <a:r>
              <a:rPr lang="tr-TR" sz="2400" b="1" dirty="0" err="1"/>
              <a:t>dedantör</a:t>
            </a:r>
            <a:r>
              <a:rPr lang="tr-TR" sz="2400" b="1" dirty="0"/>
              <a:t> kapatılır          </a:t>
            </a:r>
          </a:p>
          <a:p>
            <a:pPr marL="0" indent="0">
              <a:buNone/>
            </a:pPr>
            <a:r>
              <a:rPr lang="tr-TR" sz="2400" b="1" dirty="0"/>
              <a:t>b )Gaz kaçağı kibrit ve mum ile kontrol edilir.    </a:t>
            </a:r>
          </a:p>
          <a:p>
            <a:pPr marL="0" indent="0">
              <a:buNone/>
            </a:pPr>
            <a:r>
              <a:rPr lang="tr-TR" sz="2400" b="1" dirty="0"/>
              <a:t>c )Bağlantı hortumu 125 Cm den uzun olmamalı. </a:t>
            </a:r>
          </a:p>
          <a:p>
            <a:pPr marL="0" indent="0">
              <a:buNone/>
            </a:pPr>
            <a:r>
              <a:rPr lang="tr-TR" sz="2400" b="1" dirty="0"/>
              <a:t>d)Cihazın altına kağıt, plastik örtü </a:t>
            </a:r>
            <a:r>
              <a:rPr lang="tr-TR" sz="2400" b="1" dirty="0" err="1"/>
              <a:t>v.s</a:t>
            </a:r>
            <a:r>
              <a:rPr lang="tr-TR" sz="2400" b="1" dirty="0"/>
              <a:t>. konulmaz.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24879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149730" cy="4752528"/>
          </a:xfrm>
        </p:spPr>
        <p:txBody>
          <a:bodyPr>
            <a:noAutofit/>
          </a:bodyPr>
          <a:lstStyle/>
          <a:p>
            <a:pPr marL="0" indent="0">
              <a:buNone/>
            </a:pPr>
            <a:r>
              <a:rPr lang="tr-TR" sz="2400" b="1" dirty="0"/>
              <a:t>55-) Aşağıdakilerden hangisi gaz kullanımında doğru değildir? </a:t>
            </a:r>
          </a:p>
          <a:p>
            <a:pPr marL="0" indent="0">
              <a:buNone/>
            </a:pPr>
            <a:endParaRPr lang="tr-TR" sz="2400" b="1" dirty="0"/>
          </a:p>
          <a:p>
            <a:pPr marL="0" indent="0">
              <a:buNone/>
            </a:pPr>
            <a:r>
              <a:rPr lang="tr-TR" sz="2400" b="1" dirty="0"/>
              <a:t>a )Gaz kullanımından sonra düğmeler ve </a:t>
            </a:r>
            <a:r>
              <a:rPr lang="tr-TR" sz="2400" b="1" dirty="0" err="1"/>
              <a:t>dedantör</a:t>
            </a:r>
            <a:r>
              <a:rPr lang="tr-TR" sz="2400" b="1" dirty="0"/>
              <a:t> kapatılır          </a:t>
            </a:r>
          </a:p>
          <a:p>
            <a:pPr marL="0" indent="0">
              <a:buNone/>
            </a:pPr>
            <a:r>
              <a:rPr lang="tr-TR" sz="2400" b="1" dirty="0">
                <a:solidFill>
                  <a:srgbClr val="FF0000"/>
                </a:solidFill>
              </a:rPr>
              <a:t>b )Gaz kaçağı kibrit ve mum ile kontrol edilir.    </a:t>
            </a:r>
          </a:p>
          <a:p>
            <a:pPr marL="0" indent="0">
              <a:buNone/>
            </a:pPr>
            <a:r>
              <a:rPr lang="tr-TR" sz="2400" b="1" dirty="0"/>
              <a:t>c )Bağlantı hortumu 125 Cm den uzun olmamalı. </a:t>
            </a:r>
          </a:p>
          <a:p>
            <a:pPr marL="0" indent="0">
              <a:buNone/>
            </a:pPr>
            <a:r>
              <a:rPr lang="tr-TR" sz="2400" b="1" dirty="0"/>
              <a:t>d)Cihazın altına kağıt, plastik örtü </a:t>
            </a:r>
            <a:r>
              <a:rPr lang="tr-TR" sz="2400" b="1" dirty="0" err="1"/>
              <a:t>v.s</a:t>
            </a:r>
            <a:r>
              <a:rPr lang="tr-TR" sz="2400" b="1" dirty="0"/>
              <a:t>. konulmaz.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139153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56-)Doğalgaz için aşağıdakilerden hangisi doğrudur? </a:t>
            </a:r>
          </a:p>
          <a:p>
            <a:pPr marL="0" indent="0">
              <a:buNone/>
            </a:pPr>
            <a:endParaRPr lang="tr-TR" sz="2400" b="1" dirty="0"/>
          </a:p>
          <a:p>
            <a:pPr marL="0" indent="0">
              <a:buNone/>
            </a:pPr>
            <a:r>
              <a:rPr lang="tr-TR" sz="2400" b="1" dirty="0"/>
              <a:t>a) Havadan hafiftir. </a:t>
            </a:r>
          </a:p>
          <a:p>
            <a:pPr marL="0" indent="0">
              <a:buNone/>
            </a:pPr>
            <a:r>
              <a:rPr lang="tr-TR" sz="2400" b="1" dirty="0"/>
              <a:t>b) Patlama limiti % 5 – 15’tir. </a:t>
            </a:r>
          </a:p>
          <a:p>
            <a:pPr marL="0" indent="0">
              <a:buNone/>
            </a:pPr>
            <a:r>
              <a:rPr lang="tr-TR" sz="2400" b="1" dirty="0"/>
              <a:t>c) Bileşiminde önemli miktarda metan gazı vardır. </a:t>
            </a:r>
          </a:p>
          <a:p>
            <a:pPr marL="0" indent="0">
              <a:buNone/>
            </a:pPr>
            <a:r>
              <a:rPr lang="tr-TR" sz="2400" b="1" dirty="0"/>
              <a:t>d) Aslen kokusuzdur, tanınması için kokulandırılır.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37885973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56-)Doğalgaz için aşağıdakilerden hangisi doğrudur? </a:t>
            </a:r>
          </a:p>
          <a:p>
            <a:pPr marL="0" indent="0">
              <a:buNone/>
            </a:pPr>
            <a:endParaRPr lang="tr-TR" sz="2400" b="1" dirty="0"/>
          </a:p>
          <a:p>
            <a:pPr marL="0" indent="0">
              <a:buNone/>
            </a:pPr>
            <a:r>
              <a:rPr lang="tr-TR" sz="2400" b="1" dirty="0"/>
              <a:t>a) Havadan hafiftir. </a:t>
            </a:r>
          </a:p>
          <a:p>
            <a:pPr marL="0" indent="0">
              <a:buNone/>
            </a:pPr>
            <a:r>
              <a:rPr lang="tr-TR" sz="2400" b="1" dirty="0"/>
              <a:t>b) Patlama limiti % 5 – 15’tir. </a:t>
            </a:r>
          </a:p>
          <a:p>
            <a:pPr marL="0" indent="0">
              <a:buNone/>
            </a:pPr>
            <a:r>
              <a:rPr lang="tr-TR" sz="2400" b="1" dirty="0"/>
              <a:t>c) Bileşiminde önemli miktarda metan gazı vardır. </a:t>
            </a:r>
          </a:p>
          <a:p>
            <a:pPr marL="0" indent="0">
              <a:buNone/>
            </a:pPr>
            <a:r>
              <a:rPr lang="tr-TR" sz="2400" b="1" dirty="0"/>
              <a:t>d) Aslen kokusuzdur, tanınması için kokulandırılır. </a:t>
            </a:r>
          </a:p>
          <a:p>
            <a:pPr marL="0" indent="0">
              <a:buNone/>
            </a:pPr>
            <a:r>
              <a:rPr lang="tr-TR" sz="2400" b="1" dirty="0">
                <a:solidFill>
                  <a:srgbClr val="FF0000"/>
                </a:solidFill>
              </a:rPr>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065524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93746" cy="4752528"/>
          </a:xfrm>
        </p:spPr>
        <p:txBody>
          <a:bodyPr>
            <a:noAutofit/>
          </a:bodyPr>
          <a:lstStyle/>
          <a:p>
            <a:pPr marL="0" indent="0">
              <a:buNone/>
            </a:pPr>
            <a:r>
              <a:rPr lang="tr-TR" sz="2400" b="1" dirty="0"/>
              <a:t>57-) Yanıcı maddenin özelliğine göre yangın sınıfı (türü) aşağıdakilerden hangisinde doğru olarak verilmiştir? </a:t>
            </a:r>
          </a:p>
          <a:p>
            <a:pPr marL="0" indent="0">
              <a:buNone/>
            </a:pPr>
            <a:endParaRPr lang="tr-TR" sz="2400" b="1" dirty="0"/>
          </a:p>
          <a:p>
            <a:pPr marL="0" indent="0">
              <a:buNone/>
            </a:pPr>
            <a:r>
              <a:rPr lang="tr-TR" sz="2400" b="1" dirty="0"/>
              <a:t>a) Gaz, Elektrik, Orman, Baca, </a:t>
            </a:r>
          </a:p>
          <a:p>
            <a:pPr marL="0" indent="0">
              <a:buNone/>
            </a:pPr>
            <a:r>
              <a:rPr lang="tr-TR" sz="2400" b="1" dirty="0"/>
              <a:t>b) Katı, Sıvı, Gaz, Metal, </a:t>
            </a:r>
          </a:p>
          <a:p>
            <a:pPr marL="0" indent="0">
              <a:buNone/>
            </a:pPr>
            <a:r>
              <a:rPr lang="tr-TR" sz="2400" b="1" dirty="0"/>
              <a:t>c) Sıvı, Metal, Benzin, Hidrojen, </a:t>
            </a:r>
          </a:p>
          <a:p>
            <a:pPr marL="0" indent="0">
              <a:buNone/>
            </a:pPr>
            <a:r>
              <a:rPr lang="tr-TR" sz="2400" b="1" dirty="0"/>
              <a:t>d) Akaryakıt, Ahşap, Sıvı, Gaz, </a:t>
            </a:r>
          </a:p>
          <a:p>
            <a:pPr marL="0" indent="0">
              <a:buNone/>
            </a:pPr>
            <a:r>
              <a:rPr lang="tr-TR" sz="2400" b="1" dirty="0"/>
              <a:t>e) Doğalgaz, LPG, Köpük, CO2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44311710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93746" cy="4752528"/>
          </a:xfrm>
        </p:spPr>
        <p:txBody>
          <a:bodyPr>
            <a:noAutofit/>
          </a:bodyPr>
          <a:lstStyle/>
          <a:p>
            <a:pPr marL="0" indent="0">
              <a:buNone/>
            </a:pPr>
            <a:r>
              <a:rPr lang="tr-TR" sz="2400" b="1" dirty="0"/>
              <a:t>57-) Yanıcı maddenin özelliğine göre yangın sınıfı (türü) aşağıdakilerden hangisinde doğru olarak verilmiştir? </a:t>
            </a:r>
          </a:p>
          <a:p>
            <a:pPr marL="0" indent="0">
              <a:buNone/>
            </a:pPr>
            <a:endParaRPr lang="tr-TR" sz="2400" b="1" dirty="0"/>
          </a:p>
          <a:p>
            <a:pPr marL="0" indent="0">
              <a:buNone/>
            </a:pPr>
            <a:r>
              <a:rPr lang="tr-TR" sz="2400" b="1" dirty="0"/>
              <a:t>a) Gaz, Elektrik, Orman, Baca, </a:t>
            </a:r>
          </a:p>
          <a:p>
            <a:pPr marL="0" indent="0">
              <a:buNone/>
            </a:pPr>
            <a:r>
              <a:rPr lang="tr-TR" sz="2400" b="1" dirty="0">
                <a:solidFill>
                  <a:srgbClr val="FF0000"/>
                </a:solidFill>
              </a:rPr>
              <a:t>b) Katı, Sıvı, Gaz, Metal, </a:t>
            </a:r>
          </a:p>
          <a:p>
            <a:pPr marL="0" indent="0">
              <a:buNone/>
            </a:pPr>
            <a:r>
              <a:rPr lang="tr-TR" sz="2400" b="1" dirty="0"/>
              <a:t>c) Sıvı, Metal, Benzin, Hidrojen, </a:t>
            </a:r>
          </a:p>
          <a:p>
            <a:pPr marL="0" indent="0">
              <a:buNone/>
            </a:pPr>
            <a:r>
              <a:rPr lang="tr-TR" sz="2400" b="1" dirty="0"/>
              <a:t>d) Akaryakıt, Ahşap, Sıvı, Gaz, </a:t>
            </a:r>
          </a:p>
          <a:p>
            <a:pPr marL="0" indent="0">
              <a:buNone/>
            </a:pPr>
            <a:r>
              <a:rPr lang="tr-TR" sz="2400" b="1" dirty="0"/>
              <a:t>e) Doğalgaz, LPG, Köpük, CO2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2271121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58. Evimizde doğal gaz kaçağını hissettiğimizde ne yapmalıyız? </a:t>
            </a:r>
          </a:p>
          <a:p>
            <a:pPr marL="0" indent="0">
              <a:buNone/>
            </a:pPr>
            <a:r>
              <a:rPr lang="tr-TR" sz="2400" b="1" dirty="0"/>
              <a:t>I Elektrik düğmelerini kapatmalıyız. </a:t>
            </a:r>
          </a:p>
          <a:p>
            <a:pPr marL="0" indent="0">
              <a:buNone/>
            </a:pPr>
            <a:r>
              <a:rPr lang="tr-TR" sz="2400" b="1" dirty="0"/>
              <a:t>II Vanayı kapatmalıyız. </a:t>
            </a:r>
          </a:p>
          <a:p>
            <a:pPr marL="0" indent="0">
              <a:buNone/>
            </a:pPr>
            <a:r>
              <a:rPr lang="tr-TR" sz="2400" b="1" dirty="0"/>
              <a:t>III Gazı tahliye etmeliyiz. </a:t>
            </a:r>
          </a:p>
          <a:p>
            <a:pPr marL="0" indent="0">
              <a:buNone/>
            </a:pPr>
            <a:r>
              <a:rPr lang="tr-TR" sz="2400" b="1" dirty="0"/>
              <a:t>IV Kapıları kapatmalıyız. </a:t>
            </a:r>
          </a:p>
          <a:p>
            <a:pPr marL="0" indent="0">
              <a:buNone/>
            </a:pPr>
            <a:endParaRPr lang="tr-TR" sz="2400" b="1" dirty="0"/>
          </a:p>
          <a:p>
            <a:pPr marL="0" indent="0">
              <a:buNone/>
            </a:pPr>
            <a:r>
              <a:rPr lang="tr-TR" sz="2400" b="1" dirty="0"/>
              <a:t>a) I,II,III    </a:t>
            </a:r>
          </a:p>
          <a:p>
            <a:pPr marL="0" indent="0">
              <a:buNone/>
            </a:pPr>
            <a:r>
              <a:rPr lang="tr-TR" sz="2400" b="1" dirty="0"/>
              <a:t>b) II,III     </a:t>
            </a:r>
          </a:p>
          <a:p>
            <a:pPr marL="0" indent="0">
              <a:buNone/>
            </a:pPr>
            <a:r>
              <a:rPr lang="tr-TR" sz="2400" b="1" dirty="0"/>
              <a:t>c) I,II     </a:t>
            </a:r>
          </a:p>
          <a:p>
            <a:pPr marL="0" indent="0">
              <a:buNone/>
            </a:pPr>
            <a:r>
              <a:rPr lang="tr-TR" sz="2400" b="1" dirty="0"/>
              <a:t>d) I,IV     </a:t>
            </a:r>
          </a:p>
          <a:p>
            <a:pPr marL="0" indent="0">
              <a:buNone/>
            </a:pPr>
            <a:r>
              <a:rPr lang="tr-TR" sz="2400" b="1" dirty="0"/>
              <a:t>e) I,II,IV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3680585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6084" y="1196752"/>
            <a:ext cx="8686800" cy="4752528"/>
          </a:xfrm>
        </p:spPr>
        <p:txBody>
          <a:bodyPr>
            <a:noAutofit/>
          </a:bodyPr>
          <a:lstStyle/>
          <a:p>
            <a:pPr marL="0" indent="0">
              <a:buNone/>
            </a:pPr>
            <a:r>
              <a:rPr lang="tr-TR" sz="2400" b="1" dirty="0"/>
              <a:t>58. Evimizde doğal gaz kaçağını hissettiğimizde ne yapmalıyız? </a:t>
            </a:r>
          </a:p>
          <a:p>
            <a:pPr marL="0" indent="0">
              <a:buNone/>
            </a:pPr>
            <a:r>
              <a:rPr lang="tr-TR" sz="2400" b="1" dirty="0"/>
              <a:t>I Elektrik düğmelerini kapatmalıyız. </a:t>
            </a:r>
          </a:p>
          <a:p>
            <a:pPr marL="0" indent="0">
              <a:buNone/>
            </a:pPr>
            <a:r>
              <a:rPr lang="tr-TR" sz="2400" b="1" dirty="0"/>
              <a:t>II Vanayı kapatmalıyız. </a:t>
            </a:r>
          </a:p>
          <a:p>
            <a:pPr marL="0" indent="0">
              <a:buNone/>
            </a:pPr>
            <a:r>
              <a:rPr lang="tr-TR" sz="2400" b="1" dirty="0"/>
              <a:t>III Gazı tahliye etmeliyiz. </a:t>
            </a:r>
          </a:p>
          <a:p>
            <a:pPr marL="0" indent="0">
              <a:buNone/>
            </a:pPr>
            <a:r>
              <a:rPr lang="tr-TR" sz="2400" b="1" dirty="0"/>
              <a:t>IV Kapıları kapatmalıyız. </a:t>
            </a:r>
          </a:p>
          <a:p>
            <a:pPr marL="0" indent="0">
              <a:buNone/>
            </a:pPr>
            <a:endParaRPr lang="tr-TR" sz="2400" b="1" dirty="0"/>
          </a:p>
          <a:p>
            <a:pPr marL="0" indent="0">
              <a:buNone/>
            </a:pPr>
            <a:r>
              <a:rPr lang="tr-TR" sz="2400" b="1" dirty="0"/>
              <a:t>a) I,II,III    </a:t>
            </a:r>
          </a:p>
          <a:p>
            <a:pPr marL="0" indent="0">
              <a:buNone/>
            </a:pPr>
            <a:r>
              <a:rPr lang="tr-TR" sz="2400" b="1" dirty="0"/>
              <a:t>b) II,III     </a:t>
            </a:r>
          </a:p>
          <a:p>
            <a:pPr marL="0" indent="0">
              <a:buNone/>
            </a:pPr>
            <a:r>
              <a:rPr lang="tr-TR" sz="2400" b="1" dirty="0"/>
              <a:t>c) I,II     </a:t>
            </a:r>
          </a:p>
          <a:p>
            <a:pPr marL="0" indent="0">
              <a:buNone/>
            </a:pPr>
            <a:r>
              <a:rPr lang="tr-TR" sz="2400" b="1" dirty="0"/>
              <a:t>d) I,IV     </a:t>
            </a:r>
          </a:p>
          <a:p>
            <a:pPr marL="0" indent="0">
              <a:buNone/>
            </a:pPr>
            <a:r>
              <a:rPr lang="tr-TR" sz="2400" b="1" dirty="0">
                <a:solidFill>
                  <a:srgbClr val="FF0000"/>
                </a:solidFill>
              </a:rPr>
              <a:t>e) I,II,IV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443117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3F14B-48E8-A8CA-2041-E68C52152A4B}"/>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C6C2C8C-0DF6-E6D7-A28D-FC85AF167944}"/>
              </a:ext>
            </a:extLst>
          </p:cNvPr>
          <p:cNvSpPr>
            <a:spLocks noGrp="1"/>
          </p:cNvSpPr>
          <p:nvPr>
            <p:ph type="sldNum" sz="quarter" idx="12"/>
          </p:nvPr>
        </p:nvSpPr>
        <p:spPr/>
        <p:txBody>
          <a:bodyPr/>
          <a:lstStyle/>
          <a:p>
            <a:fld id="{F38DF745-7D3F-47F4-83A3-874385CFAA69}" type="slidenum">
              <a:rPr lang="en-US" smtClean="0"/>
              <a:pPr/>
              <a:t>25</a:t>
            </a:fld>
            <a:endParaRPr lang="en-US"/>
          </a:p>
        </p:txBody>
      </p:sp>
      <p:pic>
        <p:nvPicPr>
          <p:cNvPr id="3" name="Resim 2">
            <a:extLst>
              <a:ext uri="{FF2B5EF4-FFF2-40B4-BE49-F238E27FC236}">
                <a16:creationId xmlns:a16="http://schemas.microsoft.com/office/drawing/2014/main" id="{82EC9FB4-5B73-4B46-7D52-538A84EC08EF}"/>
              </a:ext>
            </a:extLst>
          </p:cNvPr>
          <p:cNvPicPr>
            <a:picLocks noChangeAspect="1"/>
          </p:cNvPicPr>
          <p:nvPr/>
        </p:nvPicPr>
        <p:blipFill>
          <a:blip r:embed="rId2"/>
          <a:stretch>
            <a:fillRect/>
          </a:stretch>
        </p:blipFill>
        <p:spPr>
          <a:xfrm>
            <a:off x="611560" y="404664"/>
            <a:ext cx="8136904" cy="6120680"/>
          </a:xfrm>
          <a:prstGeom prst="rect">
            <a:avLst/>
          </a:prstGeom>
        </p:spPr>
      </p:pic>
    </p:spTree>
    <p:extLst>
      <p:ext uri="{BB962C8B-B14F-4D97-AF65-F5344CB8AC3E}">
        <p14:creationId xmlns:p14="http://schemas.microsoft.com/office/powerpoint/2010/main" val="19740986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59.Yangın söndürme prensipleri nelerdir? </a:t>
            </a:r>
          </a:p>
          <a:p>
            <a:pPr marL="0" indent="0">
              <a:buNone/>
            </a:pPr>
            <a:endParaRPr lang="tr-TR" sz="2400" b="1" dirty="0"/>
          </a:p>
          <a:p>
            <a:pPr marL="0" indent="0">
              <a:buNone/>
            </a:pPr>
            <a:r>
              <a:rPr lang="tr-TR" sz="2400" b="1" dirty="0"/>
              <a:t>A) Dağıtma, boğma, soğutma </a:t>
            </a:r>
          </a:p>
          <a:p>
            <a:pPr marL="0" indent="0">
              <a:buNone/>
            </a:pPr>
            <a:r>
              <a:rPr lang="tr-TR" sz="2400" b="1" dirty="0"/>
              <a:t>B) Soğutarak söndürme , havayı keserek söndürme, yanıcı maddeleri ortadan kaldırma </a:t>
            </a:r>
          </a:p>
          <a:p>
            <a:pPr marL="0" indent="0">
              <a:buNone/>
            </a:pPr>
            <a:r>
              <a:rPr lang="tr-TR" sz="2400" b="1" dirty="0"/>
              <a:t>C) Örtme, dağıtma, parçalama </a:t>
            </a:r>
          </a:p>
          <a:p>
            <a:pPr marL="0" indent="0">
              <a:buNone/>
            </a:pPr>
            <a:r>
              <a:rPr lang="tr-TR" sz="2400" b="1" dirty="0"/>
              <a:t>D) Dağıtma, sulama, kapatma </a:t>
            </a:r>
          </a:p>
          <a:p>
            <a:pPr marL="0" indent="0">
              <a:buNone/>
            </a:pPr>
            <a:r>
              <a:rPr lang="tr-TR" sz="2400" b="1" dirty="0"/>
              <a:t>E) Parçalama, boğma ,havayı kesme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50307002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59.Yangın söndürme prensipleri nelerdir? </a:t>
            </a:r>
          </a:p>
          <a:p>
            <a:pPr marL="0" indent="0">
              <a:buNone/>
            </a:pPr>
            <a:endParaRPr lang="tr-TR" sz="2400" b="1" dirty="0"/>
          </a:p>
          <a:p>
            <a:pPr marL="0" indent="0">
              <a:buNone/>
            </a:pPr>
            <a:r>
              <a:rPr lang="tr-TR" sz="2400" b="1" dirty="0"/>
              <a:t>A) Dağıtma, boğma, soğutma </a:t>
            </a:r>
          </a:p>
          <a:p>
            <a:pPr marL="0" indent="0">
              <a:buNone/>
            </a:pPr>
            <a:r>
              <a:rPr lang="tr-TR" sz="2400" b="1" dirty="0">
                <a:solidFill>
                  <a:srgbClr val="FF0000"/>
                </a:solidFill>
              </a:rPr>
              <a:t>B) Soğutarak söndürme , havayı keserek söndürme, yanıcı maddeleri ortadan kaldırma </a:t>
            </a:r>
          </a:p>
          <a:p>
            <a:pPr marL="0" indent="0">
              <a:buNone/>
            </a:pPr>
            <a:r>
              <a:rPr lang="tr-TR" sz="2400" b="1" dirty="0"/>
              <a:t>C) Örtme, dağıtma, parçalama </a:t>
            </a:r>
          </a:p>
          <a:p>
            <a:pPr marL="0" indent="0">
              <a:buNone/>
            </a:pPr>
            <a:r>
              <a:rPr lang="tr-TR" sz="2400" b="1" dirty="0"/>
              <a:t>D) Dağıtma, sulama, kapatma </a:t>
            </a:r>
          </a:p>
          <a:p>
            <a:pPr marL="0" indent="0">
              <a:buNone/>
            </a:pPr>
            <a:r>
              <a:rPr lang="tr-TR" sz="2400" b="1" dirty="0"/>
              <a:t>E) Parçalama, boğma ,havayı kesme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44311710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60.Akaryakıt yangınlarının en etkili söndürme maddesi aşağıdakilerden hangisidir? </a:t>
            </a:r>
          </a:p>
          <a:p>
            <a:pPr marL="0" indent="0">
              <a:buNone/>
            </a:pPr>
            <a:endParaRPr lang="tr-TR" sz="2400" b="1" dirty="0"/>
          </a:p>
          <a:p>
            <a:pPr marL="0" indent="0">
              <a:buNone/>
            </a:pPr>
            <a:r>
              <a:rPr lang="tr-TR" sz="2400" b="1" dirty="0"/>
              <a:t>a) Su          </a:t>
            </a:r>
          </a:p>
          <a:p>
            <a:pPr marL="0" indent="0">
              <a:buNone/>
            </a:pPr>
            <a:r>
              <a:rPr lang="tr-TR" sz="2400" b="1" dirty="0"/>
              <a:t>B) Kum       </a:t>
            </a:r>
          </a:p>
          <a:p>
            <a:pPr marL="0" indent="0">
              <a:buNone/>
            </a:pPr>
            <a:r>
              <a:rPr lang="tr-TR" sz="2400" b="1" dirty="0"/>
              <a:t>C) Karbondioksit </a:t>
            </a:r>
          </a:p>
          <a:p>
            <a:pPr marL="0" indent="0">
              <a:buNone/>
            </a:pPr>
            <a:r>
              <a:rPr lang="tr-TR" sz="2400" b="1" dirty="0"/>
              <a:t>D) Köpük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51114687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60.Akaryakıt yangınlarının en etkili söndürme maddesi aşağıdakilerden hangisidir? </a:t>
            </a:r>
          </a:p>
          <a:p>
            <a:pPr marL="0" indent="0">
              <a:buNone/>
            </a:pPr>
            <a:endParaRPr lang="tr-TR" sz="2400" b="1" dirty="0"/>
          </a:p>
          <a:p>
            <a:pPr marL="0" indent="0">
              <a:buNone/>
            </a:pPr>
            <a:r>
              <a:rPr lang="tr-TR" sz="2400" b="1" dirty="0"/>
              <a:t>a) Su          </a:t>
            </a:r>
          </a:p>
          <a:p>
            <a:pPr marL="0" indent="0">
              <a:buNone/>
            </a:pPr>
            <a:r>
              <a:rPr lang="tr-TR" sz="2400" b="1" dirty="0"/>
              <a:t>B) Kum       </a:t>
            </a:r>
          </a:p>
          <a:p>
            <a:pPr marL="0" indent="0">
              <a:buNone/>
            </a:pPr>
            <a:r>
              <a:rPr lang="tr-TR" sz="2400" b="1" dirty="0"/>
              <a:t>C) Karbondioksit </a:t>
            </a:r>
          </a:p>
          <a:p>
            <a:pPr marL="0" indent="0">
              <a:buNone/>
            </a:pPr>
            <a:r>
              <a:rPr lang="tr-TR" sz="2400" b="1" dirty="0">
                <a:solidFill>
                  <a:srgbClr val="FF0000"/>
                </a:solidFill>
              </a:rPr>
              <a:t>D) Köpük    </a:t>
            </a:r>
          </a:p>
          <a:p>
            <a:pPr marL="0" indent="0">
              <a:buNone/>
            </a:pPr>
            <a:r>
              <a:rPr lang="tr-TR" sz="2400" b="1" dirty="0"/>
              <a:t>E) Hepsi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44311710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61.Elektrik yangınlarında hangi yangın söndürücü madde kullanılmaz? </a:t>
            </a:r>
          </a:p>
          <a:p>
            <a:pPr marL="0" indent="0">
              <a:buNone/>
            </a:pPr>
            <a:endParaRPr lang="tr-TR" sz="2400" b="1" dirty="0"/>
          </a:p>
          <a:p>
            <a:pPr marL="0" indent="0">
              <a:buNone/>
            </a:pPr>
            <a:r>
              <a:rPr lang="tr-TR" sz="2400" b="1" dirty="0"/>
              <a:t>A) Su                  </a:t>
            </a:r>
          </a:p>
          <a:p>
            <a:pPr marL="0" indent="0">
              <a:buNone/>
            </a:pPr>
            <a:r>
              <a:rPr lang="tr-TR" sz="2400" b="1" dirty="0"/>
              <a:t>B) Toprak     </a:t>
            </a:r>
          </a:p>
          <a:p>
            <a:pPr marL="0" indent="0">
              <a:buNone/>
            </a:pPr>
            <a:r>
              <a:rPr lang="tr-TR" sz="2400" b="1" dirty="0"/>
              <a:t>C) C O2 </a:t>
            </a:r>
          </a:p>
          <a:p>
            <a:pPr marL="0" indent="0">
              <a:buNone/>
            </a:pPr>
            <a:r>
              <a:rPr lang="tr-TR" sz="2400" b="1" dirty="0"/>
              <a:t>D) Kuru Kimyevi Toz  </a:t>
            </a:r>
          </a:p>
          <a:p>
            <a:pPr marL="0" indent="0">
              <a:buNone/>
            </a:pPr>
            <a:r>
              <a:rPr lang="tr-TR" sz="2400" b="1" dirty="0"/>
              <a:t>E) Halo karbon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8345931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61.Elektrik yangınlarında hangi yangın söndürücü madde kullanılmaz? </a:t>
            </a:r>
          </a:p>
          <a:p>
            <a:pPr marL="0" indent="0">
              <a:buNone/>
            </a:pPr>
            <a:endParaRPr lang="tr-TR" sz="2400" b="1" dirty="0"/>
          </a:p>
          <a:p>
            <a:pPr marL="0" indent="0">
              <a:buNone/>
            </a:pPr>
            <a:r>
              <a:rPr lang="tr-TR" sz="2400" b="1" dirty="0">
                <a:solidFill>
                  <a:srgbClr val="FF0000"/>
                </a:solidFill>
              </a:rPr>
              <a:t>A) Su                  </a:t>
            </a:r>
          </a:p>
          <a:p>
            <a:pPr marL="0" indent="0">
              <a:buNone/>
            </a:pPr>
            <a:r>
              <a:rPr lang="tr-TR" sz="2400" b="1" dirty="0"/>
              <a:t>B) Toprak     </a:t>
            </a:r>
          </a:p>
          <a:p>
            <a:pPr marL="0" indent="0">
              <a:buNone/>
            </a:pPr>
            <a:r>
              <a:rPr lang="tr-TR" sz="2400" b="1" dirty="0"/>
              <a:t>C) C O2 </a:t>
            </a:r>
          </a:p>
          <a:p>
            <a:pPr marL="0" indent="0">
              <a:buNone/>
            </a:pPr>
            <a:r>
              <a:rPr lang="tr-TR" sz="2400" b="1" dirty="0"/>
              <a:t>D) Kuru Kimyevi Toz  </a:t>
            </a:r>
          </a:p>
          <a:p>
            <a:pPr marL="0" indent="0">
              <a:buNone/>
            </a:pPr>
            <a:r>
              <a:rPr lang="tr-TR" sz="2400" b="1" dirty="0"/>
              <a:t>E) Halo karbon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74763388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62.Doğal gaz yangınlarında en etkili söndürücü madde aşandakilerden hangisidir? </a:t>
            </a:r>
          </a:p>
          <a:p>
            <a:pPr marL="0" indent="0">
              <a:buNone/>
            </a:pPr>
            <a:endParaRPr lang="tr-TR" sz="2400" b="1" dirty="0"/>
          </a:p>
          <a:p>
            <a:pPr marL="0" indent="0">
              <a:buNone/>
            </a:pPr>
            <a:r>
              <a:rPr lang="tr-TR" sz="2400" b="1" dirty="0"/>
              <a:t>A) Sulu Köpük yangın söndürme cihazı </a:t>
            </a:r>
          </a:p>
          <a:p>
            <a:pPr marL="0" indent="0">
              <a:buNone/>
            </a:pPr>
            <a:r>
              <a:rPr lang="tr-TR" sz="2400" b="1" dirty="0"/>
              <a:t>B) Köpük yangın söndürme cihazı </a:t>
            </a:r>
          </a:p>
          <a:p>
            <a:pPr marL="0" indent="0">
              <a:buNone/>
            </a:pPr>
            <a:r>
              <a:rPr lang="tr-TR" sz="2400" b="1" dirty="0"/>
              <a:t>C) Su yangın söndürme cihazı </a:t>
            </a:r>
          </a:p>
          <a:p>
            <a:pPr marL="0" indent="0">
              <a:buNone/>
            </a:pPr>
            <a:r>
              <a:rPr lang="tr-TR" sz="2400" b="1" dirty="0"/>
              <a:t>D) Battaniye </a:t>
            </a:r>
          </a:p>
          <a:p>
            <a:pPr marL="0" indent="0">
              <a:buNone/>
            </a:pPr>
            <a:r>
              <a:rPr lang="tr-TR" sz="2400" b="1" dirty="0"/>
              <a:t>E) Kuru Kimyevi Tozlu yangın söndürme cihazı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58974263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62.Doğal gaz yangınlarında en etkili söndürücü madde aşandakilerden hangisidir? </a:t>
            </a:r>
          </a:p>
          <a:p>
            <a:pPr marL="0" indent="0">
              <a:buNone/>
            </a:pPr>
            <a:endParaRPr lang="tr-TR" sz="2400" b="1" dirty="0"/>
          </a:p>
          <a:p>
            <a:pPr marL="0" indent="0">
              <a:buNone/>
            </a:pPr>
            <a:r>
              <a:rPr lang="tr-TR" sz="2400" b="1" dirty="0"/>
              <a:t>A) Sulu Köpük yangın söndürme cihazı </a:t>
            </a:r>
          </a:p>
          <a:p>
            <a:pPr marL="0" indent="0">
              <a:buNone/>
            </a:pPr>
            <a:r>
              <a:rPr lang="tr-TR" sz="2400" b="1" dirty="0"/>
              <a:t>B) Köpük yangın söndürme cihazı </a:t>
            </a:r>
          </a:p>
          <a:p>
            <a:pPr marL="0" indent="0">
              <a:buNone/>
            </a:pPr>
            <a:r>
              <a:rPr lang="tr-TR" sz="2400" b="1" dirty="0"/>
              <a:t>C) Su yangın söndürme cihazı </a:t>
            </a:r>
          </a:p>
          <a:p>
            <a:pPr marL="0" indent="0">
              <a:buNone/>
            </a:pPr>
            <a:r>
              <a:rPr lang="tr-TR" sz="2400" b="1" dirty="0"/>
              <a:t>D) Battaniye </a:t>
            </a:r>
          </a:p>
          <a:p>
            <a:pPr marL="0" indent="0">
              <a:buNone/>
            </a:pPr>
            <a:r>
              <a:rPr lang="tr-TR" sz="2400" b="1" dirty="0">
                <a:solidFill>
                  <a:srgbClr val="FF0000"/>
                </a:solidFill>
              </a:rPr>
              <a:t>E) Kuru Kimyevi Tozlu yangın söndürme cihazı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90379569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63. Genel olarak insan için fiziksel, ekonomik ve sosyal kayıplar meydana getiren, yaşamı durdurarak veya kesintiye uğratarak toplulukları etkileyen doğal, teknolojik ve insan kökenli olaylara ........... denir. Boşluğa aşağıdakilerden hangisi gelmelidir? </a:t>
            </a:r>
          </a:p>
          <a:p>
            <a:pPr marL="0" indent="0">
              <a:buNone/>
            </a:pPr>
            <a:endParaRPr lang="tr-TR" sz="2400" b="1" dirty="0"/>
          </a:p>
          <a:p>
            <a:pPr marL="0" indent="0">
              <a:buNone/>
            </a:pPr>
            <a:r>
              <a:rPr lang="tr-TR" sz="2400" b="1" dirty="0"/>
              <a:t>A) Deprem         </a:t>
            </a:r>
          </a:p>
          <a:p>
            <a:pPr marL="0" indent="0">
              <a:buNone/>
            </a:pPr>
            <a:r>
              <a:rPr lang="tr-TR" sz="2400" b="1" dirty="0"/>
              <a:t>B) Sel          </a:t>
            </a:r>
          </a:p>
          <a:p>
            <a:pPr marL="0" indent="0">
              <a:buNone/>
            </a:pPr>
            <a:r>
              <a:rPr lang="tr-TR" sz="2400" b="1" dirty="0"/>
              <a:t>C) Yangın </a:t>
            </a:r>
          </a:p>
          <a:p>
            <a:pPr marL="0" indent="0">
              <a:buNone/>
            </a:pPr>
            <a:r>
              <a:rPr lang="tr-TR" sz="2400" b="1" dirty="0"/>
              <a:t>D) Afet               </a:t>
            </a:r>
          </a:p>
          <a:p>
            <a:pPr marL="0" indent="0">
              <a:buNone/>
            </a:pPr>
            <a:r>
              <a:rPr lang="tr-TR" sz="2400" b="1" dirty="0"/>
              <a:t>E) Çığ</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4233818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933706" cy="4752528"/>
          </a:xfrm>
        </p:spPr>
        <p:txBody>
          <a:bodyPr>
            <a:noAutofit/>
          </a:bodyPr>
          <a:lstStyle/>
          <a:p>
            <a:pPr marL="0" indent="0">
              <a:buNone/>
            </a:pPr>
            <a:r>
              <a:rPr lang="tr-TR" sz="2400" b="1" dirty="0"/>
              <a:t>63. Genel olarak insan için fiziksel, ekonomik ve sosyal kayıplar meydana getiren, yaşamı durdurarak veya kesintiye uğratarak toplulukları etkileyen doğal, teknolojik ve insan kökenli olaylara ........... denir. Boşluğa aşağıdakilerden hangisi gelmelidir? </a:t>
            </a:r>
          </a:p>
          <a:p>
            <a:pPr marL="0" indent="0">
              <a:buNone/>
            </a:pPr>
            <a:endParaRPr lang="tr-TR" sz="2400" b="1" dirty="0"/>
          </a:p>
          <a:p>
            <a:pPr marL="0" indent="0">
              <a:buNone/>
            </a:pPr>
            <a:r>
              <a:rPr lang="tr-TR" sz="2400" b="1" dirty="0"/>
              <a:t>A) Deprem         </a:t>
            </a:r>
          </a:p>
          <a:p>
            <a:pPr marL="0" indent="0">
              <a:buNone/>
            </a:pPr>
            <a:r>
              <a:rPr lang="tr-TR" sz="2400" b="1" dirty="0"/>
              <a:t>B) Sel          </a:t>
            </a:r>
          </a:p>
          <a:p>
            <a:pPr marL="0" indent="0">
              <a:buNone/>
            </a:pPr>
            <a:r>
              <a:rPr lang="tr-TR" sz="2400" b="1" dirty="0"/>
              <a:t>C) Yangın </a:t>
            </a:r>
          </a:p>
          <a:p>
            <a:pPr marL="0" indent="0">
              <a:buNone/>
            </a:pPr>
            <a:r>
              <a:rPr lang="tr-TR" sz="2400" b="1" dirty="0">
                <a:solidFill>
                  <a:srgbClr val="FF0000"/>
                </a:solidFill>
              </a:rPr>
              <a:t>D) Afet               </a:t>
            </a:r>
          </a:p>
          <a:p>
            <a:pPr marL="0" indent="0">
              <a:buNone/>
            </a:pPr>
            <a:r>
              <a:rPr lang="tr-TR" sz="2400" b="1" dirty="0"/>
              <a:t>E) Çığ</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903795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E48CB-F504-C3B1-4DDE-F1EE41C4D486}"/>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9088989-41A8-AD4B-A1A1-7FF6AABE2478}"/>
              </a:ext>
            </a:extLst>
          </p:cNvPr>
          <p:cNvSpPr>
            <a:spLocks noGrp="1"/>
          </p:cNvSpPr>
          <p:nvPr>
            <p:ph type="sldNum" sz="quarter" idx="12"/>
          </p:nvPr>
        </p:nvSpPr>
        <p:spPr/>
        <p:txBody>
          <a:bodyPr/>
          <a:lstStyle/>
          <a:p>
            <a:fld id="{F38DF745-7D3F-47F4-83A3-874385CFAA69}" type="slidenum">
              <a:rPr lang="en-US" smtClean="0"/>
              <a:pPr/>
              <a:t>26</a:t>
            </a:fld>
            <a:endParaRPr lang="en-US"/>
          </a:p>
        </p:txBody>
      </p:sp>
      <p:pic>
        <p:nvPicPr>
          <p:cNvPr id="3" name="Resim 2">
            <a:extLst>
              <a:ext uri="{FF2B5EF4-FFF2-40B4-BE49-F238E27FC236}">
                <a16:creationId xmlns:a16="http://schemas.microsoft.com/office/drawing/2014/main" id="{9EAB9919-BE37-0E28-48BF-042991AA4CF2}"/>
              </a:ext>
            </a:extLst>
          </p:cNvPr>
          <p:cNvPicPr>
            <a:picLocks noChangeAspect="1"/>
          </p:cNvPicPr>
          <p:nvPr/>
        </p:nvPicPr>
        <p:blipFill>
          <a:blip r:embed="rId2"/>
          <a:stretch>
            <a:fillRect/>
          </a:stretch>
        </p:blipFill>
        <p:spPr>
          <a:xfrm>
            <a:off x="683568" y="332656"/>
            <a:ext cx="7776864" cy="6408712"/>
          </a:xfrm>
          <a:prstGeom prst="rect">
            <a:avLst/>
          </a:prstGeom>
        </p:spPr>
      </p:pic>
    </p:spTree>
    <p:extLst>
      <p:ext uri="{BB962C8B-B14F-4D97-AF65-F5344CB8AC3E}">
        <p14:creationId xmlns:p14="http://schemas.microsoft.com/office/powerpoint/2010/main" val="38908169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64. Aşağıdakilerden hangisi orman yangınlarını önlemek maksadıyla alınan önlemlerden değildir? </a:t>
            </a:r>
          </a:p>
          <a:p>
            <a:pPr marL="0" indent="0">
              <a:buNone/>
            </a:pPr>
            <a:endParaRPr lang="tr-TR" sz="2400" b="1" dirty="0"/>
          </a:p>
          <a:p>
            <a:pPr marL="0" indent="0">
              <a:buNone/>
            </a:pPr>
            <a:r>
              <a:rPr lang="tr-TR" sz="2400" b="1" dirty="0"/>
              <a:t>A)   Halkın eğitimi  </a:t>
            </a:r>
          </a:p>
          <a:p>
            <a:pPr marL="0" indent="0">
              <a:buNone/>
            </a:pPr>
            <a:r>
              <a:rPr lang="tr-TR" sz="2400" b="1" dirty="0"/>
              <a:t>B)   Gözetleme ve ihbar kulelerini artırma</a:t>
            </a:r>
          </a:p>
          <a:p>
            <a:pPr marL="0" indent="0">
              <a:buNone/>
            </a:pPr>
            <a:r>
              <a:rPr lang="tr-TR" sz="2400" b="1" dirty="0"/>
              <a:t>C)  Seyyar söndürme ekiplerinin artırılması</a:t>
            </a:r>
          </a:p>
          <a:p>
            <a:pPr marL="0" indent="0">
              <a:buNone/>
            </a:pPr>
            <a:r>
              <a:rPr lang="tr-TR" sz="2400" b="1" dirty="0"/>
              <a:t>D)   Uyarı ikaz levhalarını asmak </a:t>
            </a:r>
          </a:p>
          <a:p>
            <a:pPr marL="0" indent="0">
              <a:buNone/>
            </a:pPr>
            <a:r>
              <a:rPr lang="tr-TR" sz="2400" b="1" dirty="0"/>
              <a:t>E)   Ormana girişlerin saklanması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90379569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64. Aşağıdakilerden hangisi orman yangınlarını önlemek maksadıyla alınan önlemlerden değildir? </a:t>
            </a:r>
          </a:p>
          <a:p>
            <a:pPr marL="0" indent="0">
              <a:buNone/>
            </a:pPr>
            <a:endParaRPr lang="tr-TR" sz="2400" b="1" dirty="0"/>
          </a:p>
          <a:p>
            <a:pPr marL="0" indent="0">
              <a:buNone/>
            </a:pPr>
            <a:r>
              <a:rPr lang="tr-TR" sz="2400" b="1" dirty="0"/>
              <a:t>A)   Halkın eğitimi  </a:t>
            </a:r>
          </a:p>
          <a:p>
            <a:pPr marL="0" indent="0">
              <a:buNone/>
            </a:pPr>
            <a:r>
              <a:rPr lang="tr-TR" sz="2400" b="1" dirty="0"/>
              <a:t>B)   Gözetleme ve ihbar kulelerini artırma</a:t>
            </a:r>
          </a:p>
          <a:p>
            <a:pPr marL="0" indent="0">
              <a:buNone/>
            </a:pPr>
            <a:r>
              <a:rPr lang="tr-TR" sz="2400" b="1" dirty="0"/>
              <a:t>C)  Seyyar söndürme ekiplerinin artırılması</a:t>
            </a:r>
          </a:p>
          <a:p>
            <a:pPr marL="0" indent="0">
              <a:buNone/>
            </a:pPr>
            <a:r>
              <a:rPr lang="tr-TR" sz="2400" b="1" dirty="0"/>
              <a:t>D)   Uyarı ikaz levhalarını asmak </a:t>
            </a:r>
          </a:p>
          <a:p>
            <a:pPr marL="0" indent="0">
              <a:buNone/>
            </a:pPr>
            <a:r>
              <a:rPr lang="tr-TR" sz="2400" b="1" dirty="0">
                <a:solidFill>
                  <a:srgbClr val="FF0000"/>
                </a:solidFill>
              </a:rPr>
              <a:t>E)   Ormana girişlerin saklanması</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87766431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solidFill>
                  <a:schemeClr val="tx1"/>
                </a:solidFill>
              </a:rPr>
              <a:t>65-)  I. Nüfus Yoğunluğu         II. İmar Durumu </a:t>
            </a:r>
          </a:p>
          <a:p>
            <a:pPr marL="0" indent="0">
              <a:buNone/>
            </a:pPr>
            <a:r>
              <a:rPr lang="tr-TR" sz="2400" b="1" dirty="0">
                <a:solidFill>
                  <a:schemeClr val="tx1"/>
                </a:solidFill>
              </a:rPr>
              <a:t>        III. Öğrenim Durumu        IV. Bitki Örtüsü </a:t>
            </a:r>
          </a:p>
          <a:p>
            <a:pPr marL="0" indent="0">
              <a:buNone/>
            </a:pPr>
            <a:endParaRPr lang="tr-TR" sz="2400" b="1" dirty="0">
              <a:solidFill>
                <a:schemeClr val="tx1"/>
              </a:solidFill>
            </a:endParaRPr>
          </a:p>
          <a:p>
            <a:pPr marL="0" indent="0">
              <a:buNone/>
            </a:pPr>
            <a:r>
              <a:rPr lang="tr-TR" sz="2400" b="1" dirty="0">
                <a:solidFill>
                  <a:schemeClr val="tx1"/>
                </a:solidFill>
              </a:rPr>
              <a:t>Yukarıdakilerden hangisi ya da hangileri bir şehre itfaiye teşkilatı kurulmasında şehrin dikkate alınan kriterlerindendir?</a:t>
            </a:r>
          </a:p>
          <a:p>
            <a:pPr marL="0" indent="0">
              <a:buNone/>
            </a:pPr>
            <a:r>
              <a:rPr lang="tr-TR" sz="2400" b="1" dirty="0">
                <a:solidFill>
                  <a:schemeClr val="tx1"/>
                </a:solidFill>
              </a:rPr>
              <a:t>A) I. ve II.     </a:t>
            </a:r>
          </a:p>
          <a:p>
            <a:pPr marL="0" indent="0">
              <a:buNone/>
            </a:pPr>
            <a:r>
              <a:rPr lang="tr-TR" sz="2400" b="1" dirty="0">
                <a:solidFill>
                  <a:schemeClr val="tx1"/>
                </a:solidFill>
              </a:rPr>
              <a:t>B) II. ve III.    </a:t>
            </a:r>
          </a:p>
          <a:p>
            <a:pPr marL="0" indent="0">
              <a:buNone/>
            </a:pPr>
            <a:r>
              <a:rPr lang="tr-TR" sz="2400" b="1" dirty="0">
                <a:solidFill>
                  <a:schemeClr val="tx1"/>
                </a:solidFill>
              </a:rPr>
              <a:t>C) I. – II. ve III. </a:t>
            </a:r>
          </a:p>
          <a:p>
            <a:pPr marL="0" indent="0">
              <a:buNone/>
            </a:pPr>
            <a:r>
              <a:rPr lang="tr-TR" sz="2400" b="1" dirty="0">
                <a:solidFill>
                  <a:schemeClr val="tx1"/>
                </a:solidFill>
              </a:rPr>
              <a:t>D) I. ve IV.   </a:t>
            </a:r>
          </a:p>
          <a:p>
            <a:pPr marL="0" indent="0">
              <a:buNone/>
            </a:pPr>
            <a:r>
              <a:rPr lang="tr-TR" sz="2400" b="1" dirty="0">
                <a:solidFill>
                  <a:schemeClr val="tx1"/>
                </a:solidFill>
              </a:rPr>
              <a:t>E) I. – II. ve IV</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9037956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65-)  I. Nüfus Yoğunluğu         II. İmar Durumu </a:t>
            </a:r>
          </a:p>
          <a:p>
            <a:pPr marL="0" indent="0">
              <a:buNone/>
            </a:pPr>
            <a:r>
              <a:rPr lang="tr-TR" sz="2400" b="1" dirty="0"/>
              <a:t>        III. Öğrenim Durumu        IV. Bitki Örtüsü </a:t>
            </a:r>
          </a:p>
          <a:p>
            <a:pPr marL="0" indent="0">
              <a:buNone/>
            </a:pPr>
            <a:endParaRPr lang="tr-TR" sz="2400" b="1" dirty="0"/>
          </a:p>
          <a:p>
            <a:pPr marL="0" indent="0">
              <a:buNone/>
            </a:pPr>
            <a:r>
              <a:rPr lang="tr-TR" sz="2400" b="1" dirty="0"/>
              <a:t>Yukarıdakilerden hangisi ya da hangileri bir şehre itfaiye teşkilatı kurulmasında şehrin dikkate alınan kriterlerindendir?</a:t>
            </a:r>
          </a:p>
          <a:p>
            <a:pPr marL="0" indent="0">
              <a:buNone/>
            </a:pPr>
            <a:r>
              <a:rPr lang="tr-TR" sz="2400" b="1" dirty="0"/>
              <a:t>A) I. ve II.     </a:t>
            </a:r>
          </a:p>
          <a:p>
            <a:pPr marL="0" indent="0">
              <a:buNone/>
            </a:pPr>
            <a:r>
              <a:rPr lang="tr-TR" sz="2400" b="1" dirty="0"/>
              <a:t>B) II. ve III.    </a:t>
            </a:r>
          </a:p>
          <a:p>
            <a:pPr marL="0" indent="0">
              <a:buNone/>
            </a:pPr>
            <a:r>
              <a:rPr lang="tr-TR" sz="2400" b="1" dirty="0"/>
              <a:t>C) I. – II. ve III. </a:t>
            </a:r>
          </a:p>
          <a:p>
            <a:pPr marL="0" indent="0">
              <a:buNone/>
            </a:pPr>
            <a:r>
              <a:rPr lang="tr-TR" sz="2400" b="1" dirty="0"/>
              <a:t>D) I. ve IV.   </a:t>
            </a:r>
          </a:p>
          <a:p>
            <a:pPr marL="0" indent="0">
              <a:buNone/>
            </a:pPr>
            <a:r>
              <a:rPr lang="tr-TR" sz="2400" b="1" dirty="0">
                <a:solidFill>
                  <a:srgbClr val="FF0000"/>
                </a:solidFill>
              </a:rPr>
              <a:t>E) I. – II. ve IV</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75035032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66-) Aşağıdaki ifadelerden hangisi yanlıştır?</a:t>
            </a:r>
          </a:p>
          <a:p>
            <a:pPr marL="0" indent="0">
              <a:buNone/>
            </a:pPr>
            <a:endParaRPr lang="tr-TR" sz="2400" b="1" dirty="0"/>
          </a:p>
          <a:p>
            <a:pPr marL="0" indent="0">
              <a:buNone/>
            </a:pPr>
            <a:r>
              <a:rPr lang="tr-TR" sz="2400" b="1" dirty="0"/>
              <a:t>A) LPG gaz halde havadan ağır olduğu için çöker, bu yüzden tabandan süpürülmelidir</a:t>
            </a:r>
          </a:p>
          <a:p>
            <a:pPr marL="0" indent="0">
              <a:buNone/>
            </a:pPr>
            <a:r>
              <a:rPr lang="tr-TR" sz="2400" b="1" dirty="0"/>
              <a:t>B) Doğal gaz kokusuz bir gaz olduğundan, bu gaza güvenlik amaçlı pis koku veren </a:t>
            </a:r>
            <a:r>
              <a:rPr lang="tr-TR" sz="2400" b="1" dirty="0" err="1"/>
              <a:t>tetrahidroteofen</a:t>
            </a:r>
            <a:r>
              <a:rPr lang="tr-TR" sz="2400" b="1" dirty="0"/>
              <a:t> eklenmektedir</a:t>
            </a:r>
          </a:p>
          <a:p>
            <a:pPr marL="0" indent="0">
              <a:buNone/>
            </a:pPr>
            <a:r>
              <a:rPr lang="tr-TR" sz="2400" b="1" dirty="0"/>
              <a:t>C) Türkiye’de kullanılan doğal gazın çoğunluğu </a:t>
            </a:r>
            <a:r>
              <a:rPr lang="tr-TR" sz="2400" b="1" dirty="0" err="1"/>
              <a:t>etan’dan</a:t>
            </a:r>
            <a:r>
              <a:rPr lang="tr-TR" sz="2400" b="1" dirty="0"/>
              <a:t> oluşur</a:t>
            </a:r>
          </a:p>
          <a:p>
            <a:pPr marL="0" indent="0">
              <a:buNone/>
            </a:pPr>
            <a:r>
              <a:rPr lang="tr-TR" sz="2400" b="1" dirty="0"/>
              <a:t>D) Emniyet vanası bulunan ve LPG ile dolu tüp ateşe maruz bırakılırsa patlama gerçekleşmez</a:t>
            </a:r>
          </a:p>
          <a:p>
            <a:pPr marL="0" indent="0">
              <a:buNone/>
            </a:pPr>
            <a:r>
              <a:rPr lang="tr-TR" sz="2400" b="1" dirty="0"/>
              <a:t>E) Doğal gaz havadan daha hafiftir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30177086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66-) Aşağıdaki ifadelerden hangisi yanlıştır?</a:t>
            </a:r>
          </a:p>
          <a:p>
            <a:pPr marL="0" indent="0">
              <a:buNone/>
            </a:pPr>
            <a:endParaRPr lang="tr-TR" sz="2400" b="1" dirty="0"/>
          </a:p>
          <a:p>
            <a:pPr marL="0" indent="0">
              <a:buNone/>
            </a:pPr>
            <a:r>
              <a:rPr lang="tr-TR" sz="2400" b="1" dirty="0"/>
              <a:t>A) LPG gaz halde havadan ağır olduğu için çöker, bu yüzden tabandan süpürülmelidir</a:t>
            </a:r>
          </a:p>
          <a:p>
            <a:pPr marL="0" indent="0">
              <a:buNone/>
            </a:pPr>
            <a:r>
              <a:rPr lang="tr-TR" sz="2400" b="1" dirty="0"/>
              <a:t>B) Doğal gaz kokusuz bir gaz olduğundan, bu gaza güvenlik amaçlı pis koku veren </a:t>
            </a:r>
            <a:r>
              <a:rPr lang="tr-TR" sz="2400" b="1" dirty="0" err="1"/>
              <a:t>tetrahidroteofen</a:t>
            </a:r>
            <a:r>
              <a:rPr lang="tr-TR" sz="2400" b="1" dirty="0"/>
              <a:t> eklenmektedir</a:t>
            </a:r>
          </a:p>
          <a:p>
            <a:pPr marL="0" indent="0">
              <a:buNone/>
            </a:pPr>
            <a:r>
              <a:rPr lang="tr-TR" sz="2400" b="1" dirty="0">
                <a:solidFill>
                  <a:srgbClr val="FF0000"/>
                </a:solidFill>
              </a:rPr>
              <a:t>C) Türkiye’de kullanılan doğal gazın çoğunluğu </a:t>
            </a:r>
            <a:r>
              <a:rPr lang="tr-TR" sz="2400" b="1" dirty="0" err="1">
                <a:solidFill>
                  <a:srgbClr val="FF0000"/>
                </a:solidFill>
              </a:rPr>
              <a:t>etan’dan</a:t>
            </a:r>
            <a:r>
              <a:rPr lang="tr-TR" sz="2400" b="1" dirty="0">
                <a:solidFill>
                  <a:srgbClr val="FF0000"/>
                </a:solidFill>
              </a:rPr>
              <a:t> oluşur</a:t>
            </a:r>
          </a:p>
          <a:p>
            <a:pPr marL="0" indent="0">
              <a:buNone/>
            </a:pPr>
            <a:r>
              <a:rPr lang="tr-TR" sz="2400" b="1" dirty="0"/>
              <a:t>D) Emniyet vanası bulunan ve LPG ile dolu tüp ateşe maruz bırakılırsa patlama gerçekleşmez</a:t>
            </a:r>
          </a:p>
          <a:p>
            <a:pPr marL="0" indent="0">
              <a:buNone/>
            </a:pPr>
            <a:r>
              <a:rPr lang="tr-TR" sz="2400" b="1" dirty="0"/>
              <a:t>E) Doğal gaz havadan daha hafiftir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9037956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365754" cy="4752528"/>
          </a:xfrm>
        </p:spPr>
        <p:txBody>
          <a:bodyPr>
            <a:noAutofit/>
          </a:bodyPr>
          <a:lstStyle/>
          <a:p>
            <a:pPr marL="0" indent="0">
              <a:buNone/>
            </a:pPr>
            <a:r>
              <a:rPr lang="tr-TR" sz="2400" b="1" dirty="0"/>
              <a:t>67-) İyi bakım ve kontrolü yapılmış modern yangın algılama-alarm ve söndürme sistemleri karşısında; manüel sistemin (elle müdahale) en büyük dezavantajı aşağıdakilerden hangisidir?</a:t>
            </a:r>
          </a:p>
          <a:p>
            <a:pPr marL="0" indent="0">
              <a:buNone/>
            </a:pPr>
            <a:endParaRPr lang="tr-TR" sz="2400" b="1" dirty="0"/>
          </a:p>
          <a:p>
            <a:pPr marL="0" indent="0">
              <a:buNone/>
            </a:pPr>
            <a:r>
              <a:rPr lang="tr-TR" sz="2400" b="1" dirty="0"/>
              <a:t>A) Algılama ve ihbar kapasitesinin sınırlı olması</a:t>
            </a:r>
          </a:p>
          <a:p>
            <a:pPr marL="0" indent="0">
              <a:buNone/>
            </a:pPr>
            <a:r>
              <a:rPr lang="tr-TR" sz="2400" b="1" dirty="0"/>
              <a:t>B) Yangın söndürme kapasitesinin yetersizliği</a:t>
            </a:r>
          </a:p>
          <a:p>
            <a:pPr marL="0" indent="0">
              <a:buNone/>
            </a:pPr>
            <a:r>
              <a:rPr lang="tr-TR" sz="2400" b="1" dirty="0"/>
              <a:t>C) Yangından kurtuluş ihtimalinin zayıflığı</a:t>
            </a:r>
          </a:p>
          <a:p>
            <a:pPr marL="0" indent="0">
              <a:buNone/>
            </a:pPr>
            <a:r>
              <a:rPr lang="tr-TR" sz="2400" b="1" dirty="0"/>
              <a:t>D) Günün 24 saatinde zam kapasite çalışamaması</a:t>
            </a:r>
          </a:p>
          <a:p>
            <a:pPr marL="0" indent="0">
              <a:buNone/>
            </a:pPr>
            <a:r>
              <a:rPr lang="tr-TR" sz="2400" b="1" dirty="0"/>
              <a:t>E) Dezavantajı yoktur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7039744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365754" cy="4752528"/>
          </a:xfrm>
        </p:spPr>
        <p:txBody>
          <a:bodyPr>
            <a:noAutofit/>
          </a:bodyPr>
          <a:lstStyle/>
          <a:p>
            <a:pPr marL="0" indent="0">
              <a:buNone/>
            </a:pPr>
            <a:r>
              <a:rPr lang="tr-TR" sz="2400" b="1" dirty="0"/>
              <a:t>67-) İyi bakım ve kontrolü yapılmış modern yangın algılama-alarm ve söndürme sistemleri karşısında; manüel sistemin (elle müdahale) en büyük dezavantajı aşağıdakilerden hangisidir?</a:t>
            </a:r>
          </a:p>
          <a:p>
            <a:pPr marL="0" indent="0">
              <a:buNone/>
            </a:pPr>
            <a:endParaRPr lang="tr-TR" sz="2400" b="1" dirty="0"/>
          </a:p>
          <a:p>
            <a:pPr marL="0" indent="0">
              <a:buNone/>
            </a:pPr>
            <a:r>
              <a:rPr lang="tr-TR" sz="2400" b="1" dirty="0"/>
              <a:t>A) Algılama ve ihbar kapasitesinin sınırlı olması</a:t>
            </a:r>
          </a:p>
          <a:p>
            <a:pPr marL="0" indent="0">
              <a:buNone/>
            </a:pPr>
            <a:r>
              <a:rPr lang="tr-TR" sz="2400" b="1" dirty="0">
                <a:solidFill>
                  <a:srgbClr val="FF0000"/>
                </a:solidFill>
              </a:rPr>
              <a:t>B) Yangın söndürme kapasitesinin yetersizliği</a:t>
            </a:r>
          </a:p>
          <a:p>
            <a:pPr marL="0" indent="0">
              <a:buNone/>
            </a:pPr>
            <a:r>
              <a:rPr lang="tr-TR" sz="2400" b="1" dirty="0"/>
              <a:t>C) Yangından kurtuluş ihtimalinin zayıflığı</a:t>
            </a:r>
          </a:p>
          <a:p>
            <a:pPr marL="0" indent="0">
              <a:buNone/>
            </a:pPr>
            <a:r>
              <a:rPr lang="tr-TR" sz="2400" b="1" dirty="0"/>
              <a:t>D) Günün 24 saatinde zam kapasite çalışamaması</a:t>
            </a:r>
          </a:p>
          <a:p>
            <a:pPr marL="0" indent="0">
              <a:buNone/>
            </a:pPr>
            <a:r>
              <a:rPr lang="tr-TR" sz="2400" b="1" dirty="0"/>
              <a:t>E) Dezavantajı yoktur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13727364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7200" y="980728"/>
            <a:ext cx="8686800" cy="4752528"/>
          </a:xfrm>
        </p:spPr>
        <p:txBody>
          <a:bodyPr>
            <a:noAutofit/>
          </a:bodyPr>
          <a:lstStyle/>
          <a:p>
            <a:pPr marL="0" indent="0">
              <a:buNone/>
            </a:pPr>
            <a:r>
              <a:rPr lang="tr-TR" sz="2400" b="1" dirty="0"/>
              <a:t>68-) Ameliyat teknisyeni Yunus Bey, akşam evine döndüğünde kapı zilini çalmasına rağmen kapının açılmaması üzerine kapıyı açıp içeri girdiğinde yoğun bir gaz kokusuyla karşılaşır. Eşini banyoda baygın ve yatar bir vaziyette bulur. Yunus Bey aşağıdaki fiillerden hangisini yapmamalıdır?</a:t>
            </a:r>
          </a:p>
          <a:p>
            <a:pPr marL="0" indent="0">
              <a:buNone/>
            </a:pPr>
            <a:r>
              <a:rPr lang="tr-TR" sz="2400" b="1" dirty="0"/>
              <a:t>A) Tüp ya da doğal gaz kaynağının vanalarını kapatmalıdır </a:t>
            </a:r>
          </a:p>
          <a:p>
            <a:pPr marL="0" indent="0">
              <a:buNone/>
            </a:pPr>
            <a:r>
              <a:rPr lang="tr-TR" sz="2400" b="1" dirty="0"/>
              <a:t>B) Hemen banyonun elektrik düğmesini açıp ortamı görünür hale getirdikten sonra, uygun bir şekilde eşini temiz hava alacağı bir ortama çıkarmalıdır</a:t>
            </a:r>
          </a:p>
          <a:p>
            <a:pPr marL="0" indent="0">
              <a:buNone/>
            </a:pPr>
            <a:r>
              <a:rPr lang="tr-TR" sz="2400" b="1" dirty="0"/>
              <a:t>C) Tüm kapı ve pencereleri açarak ortamı havalandırmalıdır</a:t>
            </a:r>
          </a:p>
          <a:p>
            <a:pPr marL="0" indent="0">
              <a:buNone/>
            </a:pPr>
            <a:r>
              <a:rPr lang="tr-TR" sz="2400" b="1" dirty="0"/>
              <a:t>D) Hemen 112’yi aramalıdır</a:t>
            </a:r>
          </a:p>
          <a:p>
            <a:pPr marL="0" indent="0">
              <a:buNone/>
            </a:pPr>
            <a:r>
              <a:rPr lang="tr-TR" sz="2400" b="1" dirty="0"/>
              <a:t>E) Ambulans gelene kadar solunum ve dolaşım problemi varsa ilk yardımın </a:t>
            </a:r>
            <a:r>
              <a:rPr lang="tr-TR" sz="2400" b="1" dirty="0" err="1"/>
              <a:t>ABC’sini</a:t>
            </a:r>
            <a:r>
              <a:rPr lang="tr-TR" sz="2400" b="1" dirty="0"/>
              <a:t> uygulamalıdır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02191631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7200" y="980728"/>
            <a:ext cx="8686800" cy="4752528"/>
          </a:xfrm>
        </p:spPr>
        <p:txBody>
          <a:bodyPr>
            <a:noAutofit/>
          </a:bodyPr>
          <a:lstStyle/>
          <a:p>
            <a:pPr marL="0" indent="0">
              <a:buNone/>
            </a:pPr>
            <a:r>
              <a:rPr lang="tr-TR" sz="2400" b="1" dirty="0"/>
              <a:t>68-) Ameliyat teknisyeni Yunus Bey, akşam evine döndüğünde kapı zilini çalmasına rağmen kapının açılmaması üzerine kapıyı açıp içeri girdiğinde yoğun bir gaz kokusuyla karşılaşır. Eşini banyoda baygın ve yatar bir vaziyette bulur. Yunus Bey aşağıdaki fiillerden hangisini yapmamalıdır?</a:t>
            </a:r>
          </a:p>
          <a:p>
            <a:pPr marL="0" indent="0">
              <a:buNone/>
            </a:pPr>
            <a:r>
              <a:rPr lang="tr-TR" sz="2400" b="1" dirty="0"/>
              <a:t>A) Tüp ya da doğal gaz kaynağının vanalarını kapatmalıdır </a:t>
            </a:r>
          </a:p>
          <a:p>
            <a:pPr marL="0" indent="0">
              <a:buNone/>
            </a:pPr>
            <a:r>
              <a:rPr lang="tr-TR" sz="2400" b="1" dirty="0">
                <a:solidFill>
                  <a:srgbClr val="FF0000"/>
                </a:solidFill>
              </a:rPr>
              <a:t>B) Hemen banyonun elektrik düğmesini açıp ortamı görünür hale getirdikten sonra, uygun bir şekilde eşini temiz hava alacağı bir ortama çıkarmalıdır</a:t>
            </a:r>
          </a:p>
          <a:p>
            <a:pPr marL="0" indent="0">
              <a:buNone/>
            </a:pPr>
            <a:r>
              <a:rPr lang="tr-TR" sz="2400" b="1" dirty="0"/>
              <a:t>C) Tüm kapı ve pencereleri açarak ortamı havalandırmalıdır</a:t>
            </a:r>
          </a:p>
          <a:p>
            <a:pPr marL="0" indent="0">
              <a:buNone/>
            </a:pPr>
            <a:r>
              <a:rPr lang="tr-TR" sz="2400" b="1" dirty="0"/>
              <a:t>D) Hemen 112’yi aramalıdır</a:t>
            </a:r>
          </a:p>
          <a:p>
            <a:pPr marL="0" indent="0">
              <a:buNone/>
            </a:pPr>
            <a:r>
              <a:rPr lang="tr-TR" sz="2400" b="1" dirty="0"/>
              <a:t>E) Ambulans gelene kadar solunum ve dolaşım problemi varsa ilk yardımın </a:t>
            </a:r>
            <a:r>
              <a:rPr lang="tr-TR" sz="2400" b="1" dirty="0" err="1"/>
              <a:t>ABC’sini</a:t>
            </a:r>
            <a:r>
              <a:rPr lang="tr-TR" sz="2400" b="1" dirty="0"/>
              <a:t> uygulamalıdır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13727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8765B-9A84-9E82-FF38-DD8F3DA6FA15}"/>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E9B9C691-FB72-2836-DEFD-11E94FE9C2C2}"/>
              </a:ext>
            </a:extLst>
          </p:cNvPr>
          <p:cNvSpPr>
            <a:spLocks noGrp="1"/>
          </p:cNvSpPr>
          <p:nvPr>
            <p:ph type="sldNum" sz="quarter" idx="12"/>
          </p:nvPr>
        </p:nvSpPr>
        <p:spPr/>
        <p:txBody>
          <a:bodyPr/>
          <a:lstStyle/>
          <a:p>
            <a:fld id="{F38DF745-7D3F-47F4-83A3-874385CFAA69}" type="slidenum">
              <a:rPr lang="en-US" smtClean="0"/>
              <a:pPr/>
              <a:t>27</a:t>
            </a:fld>
            <a:endParaRPr lang="en-US"/>
          </a:p>
        </p:txBody>
      </p:sp>
      <p:pic>
        <p:nvPicPr>
          <p:cNvPr id="3" name="Resim 2">
            <a:extLst>
              <a:ext uri="{FF2B5EF4-FFF2-40B4-BE49-F238E27FC236}">
                <a16:creationId xmlns:a16="http://schemas.microsoft.com/office/drawing/2014/main" id="{6090DDDF-7DBB-99A8-9F47-CD2E31081717}"/>
              </a:ext>
            </a:extLst>
          </p:cNvPr>
          <p:cNvPicPr>
            <a:picLocks noChangeAspect="1"/>
          </p:cNvPicPr>
          <p:nvPr/>
        </p:nvPicPr>
        <p:blipFill>
          <a:blip r:embed="rId2"/>
          <a:stretch>
            <a:fillRect/>
          </a:stretch>
        </p:blipFill>
        <p:spPr>
          <a:xfrm>
            <a:off x="539551" y="332656"/>
            <a:ext cx="8091781" cy="6264696"/>
          </a:xfrm>
          <a:prstGeom prst="rect">
            <a:avLst/>
          </a:prstGeom>
        </p:spPr>
      </p:pic>
    </p:spTree>
    <p:extLst>
      <p:ext uri="{BB962C8B-B14F-4D97-AF65-F5344CB8AC3E}">
        <p14:creationId xmlns:p14="http://schemas.microsoft.com/office/powerpoint/2010/main" val="276331423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69-) Yangında can kayıplarına neden olan yanma ürünü gaz hangisidir? </a:t>
            </a:r>
          </a:p>
          <a:p>
            <a:pPr marL="0" indent="0">
              <a:buNone/>
            </a:pPr>
            <a:endParaRPr lang="tr-TR" sz="2400" b="1" dirty="0"/>
          </a:p>
          <a:p>
            <a:pPr marL="0" indent="0">
              <a:buNone/>
            </a:pPr>
            <a:r>
              <a:rPr lang="tr-TR" sz="2400" b="1" dirty="0"/>
              <a:t>A) O2 (oksijen)       </a:t>
            </a:r>
          </a:p>
          <a:p>
            <a:pPr marL="0" indent="0">
              <a:buNone/>
            </a:pPr>
            <a:r>
              <a:rPr lang="tr-TR" sz="2400" b="1" dirty="0"/>
              <a:t>B) CO(</a:t>
            </a:r>
            <a:r>
              <a:rPr lang="tr-TR" sz="2400" b="1" dirty="0" err="1"/>
              <a:t>karbonmonoksit</a:t>
            </a:r>
            <a:r>
              <a:rPr lang="tr-TR" sz="2400" b="1" dirty="0"/>
              <a:t>) </a:t>
            </a:r>
          </a:p>
          <a:p>
            <a:pPr marL="0" indent="0">
              <a:buNone/>
            </a:pPr>
            <a:r>
              <a:rPr lang="tr-TR" sz="2400" b="1" dirty="0"/>
              <a:t>C) CO2(karbondioksit)    </a:t>
            </a:r>
          </a:p>
          <a:p>
            <a:pPr marL="0" indent="0">
              <a:buNone/>
            </a:pPr>
            <a:r>
              <a:rPr lang="tr-TR" sz="2400" b="1" dirty="0"/>
              <a:t>D) N2       </a:t>
            </a:r>
          </a:p>
          <a:p>
            <a:pPr marL="0" indent="0">
              <a:buNone/>
            </a:pPr>
            <a:r>
              <a:rPr lang="tr-TR" sz="2400" b="1" dirty="0"/>
              <a:t>E) H2O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429125397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69-) Yangında can kayıplarına neden olan yanma ürünü gaz hangisidir? </a:t>
            </a:r>
          </a:p>
          <a:p>
            <a:pPr marL="0" indent="0">
              <a:buNone/>
            </a:pPr>
            <a:endParaRPr lang="tr-TR" sz="2400" b="1" dirty="0"/>
          </a:p>
          <a:p>
            <a:pPr marL="0" indent="0">
              <a:buNone/>
            </a:pPr>
            <a:r>
              <a:rPr lang="tr-TR" sz="2400" b="1" dirty="0"/>
              <a:t>A) O2 (oksijen)       </a:t>
            </a:r>
          </a:p>
          <a:p>
            <a:pPr marL="0" indent="0">
              <a:buNone/>
            </a:pPr>
            <a:r>
              <a:rPr lang="tr-TR" sz="2400" b="1" dirty="0">
                <a:solidFill>
                  <a:srgbClr val="FF0000"/>
                </a:solidFill>
              </a:rPr>
              <a:t>B) CO(</a:t>
            </a:r>
            <a:r>
              <a:rPr lang="tr-TR" sz="2400" b="1" dirty="0" err="1">
                <a:solidFill>
                  <a:srgbClr val="FF0000"/>
                </a:solidFill>
              </a:rPr>
              <a:t>karbonmonoksit</a:t>
            </a:r>
            <a:r>
              <a:rPr lang="tr-TR" sz="2400" b="1" dirty="0">
                <a:solidFill>
                  <a:srgbClr val="FF0000"/>
                </a:solidFill>
              </a:rPr>
              <a:t>) </a:t>
            </a:r>
          </a:p>
          <a:p>
            <a:pPr marL="0" indent="0">
              <a:buNone/>
            </a:pPr>
            <a:r>
              <a:rPr lang="tr-TR" sz="2400" b="1" dirty="0"/>
              <a:t>C) CO2(karbondioksit)    </a:t>
            </a:r>
          </a:p>
          <a:p>
            <a:pPr marL="0" indent="0">
              <a:buNone/>
            </a:pPr>
            <a:r>
              <a:rPr lang="tr-TR" sz="2400" b="1" dirty="0"/>
              <a:t>D) N2       </a:t>
            </a:r>
          </a:p>
          <a:p>
            <a:pPr marL="0" indent="0">
              <a:buNone/>
            </a:pPr>
            <a:r>
              <a:rPr lang="tr-TR" sz="2400" b="1" dirty="0"/>
              <a:t>E) H2O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13727364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93746" cy="4752528"/>
          </a:xfrm>
        </p:spPr>
        <p:txBody>
          <a:bodyPr>
            <a:noAutofit/>
          </a:bodyPr>
          <a:lstStyle/>
          <a:p>
            <a:pPr marL="0" indent="0">
              <a:buNone/>
            </a:pPr>
            <a:r>
              <a:rPr lang="tr-TR" sz="2400" b="1" dirty="0"/>
              <a:t>70-)  C sınıfı (gaz madde türü) yangınlarını söndürmek için aşağıdakilerden hangisi en etkisiz yangın söndürücü maddedir? </a:t>
            </a:r>
          </a:p>
          <a:p>
            <a:pPr marL="0" indent="0">
              <a:buNone/>
            </a:pPr>
            <a:endParaRPr lang="tr-TR" sz="2400" b="1" dirty="0"/>
          </a:p>
          <a:p>
            <a:pPr marL="0" indent="0">
              <a:buNone/>
            </a:pPr>
            <a:r>
              <a:rPr lang="tr-TR" sz="2400" b="1" dirty="0"/>
              <a:t>A) Sodyum bikarbonat tozlu yangın söndürücü </a:t>
            </a:r>
          </a:p>
          <a:p>
            <a:pPr marL="0" indent="0">
              <a:buNone/>
            </a:pPr>
            <a:r>
              <a:rPr lang="tr-TR" sz="2400" b="1" dirty="0"/>
              <a:t>B) Kuru kimyevi toz        </a:t>
            </a:r>
          </a:p>
          <a:p>
            <a:pPr marL="0" indent="0">
              <a:buNone/>
            </a:pPr>
            <a:r>
              <a:rPr lang="tr-TR" sz="2400" b="1" dirty="0"/>
              <a:t>C) Karbondioksit </a:t>
            </a:r>
          </a:p>
          <a:p>
            <a:pPr marL="0" indent="0">
              <a:buNone/>
            </a:pPr>
            <a:r>
              <a:rPr lang="tr-TR" sz="2400" b="1" dirty="0"/>
              <a:t>D) Köpük                         </a:t>
            </a:r>
          </a:p>
          <a:p>
            <a:pPr marL="0" indent="0">
              <a:buNone/>
            </a:pPr>
            <a:r>
              <a:rPr lang="tr-TR" sz="2400" b="1" dirty="0"/>
              <a:t>E) Su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0295108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293746" cy="4752528"/>
          </a:xfrm>
        </p:spPr>
        <p:txBody>
          <a:bodyPr>
            <a:noAutofit/>
          </a:bodyPr>
          <a:lstStyle/>
          <a:p>
            <a:pPr marL="0" indent="0">
              <a:buNone/>
            </a:pPr>
            <a:r>
              <a:rPr lang="tr-TR" sz="2400" b="1" dirty="0"/>
              <a:t>70-)  C sınıfı (gaz madde türü) yangınlarını söndürmek için aşağıdakilerden hangisi en etkisiz yangın söndürücü maddedir? </a:t>
            </a:r>
          </a:p>
          <a:p>
            <a:pPr marL="0" indent="0">
              <a:buNone/>
            </a:pPr>
            <a:endParaRPr lang="tr-TR" sz="2400" b="1" dirty="0"/>
          </a:p>
          <a:p>
            <a:pPr marL="0" indent="0">
              <a:buNone/>
            </a:pPr>
            <a:r>
              <a:rPr lang="tr-TR" sz="2400" b="1" dirty="0"/>
              <a:t>A) Sodyum bikarbonat tozlu yangın söndürücü </a:t>
            </a:r>
          </a:p>
          <a:p>
            <a:pPr marL="0" indent="0">
              <a:buNone/>
            </a:pPr>
            <a:r>
              <a:rPr lang="tr-TR" sz="2400" b="1" dirty="0">
                <a:solidFill>
                  <a:srgbClr val="FF0000"/>
                </a:solidFill>
              </a:rPr>
              <a:t>B) Kuru kimyevi toz        </a:t>
            </a:r>
          </a:p>
          <a:p>
            <a:pPr marL="0" indent="0">
              <a:buNone/>
            </a:pPr>
            <a:r>
              <a:rPr lang="tr-TR" sz="2400" b="1" dirty="0"/>
              <a:t>C) Karbondioksit </a:t>
            </a:r>
          </a:p>
          <a:p>
            <a:pPr marL="0" indent="0">
              <a:buNone/>
            </a:pPr>
            <a:r>
              <a:rPr lang="tr-TR" sz="2400" b="1" dirty="0"/>
              <a:t>D) Köpük                         </a:t>
            </a:r>
          </a:p>
          <a:p>
            <a:pPr marL="0" indent="0">
              <a:buNone/>
            </a:pPr>
            <a:r>
              <a:rPr lang="tr-TR" sz="2400" b="1" dirty="0"/>
              <a:t>E) Su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13727364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717682" cy="4752528"/>
          </a:xfrm>
        </p:spPr>
        <p:txBody>
          <a:bodyPr>
            <a:noAutofit/>
          </a:bodyPr>
          <a:lstStyle/>
          <a:p>
            <a:pPr marL="0" indent="0">
              <a:buNone/>
            </a:pPr>
            <a:r>
              <a:rPr lang="tr-TR" sz="2400" b="1" dirty="0"/>
              <a:t>71-) Yangın söndürme cihazlarının tekrar dolum süresi kaç yıldır? </a:t>
            </a:r>
          </a:p>
          <a:p>
            <a:pPr marL="0" indent="0">
              <a:buNone/>
            </a:pPr>
            <a:endParaRPr lang="tr-TR" sz="2400" b="1" dirty="0"/>
          </a:p>
          <a:p>
            <a:pPr marL="0" indent="0">
              <a:buNone/>
            </a:pPr>
            <a:r>
              <a:rPr lang="tr-TR" sz="2400" b="1" dirty="0"/>
              <a:t>A) 1            </a:t>
            </a:r>
          </a:p>
          <a:p>
            <a:pPr marL="0" indent="0">
              <a:buNone/>
            </a:pPr>
            <a:r>
              <a:rPr lang="tr-TR" sz="2400" b="1" dirty="0"/>
              <a:t>B) 2             </a:t>
            </a:r>
          </a:p>
          <a:p>
            <a:pPr marL="0" indent="0">
              <a:buNone/>
            </a:pPr>
            <a:r>
              <a:rPr lang="tr-TR" sz="2400" b="1" dirty="0"/>
              <a:t>C) 3                </a:t>
            </a:r>
          </a:p>
          <a:p>
            <a:pPr marL="0" indent="0">
              <a:buNone/>
            </a:pPr>
            <a:r>
              <a:rPr lang="tr-TR" sz="2400" b="1" dirty="0"/>
              <a:t>D) 4                  </a:t>
            </a:r>
          </a:p>
          <a:p>
            <a:pPr marL="0" indent="0">
              <a:buNone/>
            </a:pPr>
            <a:r>
              <a:rPr lang="tr-TR" sz="2400" b="1" dirty="0"/>
              <a:t>E) Boşaldıkça doldurulmalıdır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273435739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7717682" cy="4752528"/>
          </a:xfrm>
        </p:spPr>
        <p:txBody>
          <a:bodyPr>
            <a:noAutofit/>
          </a:bodyPr>
          <a:lstStyle/>
          <a:p>
            <a:pPr marL="0" indent="0">
              <a:buNone/>
            </a:pPr>
            <a:r>
              <a:rPr lang="tr-TR" sz="2400" b="1" dirty="0"/>
              <a:t>71-) Yangın söndürme cihazlarının tekrar dolum süresi kaç yıldır? </a:t>
            </a:r>
          </a:p>
          <a:p>
            <a:pPr marL="0" indent="0">
              <a:buNone/>
            </a:pPr>
            <a:endParaRPr lang="tr-TR" sz="2400" b="1" dirty="0"/>
          </a:p>
          <a:p>
            <a:pPr marL="0" indent="0">
              <a:buNone/>
            </a:pPr>
            <a:r>
              <a:rPr lang="tr-TR" sz="2400" b="1" dirty="0"/>
              <a:t>A) 1            </a:t>
            </a:r>
          </a:p>
          <a:p>
            <a:pPr marL="0" indent="0">
              <a:buNone/>
            </a:pPr>
            <a:r>
              <a:rPr lang="tr-TR" sz="2400" b="1" dirty="0"/>
              <a:t>B) 2             </a:t>
            </a:r>
          </a:p>
          <a:p>
            <a:pPr marL="0" indent="0">
              <a:buNone/>
            </a:pPr>
            <a:r>
              <a:rPr lang="tr-TR" sz="2400" b="1" dirty="0"/>
              <a:t>C) 3                </a:t>
            </a:r>
          </a:p>
          <a:p>
            <a:pPr marL="0" indent="0">
              <a:buNone/>
            </a:pPr>
            <a:r>
              <a:rPr lang="tr-TR" sz="2400" b="1" dirty="0">
                <a:solidFill>
                  <a:srgbClr val="FF0000"/>
                </a:solidFill>
              </a:rPr>
              <a:t>D) 4                  </a:t>
            </a:r>
          </a:p>
          <a:p>
            <a:pPr marL="0" indent="0">
              <a:buNone/>
            </a:pPr>
            <a:r>
              <a:rPr lang="tr-TR" sz="2400" b="1" dirty="0"/>
              <a:t>E) Boşaldıkça doldurulmalıdır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13727364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72-) Aşağıdakilerden hangisi B sınıfı yangınlarda söndürücü madde olarak kullanılmaz? </a:t>
            </a:r>
          </a:p>
          <a:p>
            <a:pPr marL="0" indent="0">
              <a:buNone/>
            </a:pPr>
            <a:endParaRPr lang="tr-TR" sz="2400" b="1" dirty="0"/>
          </a:p>
          <a:p>
            <a:pPr marL="0" indent="0">
              <a:buNone/>
            </a:pPr>
            <a:r>
              <a:rPr lang="tr-TR" sz="2400" b="1" dirty="0"/>
              <a:t>A) Köpük konsantrasyonları                        </a:t>
            </a:r>
          </a:p>
          <a:p>
            <a:pPr marL="0" indent="0">
              <a:buNone/>
            </a:pPr>
            <a:r>
              <a:rPr lang="tr-TR" sz="2400" b="1" dirty="0"/>
              <a:t>B) Kuru kimyevi tozlar           </a:t>
            </a:r>
          </a:p>
          <a:p>
            <a:pPr marL="0" indent="0">
              <a:buNone/>
            </a:pPr>
            <a:r>
              <a:rPr lang="tr-TR" sz="2400" b="1" dirty="0"/>
              <a:t>C) Karbondioksit </a:t>
            </a:r>
          </a:p>
          <a:p>
            <a:pPr marL="0" indent="0">
              <a:buNone/>
            </a:pPr>
            <a:r>
              <a:rPr lang="tr-TR" sz="2400" b="1" dirty="0"/>
              <a:t>D) </a:t>
            </a:r>
            <a:r>
              <a:rPr lang="tr-TR" sz="2400" b="1" dirty="0" err="1"/>
              <a:t>Halokarbon</a:t>
            </a:r>
            <a:r>
              <a:rPr lang="tr-TR" sz="2400" b="1" dirty="0"/>
              <a:t> içerikli kimyasal gazlar       </a:t>
            </a:r>
          </a:p>
          <a:p>
            <a:pPr marL="0" indent="0">
              <a:buNone/>
            </a:pPr>
            <a:r>
              <a:rPr lang="tr-TR" sz="2400" b="1" dirty="0"/>
              <a:t>E) Su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65442035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72-) Aşağıdakilerden hangisi B sınıfı yangınlarda söndürücü madde olarak kullanılmaz? </a:t>
            </a:r>
          </a:p>
          <a:p>
            <a:pPr marL="0" indent="0">
              <a:buNone/>
            </a:pPr>
            <a:endParaRPr lang="tr-TR" sz="2400" b="1" dirty="0"/>
          </a:p>
          <a:p>
            <a:pPr marL="0" indent="0">
              <a:buNone/>
            </a:pPr>
            <a:r>
              <a:rPr lang="tr-TR" sz="2400" b="1" dirty="0"/>
              <a:t>A) Köpük konsantrasyonları                        </a:t>
            </a:r>
          </a:p>
          <a:p>
            <a:pPr marL="0" indent="0">
              <a:buNone/>
            </a:pPr>
            <a:r>
              <a:rPr lang="tr-TR" sz="2400" b="1" dirty="0"/>
              <a:t>B) Kuru kimyevi tozlar           </a:t>
            </a:r>
          </a:p>
          <a:p>
            <a:pPr marL="0" indent="0">
              <a:buNone/>
            </a:pPr>
            <a:r>
              <a:rPr lang="tr-TR" sz="2400" b="1" dirty="0"/>
              <a:t>C) Karbondioksit </a:t>
            </a:r>
          </a:p>
          <a:p>
            <a:pPr marL="0" indent="0">
              <a:buNone/>
            </a:pPr>
            <a:r>
              <a:rPr lang="tr-TR" sz="2400" b="1" dirty="0"/>
              <a:t>D) </a:t>
            </a:r>
            <a:r>
              <a:rPr lang="tr-TR" sz="2400" b="1" dirty="0" err="1"/>
              <a:t>Halokarbon</a:t>
            </a:r>
            <a:r>
              <a:rPr lang="tr-TR" sz="2400" b="1" dirty="0"/>
              <a:t> içerikli kimyasal gazlar       </a:t>
            </a:r>
          </a:p>
          <a:p>
            <a:pPr marL="0" indent="0">
              <a:buNone/>
            </a:pPr>
            <a:r>
              <a:rPr lang="tr-TR" sz="2400" b="1" dirty="0">
                <a:solidFill>
                  <a:srgbClr val="FF0000"/>
                </a:solidFill>
              </a:rPr>
              <a:t>E) Su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313727364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73-) Bir akaryakıt dolum tesisinde çıkması muhtemel yangın aşağıdaki yangın türlerinden hangisidir? </a:t>
            </a:r>
          </a:p>
          <a:p>
            <a:pPr marL="0" indent="0">
              <a:buNone/>
            </a:pPr>
            <a:r>
              <a:rPr lang="tr-TR" sz="2400" b="1" dirty="0"/>
              <a:t>A) A Sınıfı yangındır                      </a:t>
            </a:r>
          </a:p>
          <a:p>
            <a:pPr marL="0" indent="0">
              <a:buNone/>
            </a:pPr>
            <a:r>
              <a:rPr lang="tr-TR" sz="2400" b="1" dirty="0"/>
              <a:t>B) B Sınıfı yangındır               </a:t>
            </a:r>
          </a:p>
          <a:p>
            <a:pPr marL="0" indent="0">
              <a:buNone/>
            </a:pPr>
            <a:r>
              <a:rPr lang="tr-TR" sz="2400" b="1" dirty="0"/>
              <a:t>C) C Sınıfı Yangındır </a:t>
            </a:r>
          </a:p>
          <a:p>
            <a:pPr marL="0" indent="0">
              <a:buNone/>
            </a:pPr>
            <a:r>
              <a:rPr lang="tr-TR" sz="2400" b="1" dirty="0"/>
              <a:t>D) Yanıcı madde yangınıdır            </a:t>
            </a:r>
          </a:p>
          <a:p>
            <a:pPr marL="0" indent="0">
              <a:buNone/>
            </a:pPr>
            <a:r>
              <a:rPr lang="tr-TR" sz="2400" b="1" dirty="0"/>
              <a:t>E) Büyük yangınlar sınıfı bir yangındır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0567873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73-) Bir akaryakıt dolum tesisinde çıkması muhtemel yangın aşağıdaki yangın türlerinden hangisidir? </a:t>
            </a:r>
          </a:p>
          <a:p>
            <a:pPr marL="0" indent="0">
              <a:buNone/>
            </a:pPr>
            <a:r>
              <a:rPr lang="tr-TR" sz="2400" b="1" dirty="0"/>
              <a:t>A) A Sınıfı yangındır                      </a:t>
            </a:r>
          </a:p>
          <a:p>
            <a:pPr marL="0" indent="0">
              <a:buNone/>
            </a:pPr>
            <a:r>
              <a:rPr lang="tr-TR" sz="2400" b="1" dirty="0">
                <a:solidFill>
                  <a:srgbClr val="FF0000"/>
                </a:solidFill>
              </a:rPr>
              <a:t>B) B Sınıfı yangındır               </a:t>
            </a:r>
          </a:p>
          <a:p>
            <a:pPr marL="0" indent="0">
              <a:buNone/>
            </a:pPr>
            <a:r>
              <a:rPr lang="tr-TR" sz="2400" b="1" dirty="0"/>
              <a:t>C) C Sınıfı Yangındır </a:t>
            </a:r>
          </a:p>
          <a:p>
            <a:pPr marL="0" indent="0">
              <a:buNone/>
            </a:pPr>
            <a:r>
              <a:rPr lang="tr-TR" sz="2400" b="1" dirty="0"/>
              <a:t>D) Yanıcı madde yangınıdır            </a:t>
            </a:r>
          </a:p>
          <a:p>
            <a:pPr marL="0" indent="0">
              <a:buNone/>
            </a:pPr>
            <a:r>
              <a:rPr lang="tr-TR" sz="2400" b="1" dirty="0"/>
              <a:t>E) Büyük yangınlar sınıfı bir yangındır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05678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E9EEB-4CBA-087F-9150-C20CA433F2A9}"/>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6EDE14F8-D6F3-64CD-C9A7-84E1BC7BDD11}"/>
              </a:ext>
            </a:extLst>
          </p:cNvPr>
          <p:cNvSpPr>
            <a:spLocks noGrp="1"/>
          </p:cNvSpPr>
          <p:nvPr>
            <p:ph type="sldNum" sz="quarter" idx="12"/>
          </p:nvPr>
        </p:nvSpPr>
        <p:spPr/>
        <p:txBody>
          <a:bodyPr/>
          <a:lstStyle/>
          <a:p>
            <a:fld id="{F38DF745-7D3F-47F4-83A3-874385CFAA69}" type="slidenum">
              <a:rPr lang="en-US" smtClean="0"/>
              <a:pPr/>
              <a:t>28</a:t>
            </a:fld>
            <a:endParaRPr lang="en-US"/>
          </a:p>
        </p:txBody>
      </p:sp>
      <p:pic>
        <p:nvPicPr>
          <p:cNvPr id="3" name="Resim 2">
            <a:extLst>
              <a:ext uri="{FF2B5EF4-FFF2-40B4-BE49-F238E27FC236}">
                <a16:creationId xmlns:a16="http://schemas.microsoft.com/office/drawing/2014/main" id="{7AA3D033-59D7-616A-684F-454D82CDA850}"/>
              </a:ext>
            </a:extLst>
          </p:cNvPr>
          <p:cNvPicPr>
            <a:picLocks noChangeAspect="1"/>
          </p:cNvPicPr>
          <p:nvPr/>
        </p:nvPicPr>
        <p:blipFill>
          <a:blip r:embed="rId2"/>
          <a:stretch>
            <a:fillRect/>
          </a:stretch>
        </p:blipFill>
        <p:spPr>
          <a:xfrm>
            <a:off x="467543" y="404664"/>
            <a:ext cx="8163789" cy="6120680"/>
          </a:xfrm>
          <a:prstGeom prst="rect">
            <a:avLst/>
          </a:prstGeom>
        </p:spPr>
      </p:pic>
    </p:spTree>
    <p:extLst>
      <p:ext uri="{BB962C8B-B14F-4D97-AF65-F5344CB8AC3E}">
        <p14:creationId xmlns:p14="http://schemas.microsoft.com/office/powerpoint/2010/main" val="349663290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74-) Acil durum önlemleri hangi haller için uygulanır?</a:t>
            </a:r>
          </a:p>
          <a:p>
            <a:pPr marL="0" indent="0">
              <a:buNone/>
            </a:pPr>
            <a:r>
              <a:rPr lang="tr-TR" sz="2400" b="1" dirty="0"/>
              <a:t>A) Nokta bazında söndürülemeyen yangınlar</a:t>
            </a:r>
          </a:p>
          <a:p>
            <a:pPr marL="0" indent="0">
              <a:buNone/>
            </a:pPr>
            <a:r>
              <a:rPr lang="tr-TR" sz="2400" b="1" dirty="0"/>
              <a:t>B) Sabotaj ve terörle ilgili olaylar</a:t>
            </a:r>
          </a:p>
          <a:p>
            <a:pPr marL="0" indent="0">
              <a:buNone/>
            </a:pPr>
            <a:r>
              <a:rPr lang="tr-TR" sz="2400" b="1" dirty="0"/>
              <a:t>C) Doğal olaylar (sel, deprem </a:t>
            </a:r>
            <a:r>
              <a:rPr lang="tr-TR" sz="2400" b="1" dirty="0" err="1"/>
              <a:t>v.s</a:t>
            </a:r>
            <a:r>
              <a:rPr lang="tr-TR" sz="2400" b="1" dirty="0"/>
              <a:t>. )</a:t>
            </a:r>
          </a:p>
          <a:p>
            <a:pPr marL="0" indent="0">
              <a:buNone/>
            </a:pPr>
            <a:r>
              <a:rPr lang="tr-TR" sz="2400" b="1" dirty="0"/>
              <a:t>D) Önemli toplumsal olay ve toplantılar</a:t>
            </a:r>
          </a:p>
          <a:p>
            <a:pPr marL="0" indent="0">
              <a:buNone/>
            </a:pPr>
            <a:r>
              <a:rPr lang="tr-TR" sz="2400" b="1" dirty="0"/>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9478796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74-) Acil durum önlemleri hangi haller için uygulanır?</a:t>
            </a:r>
          </a:p>
          <a:p>
            <a:pPr marL="0" indent="0">
              <a:buNone/>
            </a:pPr>
            <a:r>
              <a:rPr lang="tr-TR" sz="2400" b="1" dirty="0"/>
              <a:t>A) Nokta bazında söndürülemeyen yangınlar</a:t>
            </a:r>
          </a:p>
          <a:p>
            <a:pPr marL="0" indent="0">
              <a:buNone/>
            </a:pPr>
            <a:r>
              <a:rPr lang="tr-TR" sz="2400" b="1" dirty="0"/>
              <a:t>B) Sabotaj ve terörle ilgili olaylar</a:t>
            </a:r>
          </a:p>
          <a:p>
            <a:pPr marL="0" indent="0">
              <a:buNone/>
            </a:pPr>
            <a:r>
              <a:rPr lang="tr-TR" sz="2400" b="1" dirty="0"/>
              <a:t>C) Doğal olaylar (sel, deprem </a:t>
            </a:r>
            <a:r>
              <a:rPr lang="tr-TR" sz="2400" b="1" dirty="0" err="1"/>
              <a:t>v.s</a:t>
            </a:r>
            <a:r>
              <a:rPr lang="tr-TR" sz="2400" b="1" dirty="0"/>
              <a:t>. )</a:t>
            </a:r>
          </a:p>
          <a:p>
            <a:pPr marL="0" indent="0">
              <a:buNone/>
            </a:pPr>
            <a:r>
              <a:rPr lang="tr-TR" sz="2400" b="1" dirty="0"/>
              <a:t>D) Önemli toplumsal olay ve toplantılar</a:t>
            </a:r>
          </a:p>
          <a:p>
            <a:pPr marL="0" indent="0">
              <a:buNone/>
            </a:pPr>
            <a:r>
              <a:rPr lang="tr-TR" sz="2400" b="1" dirty="0">
                <a:solidFill>
                  <a:srgbClr val="FF0000"/>
                </a:solidFill>
              </a:rPr>
              <a:t>E) Hepsi</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94579990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75-) İtfaiye teşkillerinde görevli personelin katılacağı eğitim ve tatbikatlar ne sıklıkta yapılır?</a:t>
            </a:r>
          </a:p>
          <a:p>
            <a:pPr marL="0" indent="0">
              <a:buNone/>
            </a:pPr>
            <a:r>
              <a:rPr lang="tr-TR" sz="2400" b="1" dirty="0"/>
              <a:t>A) Dört yılda bir</a:t>
            </a:r>
          </a:p>
          <a:p>
            <a:pPr marL="0" indent="0">
              <a:buNone/>
            </a:pPr>
            <a:r>
              <a:rPr lang="tr-TR" sz="2400" b="1" dirty="0"/>
              <a:t>B) İlk görev verildiğinde </a:t>
            </a:r>
          </a:p>
          <a:p>
            <a:pPr marL="0" indent="0">
              <a:buNone/>
            </a:pPr>
            <a:r>
              <a:rPr lang="tr-TR" sz="2400" b="1" dirty="0"/>
              <a:t>C) Yılda en az bir kere </a:t>
            </a:r>
          </a:p>
          <a:p>
            <a:pPr marL="0" indent="0">
              <a:buNone/>
            </a:pPr>
            <a:r>
              <a:rPr lang="tr-TR" sz="2400" b="1" dirty="0"/>
              <a:t>D) İki yılda bir</a:t>
            </a:r>
          </a:p>
          <a:p>
            <a:pPr marL="0" indent="0">
              <a:buNone/>
            </a:pPr>
            <a:r>
              <a:rPr lang="tr-TR" sz="2400" b="1" dirty="0"/>
              <a:t>E) Eğitime gerek yoktur bilgili kişilerin ekibe seçilmesine dikkat edilir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19478796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75-) İtfaiye teşkillerinde görevli personelin katılacağı eğitim ve tatbikatlar ne sıklıkta yapılır?</a:t>
            </a:r>
          </a:p>
          <a:p>
            <a:pPr marL="0" indent="0">
              <a:buNone/>
            </a:pPr>
            <a:r>
              <a:rPr lang="tr-TR" sz="2400" b="1" dirty="0"/>
              <a:t>A) Dört yılda bir</a:t>
            </a:r>
          </a:p>
          <a:p>
            <a:pPr marL="0" indent="0">
              <a:buNone/>
            </a:pPr>
            <a:r>
              <a:rPr lang="tr-TR" sz="2400" b="1" dirty="0"/>
              <a:t>B) İlk görev verildiğinde </a:t>
            </a:r>
          </a:p>
          <a:p>
            <a:pPr marL="0" indent="0">
              <a:buNone/>
            </a:pPr>
            <a:r>
              <a:rPr lang="tr-TR" sz="2400" b="1" dirty="0">
                <a:solidFill>
                  <a:srgbClr val="FF0000"/>
                </a:solidFill>
              </a:rPr>
              <a:t>C) Yılda en az bir kere </a:t>
            </a:r>
          </a:p>
          <a:p>
            <a:pPr marL="0" indent="0">
              <a:buNone/>
            </a:pPr>
            <a:r>
              <a:rPr lang="tr-TR" sz="2400" b="1" dirty="0"/>
              <a:t>D) İki yılda bir</a:t>
            </a:r>
          </a:p>
          <a:p>
            <a:pPr marL="0" indent="0">
              <a:buNone/>
            </a:pPr>
            <a:r>
              <a:rPr lang="tr-TR" sz="2400" b="1" dirty="0"/>
              <a:t>E) Eğitime gerek yoktur bilgili kişilerin ekibe seçilmesine dikkat edilir</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80117884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2 İçerik Yer Tutucusu"/>
          <p:cNvSpPr>
            <a:spLocks noGrp="1"/>
          </p:cNvSpPr>
          <p:nvPr>
            <p:ph idx="1"/>
          </p:nvPr>
        </p:nvSpPr>
        <p:spPr>
          <a:xfrm>
            <a:off x="454718" y="1340768"/>
            <a:ext cx="8686800" cy="4752528"/>
          </a:xfrm>
        </p:spPr>
        <p:txBody>
          <a:bodyPr>
            <a:noAutofit/>
          </a:bodyPr>
          <a:lstStyle/>
          <a:p>
            <a:pPr marL="0" indent="0">
              <a:buNone/>
            </a:pPr>
            <a:r>
              <a:rPr lang="tr-TR" sz="2400" b="1" dirty="0"/>
              <a:t>73-) Bir akaryakıt dolum tesisinde çıkması muhtemel yangın aşağıdaki yangın türlerinden hangisidir? </a:t>
            </a:r>
          </a:p>
          <a:p>
            <a:pPr marL="0" indent="0">
              <a:buNone/>
            </a:pPr>
            <a:r>
              <a:rPr lang="tr-TR" sz="2400" b="1" dirty="0"/>
              <a:t>A) A Sınıfı yangındır                      </a:t>
            </a:r>
          </a:p>
          <a:p>
            <a:pPr marL="0" indent="0">
              <a:buNone/>
            </a:pPr>
            <a:r>
              <a:rPr lang="tr-TR" sz="2400" b="1" dirty="0"/>
              <a:t>B) B Sınıfı yangındır               </a:t>
            </a:r>
          </a:p>
          <a:p>
            <a:pPr marL="0" indent="0">
              <a:buNone/>
            </a:pPr>
            <a:r>
              <a:rPr lang="tr-TR" sz="2400" b="1" dirty="0"/>
              <a:t>C) C Sınıfı Yangındır </a:t>
            </a:r>
          </a:p>
          <a:p>
            <a:pPr marL="0" indent="0">
              <a:buNone/>
            </a:pPr>
            <a:r>
              <a:rPr lang="tr-TR" sz="2400" b="1" dirty="0"/>
              <a:t>D) Yanıcı madde yangınıdır            </a:t>
            </a:r>
          </a:p>
          <a:p>
            <a:pPr marL="0" indent="0">
              <a:buNone/>
            </a:pPr>
            <a:r>
              <a:rPr lang="tr-TR" sz="2400" b="1" dirty="0"/>
              <a:t>E) Büyük yangınlar sınıfı bir yangındır </a:t>
            </a:r>
          </a:p>
          <a:p>
            <a:pPr marL="0" indent="0">
              <a:buNone/>
            </a:pPr>
            <a:endParaRPr lang="tr-TR" sz="5400" b="1" dirty="0">
              <a:solidFill>
                <a:srgbClr val="FF0000"/>
              </a:solidFill>
            </a:endParaRPr>
          </a:p>
        </p:txBody>
      </p:sp>
    </p:spTree>
    <p:extLst>
      <p:ext uri="{BB962C8B-B14F-4D97-AF65-F5344CB8AC3E}">
        <p14:creationId xmlns:p14="http://schemas.microsoft.com/office/powerpoint/2010/main" val="144311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4181-DF8E-6A05-EB90-9C700CEF7680}"/>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097C640-3243-DE24-DBB3-6E5A5A832F29}"/>
              </a:ext>
            </a:extLst>
          </p:cNvPr>
          <p:cNvSpPr>
            <a:spLocks noGrp="1"/>
          </p:cNvSpPr>
          <p:nvPr>
            <p:ph type="sldNum" sz="quarter" idx="12"/>
          </p:nvPr>
        </p:nvSpPr>
        <p:spPr/>
        <p:txBody>
          <a:bodyPr/>
          <a:lstStyle/>
          <a:p>
            <a:fld id="{F38DF745-7D3F-47F4-83A3-874385CFAA69}" type="slidenum">
              <a:rPr lang="en-US" smtClean="0"/>
              <a:pPr/>
              <a:t>29</a:t>
            </a:fld>
            <a:endParaRPr lang="en-US"/>
          </a:p>
        </p:txBody>
      </p:sp>
      <p:pic>
        <p:nvPicPr>
          <p:cNvPr id="3" name="Resim 2">
            <a:extLst>
              <a:ext uri="{FF2B5EF4-FFF2-40B4-BE49-F238E27FC236}">
                <a16:creationId xmlns:a16="http://schemas.microsoft.com/office/drawing/2014/main" id="{3D8E86A4-8E06-4101-79E5-5861A6073905}"/>
              </a:ext>
            </a:extLst>
          </p:cNvPr>
          <p:cNvPicPr>
            <a:picLocks noChangeAspect="1"/>
          </p:cNvPicPr>
          <p:nvPr/>
        </p:nvPicPr>
        <p:blipFill>
          <a:blip r:embed="rId2"/>
          <a:stretch>
            <a:fillRect/>
          </a:stretch>
        </p:blipFill>
        <p:spPr>
          <a:xfrm>
            <a:off x="395535" y="260648"/>
            <a:ext cx="8235797" cy="6264696"/>
          </a:xfrm>
          <a:prstGeom prst="rect">
            <a:avLst/>
          </a:prstGeom>
        </p:spPr>
      </p:pic>
    </p:spTree>
    <p:extLst>
      <p:ext uri="{BB962C8B-B14F-4D97-AF65-F5344CB8AC3E}">
        <p14:creationId xmlns:p14="http://schemas.microsoft.com/office/powerpoint/2010/main" val="365083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F82A-B641-6E43-CCE3-8833079DDF33}"/>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6F850ECA-6321-3AA3-20D6-CAEA8C7318A8}"/>
              </a:ext>
            </a:extLst>
          </p:cNvPr>
          <p:cNvSpPr txBox="1"/>
          <p:nvPr/>
        </p:nvSpPr>
        <p:spPr>
          <a:xfrm>
            <a:off x="287524" y="26166"/>
            <a:ext cx="8748972" cy="6678751"/>
          </a:xfrm>
          <a:prstGeom prst="rect">
            <a:avLst/>
          </a:prstGeom>
          <a:noFill/>
        </p:spPr>
        <p:txBody>
          <a:bodyPr wrap="square">
            <a:spAutoFit/>
          </a:bodyPr>
          <a:lstStyle/>
          <a:p>
            <a:pPr algn="ctr" fontAlgn="base"/>
            <a:r>
              <a:rPr lang="tr-TR" sz="3200" b="1" dirty="0">
                <a:solidFill>
                  <a:srgbClr val="FFFF00"/>
                </a:solidFill>
                <a:effectLst/>
                <a:latin typeface="Arial Narrow" panose="020B0606020202030204" pitchFamily="34" charset="0"/>
                <a:ea typeface="Times New Roman" panose="02020603050405020304" pitchFamily="18" charset="0"/>
              </a:rPr>
              <a:t>1) SARI İKAZ; </a:t>
            </a:r>
            <a:endParaRPr lang="tr-TR" sz="3200" dirty="0">
              <a:solidFill>
                <a:srgbClr val="FFFF00"/>
              </a:solidFill>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Hava saldırısı ihtimali var olduğunu işaret eden sarı ikaz, 3 dakika süren düz siren sesi ile duyurulur</a:t>
            </a:r>
            <a:endParaRPr lang="tr-TR" sz="2200" dirty="0">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     Bu ikazı duyunca; bina içindeki doğal gaz, hava gazı, elektrik, su ana anahtarlarını kapatınız. Yanan ocak, soba gibi şeyleri söndürünüz, kapı ve pencereleri kapatıp, perdeleri çekiniz, varsa maske, ilkyardım çantası yoksa gazlı bez, steril pansuman, hazır pansuman, flaster ve lüzumlu ilaçlar gibi ilk yardım malzemesi, pilli veya transistörlü radyo, el feneri, gemici feneri, gaz ocağı, mevsime göre palto, manto, pardösü ve diğer giyecekler gibi eşyalarla tabak, bardak, çatal, kaşık, içme ve kullanma suyu ve diğer ihtiyaçlar daha önceden sığınak yerinde hazırlanmamışsa sığınağa taşıyınız. Bu hazırlıkları birkaç gün sığınakta kalacağınızı varsayarak yapınız.</a:t>
            </a:r>
            <a:endParaRPr lang="tr-TR" sz="2200" dirty="0">
              <a:effectLst/>
              <a:latin typeface="Times New Roman" panose="02020603050405020304" pitchFamily="18" charset="0"/>
              <a:ea typeface="Times New Roman" panose="02020603050405020304" pitchFamily="18" charset="0"/>
            </a:endParaRPr>
          </a:p>
          <a:p>
            <a:pPr fontAlgn="base"/>
            <a:r>
              <a:rPr lang="tr-TR" sz="2200" dirty="0">
                <a:solidFill>
                  <a:srgbClr val="000000"/>
                </a:solidFill>
                <a:effectLst/>
                <a:latin typeface="Arial Narrow" panose="020B0606020202030204" pitchFamily="34" charset="0"/>
                <a:ea typeface="Times New Roman" panose="02020603050405020304" pitchFamily="18" charset="0"/>
              </a:rPr>
              <a:t>Dışarıda Açıkta Bulunanlar; </a:t>
            </a:r>
            <a:r>
              <a:rPr lang="tr-TR" sz="2200" dirty="0">
                <a:effectLst/>
                <a:latin typeface="Arial Narrow" panose="020B0606020202030204" pitchFamily="34" charset="0"/>
                <a:ea typeface="Times New Roman" panose="02020603050405020304" pitchFamily="18" charset="0"/>
              </a:rPr>
              <a:t>Yakındaysa evine veya iş yerine gitmelidirler. Evine veya iş yerine yakın olmayanlar; gerektiğinde saklanmak için yakındaki genel sığınaklara, sığınma yerlerine veya yeraltı geçitleri, dehlizler, sağlam pasajlar, bodrumlar, duvar dipleri, çukurlar gibi sığınılmaya elverişli yerlerin yakınlarına gitmelidirler.</a:t>
            </a:r>
            <a:endParaRPr lang="tr-TR" sz="2200" dirty="0">
              <a:effectLst/>
              <a:latin typeface="Times New Roman" panose="02020603050405020304" pitchFamily="18" charset="0"/>
              <a:ea typeface="Times New Roman" panose="02020603050405020304" pitchFamily="18" charset="0"/>
            </a:endParaRPr>
          </a:p>
          <a:p>
            <a:pPr algn="just"/>
            <a:r>
              <a:rPr lang="tr-TR" sz="2200" dirty="0">
                <a:solidFill>
                  <a:srgbClr val="000000"/>
                </a:solidFill>
                <a:effectLst/>
                <a:latin typeface="Arial Narrow" panose="020B0606020202030204" pitchFamily="34" charset="0"/>
                <a:ea typeface="Times New Roman" panose="02020603050405020304" pitchFamily="18" charset="0"/>
              </a:rPr>
              <a:t>Araçta Bulunanlar: Yakındaysa evine veya iş yerine gitmelidirler. Evine veya iş yerine yakın olmayanlar, şehir dışına çıkmalıdırlar veya aracı terk ederek açıktaki gibi davranmalıdırlar.</a:t>
            </a:r>
            <a:endParaRPr lang="tr-TR"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74065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4A0D1-E052-AD0A-7447-54F714B7A034}"/>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E30EB5B6-CED2-191C-10EF-2EF3FA400B2D}"/>
              </a:ext>
            </a:extLst>
          </p:cNvPr>
          <p:cNvSpPr>
            <a:spLocks noGrp="1"/>
          </p:cNvSpPr>
          <p:nvPr>
            <p:ph type="sldNum" sz="quarter" idx="12"/>
          </p:nvPr>
        </p:nvSpPr>
        <p:spPr/>
        <p:txBody>
          <a:bodyPr/>
          <a:lstStyle/>
          <a:p>
            <a:fld id="{F38DF745-7D3F-47F4-83A3-874385CFAA69}" type="slidenum">
              <a:rPr lang="en-US" smtClean="0"/>
              <a:pPr/>
              <a:t>30</a:t>
            </a:fld>
            <a:endParaRPr lang="en-US"/>
          </a:p>
        </p:txBody>
      </p:sp>
      <p:pic>
        <p:nvPicPr>
          <p:cNvPr id="3" name="Resim 2">
            <a:extLst>
              <a:ext uri="{FF2B5EF4-FFF2-40B4-BE49-F238E27FC236}">
                <a16:creationId xmlns:a16="http://schemas.microsoft.com/office/drawing/2014/main" id="{4DDAAF07-6B46-42AC-85A6-B45EDEE21C21}"/>
              </a:ext>
            </a:extLst>
          </p:cNvPr>
          <p:cNvPicPr>
            <a:picLocks noChangeAspect="1"/>
          </p:cNvPicPr>
          <p:nvPr/>
        </p:nvPicPr>
        <p:blipFill>
          <a:blip r:embed="rId2"/>
          <a:stretch>
            <a:fillRect/>
          </a:stretch>
        </p:blipFill>
        <p:spPr>
          <a:xfrm>
            <a:off x="323527" y="404663"/>
            <a:ext cx="8307805" cy="5843739"/>
          </a:xfrm>
          <a:prstGeom prst="rect">
            <a:avLst/>
          </a:prstGeom>
        </p:spPr>
      </p:pic>
    </p:spTree>
    <p:extLst>
      <p:ext uri="{BB962C8B-B14F-4D97-AF65-F5344CB8AC3E}">
        <p14:creationId xmlns:p14="http://schemas.microsoft.com/office/powerpoint/2010/main" val="762132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BA61-EF58-C0F9-6AEC-A9DE753A6D0A}"/>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2EFB3FD2-0CAD-0DAA-DC31-23120FE00950}"/>
              </a:ext>
            </a:extLst>
          </p:cNvPr>
          <p:cNvSpPr>
            <a:spLocks noGrp="1"/>
          </p:cNvSpPr>
          <p:nvPr>
            <p:ph type="sldNum" sz="quarter" idx="12"/>
          </p:nvPr>
        </p:nvSpPr>
        <p:spPr/>
        <p:txBody>
          <a:bodyPr/>
          <a:lstStyle/>
          <a:p>
            <a:fld id="{F38DF745-7D3F-47F4-83A3-874385CFAA69}" type="slidenum">
              <a:rPr lang="en-US" smtClean="0"/>
              <a:pPr/>
              <a:t>31</a:t>
            </a:fld>
            <a:endParaRPr lang="en-US"/>
          </a:p>
        </p:txBody>
      </p:sp>
      <p:sp>
        <p:nvSpPr>
          <p:cNvPr id="10" name="Metin kutusu 9">
            <a:extLst>
              <a:ext uri="{FF2B5EF4-FFF2-40B4-BE49-F238E27FC236}">
                <a16:creationId xmlns:a16="http://schemas.microsoft.com/office/drawing/2014/main" id="{09C76707-BF3E-435A-2E67-8366259DD6FA}"/>
              </a:ext>
            </a:extLst>
          </p:cNvPr>
          <p:cNvSpPr txBox="1"/>
          <p:nvPr/>
        </p:nvSpPr>
        <p:spPr>
          <a:xfrm>
            <a:off x="251520" y="764704"/>
            <a:ext cx="8379813" cy="4524315"/>
          </a:xfrm>
          <a:prstGeom prst="rect">
            <a:avLst/>
          </a:prstGeom>
          <a:noFill/>
        </p:spPr>
        <p:txBody>
          <a:bodyPr wrap="square">
            <a:spAutoFit/>
          </a:bodyPr>
          <a:lstStyle/>
          <a:p>
            <a:r>
              <a:rPr lang="tr-TR" dirty="0">
                <a:solidFill>
                  <a:schemeClr val="bg1"/>
                </a:solidFill>
              </a:rPr>
              <a:t>5.	</a:t>
            </a:r>
            <a:r>
              <a:rPr lang="tr-TR" b="1" dirty="0">
                <a:solidFill>
                  <a:schemeClr val="bg1"/>
                </a:solidFill>
              </a:rPr>
              <a:t>Ekipman Kullanımı: </a:t>
            </a:r>
            <a:r>
              <a:rPr lang="tr-TR" dirty="0">
                <a:solidFill>
                  <a:schemeClr val="bg1"/>
                </a:solidFill>
              </a:rPr>
              <a:t>Koruma planları, yangın söndürme tüpü, CCTV sistemleri veya acil durum ekipmanlarının nasıl kullanılacağını içerir. Güvenlik personeli, eğitimine uygun olarak bu ekipmanları doğru şekilde kullanır.</a:t>
            </a:r>
          </a:p>
          <a:p>
            <a:r>
              <a:rPr lang="tr-TR" dirty="0">
                <a:solidFill>
                  <a:schemeClr val="bg1"/>
                </a:solidFill>
              </a:rPr>
              <a:t>6.	</a:t>
            </a:r>
            <a:r>
              <a:rPr lang="tr-TR" b="1" dirty="0">
                <a:solidFill>
                  <a:schemeClr val="bg1"/>
                </a:solidFill>
              </a:rPr>
              <a:t>Psikolojik Destek ve Kriz Yönetimi: </a:t>
            </a:r>
            <a:r>
              <a:rPr lang="tr-TR" dirty="0">
                <a:solidFill>
                  <a:schemeClr val="bg1"/>
                </a:solidFill>
              </a:rPr>
              <a:t>Koruma planları, kriz anlarında insanların nasıl sakinleştirileceğini ve düzenin nasıl sağlanacağını kapsar. Güvenlik personeli, bu rehber doğrultusunda hareket ederek kaosu engeller.</a:t>
            </a:r>
          </a:p>
          <a:p>
            <a:r>
              <a:rPr lang="tr-TR" dirty="0">
                <a:solidFill>
                  <a:schemeClr val="bg1"/>
                </a:solidFill>
              </a:rPr>
              <a:t>7.	</a:t>
            </a:r>
            <a:r>
              <a:rPr lang="tr-TR" b="1" dirty="0">
                <a:solidFill>
                  <a:schemeClr val="bg1"/>
                </a:solidFill>
              </a:rPr>
              <a:t>Koordinasyon: Koruma planları</a:t>
            </a:r>
            <a:r>
              <a:rPr lang="tr-TR" dirty="0">
                <a:solidFill>
                  <a:schemeClr val="bg1"/>
                </a:solidFill>
              </a:rPr>
              <a:t>, güvenlik personelinin itfaiye, sağlık ekipleri ve diğer müdahale ekipleriyle nasıl işbirliği yapacağını belirler. Güvenlik personeli, bu koordinasyonla birlikte profesyonel müdahaleye katkı sağlar.</a:t>
            </a:r>
          </a:p>
          <a:p>
            <a:r>
              <a:rPr lang="tr-TR" dirty="0">
                <a:solidFill>
                  <a:schemeClr val="bg1"/>
                </a:solidFill>
              </a:rPr>
              <a:t>Olağan dışı durumlarda koruma planlarıyla uyumlu bir şekilde çalışan özel güvenlik personeli, hem bireysel hem de toplumsal güvenliği en üst düzeyde sağlamaya katkıda bulunur. Bu sebeple, koruma planlarına hakimiyet ve düzenli eğitim, kritik bir rol oynar.</a:t>
            </a:r>
          </a:p>
        </p:txBody>
      </p:sp>
    </p:spTree>
    <p:extLst>
      <p:ext uri="{BB962C8B-B14F-4D97-AF65-F5344CB8AC3E}">
        <p14:creationId xmlns:p14="http://schemas.microsoft.com/office/powerpoint/2010/main" val="3843634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7BFF-78FD-2786-1A8F-06185A19F052}"/>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877A0F61-3404-8662-44AF-E1FAAAAE3DF5}"/>
              </a:ext>
            </a:extLst>
          </p:cNvPr>
          <p:cNvSpPr>
            <a:spLocks noGrp="1"/>
          </p:cNvSpPr>
          <p:nvPr>
            <p:ph type="sldNum" sz="quarter" idx="12"/>
          </p:nvPr>
        </p:nvSpPr>
        <p:spPr/>
        <p:txBody>
          <a:bodyPr/>
          <a:lstStyle/>
          <a:p>
            <a:fld id="{F38DF745-7D3F-47F4-83A3-874385CFAA69}" type="slidenum">
              <a:rPr lang="en-US" smtClean="0"/>
              <a:pPr/>
              <a:t>32</a:t>
            </a:fld>
            <a:endParaRPr lang="en-US"/>
          </a:p>
        </p:txBody>
      </p:sp>
      <p:pic>
        <p:nvPicPr>
          <p:cNvPr id="3" name="Resim 2">
            <a:extLst>
              <a:ext uri="{FF2B5EF4-FFF2-40B4-BE49-F238E27FC236}">
                <a16:creationId xmlns:a16="http://schemas.microsoft.com/office/drawing/2014/main" id="{ADAF3FF2-285E-6BA1-AF3D-786970B3A1E0}"/>
              </a:ext>
            </a:extLst>
          </p:cNvPr>
          <p:cNvPicPr>
            <a:picLocks noChangeAspect="1"/>
          </p:cNvPicPr>
          <p:nvPr/>
        </p:nvPicPr>
        <p:blipFill>
          <a:blip r:embed="rId2"/>
          <a:stretch>
            <a:fillRect/>
          </a:stretch>
        </p:blipFill>
        <p:spPr>
          <a:xfrm>
            <a:off x="611560" y="188640"/>
            <a:ext cx="7848872" cy="6192688"/>
          </a:xfrm>
          <a:prstGeom prst="rect">
            <a:avLst/>
          </a:prstGeom>
        </p:spPr>
      </p:pic>
    </p:spTree>
    <p:extLst>
      <p:ext uri="{BB962C8B-B14F-4D97-AF65-F5344CB8AC3E}">
        <p14:creationId xmlns:p14="http://schemas.microsoft.com/office/powerpoint/2010/main" val="2733459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8DEA-A038-CE74-D94F-06CEFBB5290F}"/>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E7F7F559-300A-BD33-B442-F06428E1277A}"/>
              </a:ext>
            </a:extLst>
          </p:cNvPr>
          <p:cNvSpPr>
            <a:spLocks noGrp="1"/>
          </p:cNvSpPr>
          <p:nvPr>
            <p:ph type="sldNum" sz="quarter" idx="12"/>
          </p:nvPr>
        </p:nvSpPr>
        <p:spPr/>
        <p:txBody>
          <a:bodyPr/>
          <a:lstStyle/>
          <a:p>
            <a:fld id="{F38DF745-7D3F-47F4-83A3-874385CFAA69}" type="slidenum">
              <a:rPr lang="en-US" smtClean="0"/>
              <a:pPr/>
              <a:t>33</a:t>
            </a:fld>
            <a:endParaRPr lang="en-US"/>
          </a:p>
        </p:txBody>
      </p:sp>
      <p:pic>
        <p:nvPicPr>
          <p:cNvPr id="3" name="Resim 2">
            <a:extLst>
              <a:ext uri="{FF2B5EF4-FFF2-40B4-BE49-F238E27FC236}">
                <a16:creationId xmlns:a16="http://schemas.microsoft.com/office/drawing/2014/main" id="{AD4047DC-7465-D22A-007D-8D552A7EA93F}"/>
              </a:ext>
            </a:extLst>
          </p:cNvPr>
          <p:cNvPicPr>
            <a:picLocks noChangeAspect="1"/>
          </p:cNvPicPr>
          <p:nvPr/>
        </p:nvPicPr>
        <p:blipFill>
          <a:blip r:embed="rId2"/>
          <a:stretch>
            <a:fillRect/>
          </a:stretch>
        </p:blipFill>
        <p:spPr>
          <a:xfrm>
            <a:off x="611559" y="260648"/>
            <a:ext cx="8019773" cy="6120680"/>
          </a:xfrm>
          <a:prstGeom prst="rect">
            <a:avLst/>
          </a:prstGeom>
        </p:spPr>
      </p:pic>
    </p:spTree>
    <p:extLst>
      <p:ext uri="{BB962C8B-B14F-4D97-AF65-F5344CB8AC3E}">
        <p14:creationId xmlns:p14="http://schemas.microsoft.com/office/powerpoint/2010/main" val="3069360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D97E-DCE6-CE8A-02F3-D9F3CE60268E}"/>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ED35822-B837-5011-6AC3-1528472C4293}"/>
              </a:ext>
            </a:extLst>
          </p:cNvPr>
          <p:cNvSpPr>
            <a:spLocks noGrp="1"/>
          </p:cNvSpPr>
          <p:nvPr>
            <p:ph type="sldNum" sz="quarter" idx="12"/>
          </p:nvPr>
        </p:nvSpPr>
        <p:spPr/>
        <p:txBody>
          <a:bodyPr/>
          <a:lstStyle/>
          <a:p>
            <a:fld id="{F38DF745-7D3F-47F4-83A3-874385CFAA69}" type="slidenum">
              <a:rPr lang="en-US" smtClean="0"/>
              <a:pPr/>
              <a:t>34</a:t>
            </a:fld>
            <a:endParaRPr lang="en-US"/>
          </a:p>
        </p:txBody>
      </p:sp>
      <p:pic>
        <p:nvPicPr>
          <p:cNvPr id="3" name="Resim 2">
            <a:extLst>
              <a:ext uri="{FF2B5EF4-FFF2-40B4-BE49-F238E27FC236}">
                <a16:creationId xmlns:a16="http://schemas.microsoft.com/office/drawing/2014/main" id="{2AF26E75-FABF-9FB0-2737-1252C78BFFB7}"/>
              </a:ext>
            </a:extLst>
          </p:cNvPr>
          <p:cNvPicPr>
            <a:picLocks noChangeAspect="1"/>
          </p:cNvPicPr>
          <p:nvPr/>
        </p:nvPicPr>
        <p:blipFill>
          <a:blip r:embed="rId2"/>
          <a:stretch>
            <a:fillRect/>
          </a:stretch>
        </p:blipFill>
        <p:spPr>
          <a:xfrm>
            <a:off x="611559" y="188640"/>
            <a:ext cx="8019773" cy="6192688"/>
          </a:xfrm>
          <a:prstGeom prst="rect">
            <a:avLst/>
          </a:prstGeom>
        </p:spPr>
      </p:pic>
    </p:spTree>
    <p:extLst>
      <p:ext uri="{BB962C8B-B14F-4D97-AF65-F5344CB8AC3E}">
        <p14:creationId xmlns:p14="http://schemas.microsoft.com/office/powerpoint/2010/main" val="61841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A058-8720-56F3-672C-6BBB19309648}"/>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948A6B8C-91CA-DD8B-8903-A0F3D4A895FE}"/>
              </a:ext>
            </a:extLst>
          </p:cNvPr>
          <p:cNvSpPr>
            <a:spLocks noGrp="1"/>
          </p:cNvSpPr>
          <p:nvPr>
            <p:ph type="sldNum" sz="quarter" idx="12"/>
          </p:nvPr>
        </p:nvSpPr>
        <p:spPr/>
        <p:txBody>
          <a:bodyPr/>
          <a:lstStyle/>
          <a:p>
            <a:fld id="{F38DF745-7D3F-47F4-83A3-874385CFAA69}" type="slidenum">
              <a:rPr lang="en-US" smtClean="0"/>
              <a:pPr/>
              <a:t>35</a:t>
            </a:fld>
            <a:endParaRPr lang="en-US"/>
          </a:p>
        </p:txBody>
      </p:sp>
      <p:pic>
        <p:nvPicPr>
          <p:cNvPr id="3" name="Resim 2">
            <a:extLst>
              <a:ext uri="{FF2B5EF4-FFF2-40B4-BE49-F238E27FC236}">
                <a16:creationId xmlns:a16="http://schemas.microsoft.com/office/drawing/2014/main" id="{06EA1476-9414-EF4C-806A-FA644B9BAD33}"/>
              </a:ext>
            </a:extLst>
          </p:cNvPr>
          <p:cNvPicPr>
            <a:picLocks noChangeAspect="1"/>
          </p:cNvPicPr>
          <p:nvPr/>
        </p:nvPicPr>
        <p:blipFill>
          <a:blip r:embed="rId2"/>
          <a:stretch>
            <a:fillRect/>
          </a:stretch>
        </p:blipFill>
        <p:spPr>
          <a:xfrm>
            <a:off x="395535" y="260648"/>
            <a:ext cx="8235797" cy="6120680"/>
          </a:xfrm>
          <a:prstGeom prst="rect">
            <a:avLst/>
          </a:prstGeom>
        </p:spPr>
      </p:pic>
    </p:spTree>
    <p:extLst>
      <p:ext uri="{BB962C8B-B14F-4D97-AF65-F5344CB8AC3E}">
        <p14:creationId xmlns:p14="http://schemas.microsoft.com/office/powerpoint/2010/main" val="1860238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8E3F-93D4-C42E-C1FD-E38E2D6E4FE6}"/>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BBDFA35-D574-1F2F-5D42-598B0FC44274}"/>
              </a:ext>
            </a:extLst>
          </p:cNvPr>
          <p:cNvSpPr>
            <a:spLocks noGrp="1"/>
          </p:cNvSpPr>
          <p:nvPr>
            <p:ph type="sldNum" sz="quarter" idx="12"/>
          </p:nvPr>
        </p:nvSpPr>
        <p:spPr/>
        <p:txBody>
          <a:bodyPr/>
          <a:lstStyle/>
          <a:p>
            <a:fld id="{F38DF745-7D3F-47F4-83A3-874385CFAA69}" type="slidenum">
              <a:rPr lang="en-US" smtClean="0"/>
              <a:pPr/>
              <a:t>36</a:t>
            </a:fld>
            <a:endParaRPr lang="en-US"/>
          </a:p>
        </p:txBody>
      </p:sp>
      <p:pic>
        <p:nvPicPr>
          <p:cNvPr id="3" name="Resim 2">
            <a:extLst>
              <a:ext uri="{FF2B5EF4-FFF2-40B4-BE49-F238E27FC236}">
                <a16:creationId xmlns:a16="http://schemas.microsoft.com/office/drawing/2014/main" id="{E8ABB994-BAFE-4E9C-ED96-2F01032DE717}"/>
              </a:ext>
            </a:extLst>
          </p:cNvPr>
          <p:cNvPicPr>
            <a:picLocks noChangeAspect="1"/>
          </p:cNvPicPr>
          <p:nvPr/>
        </p:nvPicPr>
        <p:blipFill>
          <a:blip r:embed="rId2"/>
          <a:stretch>
            <a:fillRect/>
          </a:stretch>
        </p:blipFill>
        <p:spPr>
          <a:xfrm>
            <a:off x="539551" y="188640"/>
            <a:ext cx="8091781" cy="6336704"/>
          </a:xfrm>
          <a:prstGeom prst="rect">
            <a:avLst/>
          </a:prstGeom>
        </p:spPr>
      </p:pic>
    </p:spTree>
    <p:extLst>
      <p:ext uri="{BB962C8B-B14F-4D97-AF65-F5344CB8AC3E}">
        <p14:creationId xmlns:p14="http://schemas.microsoft.com/office/powerpoint/2010/main" val="647081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B595-1124-4FC1-6AB1-690F1F82DCF8}"/>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EF67B6C-7C52-DAE7-E479-DA7E9001E699}"/>
              </a:ext>
            </a:extLst>
          </p:cNvPr>
          <p:cNvSpPr>
            <a:spLocks noGrp="1"/>
          </p:cNvSpPr>
          <p:nvPr>
            <p:ph type="sldNum" sz="quarter" idx="12"/>
          </p:nvPr>
        </p:nvSpPr>
        <p:spPr/>
        <p:txBody>
          <a:bodyPr/>
          <a:lstStyle/>
          <a:p>
            <a:fld id="{F38DF745-7D3F-47F4-83A3-874385CFAA69}" type="slidenum">
              <a:rPr lang="en-US" smtClean="0"/>
              <a:pPr/>
              <a:t>37</a:t>
            </a:fld>
            <a:endParaRPr lang="en-US"/>
          </a:p>
        </p:txBody>
      </p:sp>
      <p:pic>
        <p:nvPicPr>
          <p:cNvPr id="3" name="Resim 2">
            <a:extLst>
              <a:ext uri="{FF2B5EF4-FFF2-40B4-BE49-F238E27FC236}">
                <a16:creationId xmlns:a16="http://schemas.microsoft.com/office/drawing/2014/main" id="{94A664DB-B733-8339-CCE6-4C0BD361B42E}"/>
              </a:ext>
            </a:extLst>
          </p:cNvPr>
          <p:cNvPicPr>
            <a:picLocks noChangeAspect="1"/>
          </p:cNvPicPr>
          <p:nvPr/>
        </p:nvPicPr>
        <p:blipFill>
          <a:blip r:embed="rId2"/>
          <a:stretch>
            <a:fillRect/>
          </a:stretch>
        </p:blipFill>
        <p:spPr>
          <a:xfrm>
            <a:off x="539551" y="260648"/>
            <a:ext cx="8091781" cy="6192688"/>
          </a:xfrm>
          <a:prstGeom prst="rect">
            <a:avLst/>
          </a:prstGeom>
        </p:spPr>
      </p:pic>
    </p:spTree>
    <p:extLst>
      <p:ext uri="{BB962C8B-B14F-4D97-AF65-F5344CB8AC3E}">
        <p14:creationId xmlns:p14="http://schemas.microsoft.com/office/powerpoint/2010/main" val="1033523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70E5C-F8BE-B4BF-8A26-260F0DE80E91}"/>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E0E6D6F-CB29-A648-99C4-FD1FB5FA4A30}"/>
              </a:ext>
            </a:extLst>
          </p:cNvPr>
          <p:cNvSpPr>
            <a:spLocks noGrp="1"/>
          </p:cNvSpPr>
          <p:nvPr>
            <p:ph type="sldNum" sz="quarter" idx="12"/>
          </p:nvPr>
        </p:nvSpPr>
        <p:spPr/>
        <p:txBody>
          <a:bodyPr/>
          <a:lstStyle/>
          <a:p>
            <a:fld id="{F38DF745-7D3F-47F4-83A3-874385CFAA69}" type="slidenum">
              <a:rPr lang="en-US" smtClean="0"/>
              <a:pPr/>
              <a:t>38</a:t>
            </a:fld>
            <a:endParaRPr lang="en-US"/>
          </a:p>
        </p:txBody>
      </p:sp>
      <p:pic>
        <p:nvPicPr>
          <p:cNvPr id="3" name="Resim 2">
            <a:extLst>
              <a:ext uri="{FF2B5EF4-FFF2-40B4-BE49-F238E27FC236}">
                <a16:creationId xmlns:a16="http://schemas.microsoft.com/office/drawing/2014/main" id="{87934A20-7FAB-FCCC-005A-0B71A88D3E03}"/>
              </a:ext>
            </a:extLst>
          </p:cNvPr>
          <p:cNvPicPr>
            <a:picLocks noChangeAspect="1"/>
          </p:cNvPicPr>
          <p:nvPr/>
        </p:nvPicPr>
        <p:blipFill>
          <a:blip r:embed="rId2"/>
          <a:stretch>
            <a:fillRect/>
          </a:stretch>
        </p:blipFill>
        <p:spPr>
          <a:xfrm>
            <a:off x="467543" y="332656"/>
            <a:ext cx="8163789" cy="6048672"/>
          </a:xfrm>
          <a:prstGeom prst="rect">
            <a:avLst/>
          </a:prstGeom>
        </p:spPr>
      </p:pic>
    </p:spTree>
    <p:extLst>
      <p:ext uri="{BB962C8B-B14F-4D97-AF65-F5344CB8AC3E}">
        <p14:creationId xmlns:p14="http://schemas.microsoft.com/office/powerpoint/2010/main" val="4248773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31FF7-ED6B-B212-A0E6-EA8C869F5462}"/>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5B3EAAE-CDCB-3C2A-2806-6773821E2995}"/>
              </a:ext>
            </a:extLst>
          </p:cNvPr>
          <p:cNvSpPr>
            <a:spLocks noGrp="1"/>
          </p:cNvSpPr>
          <p:nvPr>
            <p:ph type="sldNum" sz="quarter" idx="12"/>
          </p:nvPr>
        </p:nvSpPr>
        <p:spPr/>
        <p:txBody>
          <a:bodyPr/>
          <a:lstStyle/>
          <a:p>
            <a:fld id="{F38DF745-7D3F-47F4-83A3-874385CFAA69}" type="slidenum">
              <a:rPr lang="en-US" smtClean="0"/>
              <a:pPr/>
              <a:t>39</a:t>
            </a:fld>
            <a:endParaRPr lang="en-US"/>
          </a:p>
        </p:txBody>
      </p:sp>
      <p:pic>
        <p:nvPicPr>
          <p:cNvPr id="3" name="Resim 2">
            <a:extLst>
              <a:ext uri="{FF2B5EF4-FFF2-40B4-BE49-F238E27FC236}">
                <a16:creationId xmlns:a16="http://schemas.microsoft.com/office/drawing/2014/main" id="{C3C51655-E17A-6D9A-0CEE-3C6B60317DC0}"/>
              </a:ext>
            </a:extLst>
          </p:cNvPr>
          <p:cNvPicPr>
            <a:picLocks noChangeAspect="1"/>
          </p:cNvPicPr>
          <p:nvPr/>
        </p:nvPicPr>
        <p:blipFill>
          <a:blip r:embed="rId2"/>
          <a:stretch>
            <a:fillRect/>
          </a:stretch>
        </p:blipFill>
        <p:spPr>
          <a:xfrm>
            <a:off x="323527" y="332655"/>
            <a:ext cx="8307805" cy="5915747"/>
          </a:xfrm>
          <a:prstGeom prst="rect">
            <a:avLst/>
          </a:prstGeom>
        </p:spPr>
      </p:pic>
    </p:spTree>
    <p:extLst>
      <p:ext uri="{BB962C8B-B14F-4D97-AF65-F5344CB8AC3E}">
        <p14:creationId xmlns:p14="http://schemas.microsoft.com/office/powerpoint/2010/main" val="252044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9B02C-884C-469C-E0D6-23B9D4192881}"/>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70F71912-B66F-67FA-565A-72EDF07945E5}"/>
              </a:ext>
            </a:extLst>
          </p:cNvPr>
          <p:cNvSpPr txBox="1"/>
          <p:nvPr/>
        </p:nvSpPr>
        <p:spPr>
          <a:xfrm>
            <a:off x="359532" y="404664"/>
            <a:ext cx="8424936" cy="5816977"/>
          </a:xfrm>
          <a:prstGeom prst="rect">
            <a:avLst/>
          </a:prstGeom>
          <a:noFill/>
        </p:spPr>
        <p:txBody>
          <a:bodyPr wrap="square">
            <a:spAutoFit/>
          </a:bodyPr>
          <a:lstStyle/>
          <a:p>
            <a:pPr algn="ctr" fontAlgn="base"/>
            <a:r>
              <a:rPr lang="tr-TR" sz="3600" b="1" dirty="0">
                <a:solidFill>
                  <a:srgbClr val="FF0000"/>
                </a:solidFill>
                <a:effectLst/>
                <a:latin typeface="Arial Narrow" panose="020B0606020202030204" pitchFamily="34" charset="0"/>
                <a:ea typeface="Times New Roman" panose="02020603050405020304" pitchFamily="18" charset="0"/>
              </a:rPr>
              <a:t>2) KIRMIZI ALARM; </a:t>
            </a:r>
            <a:endParaRPr lang="tr-TR" sz="3600" dirty="0">
              <a:solidFill>
                <a:srgbClr val="FF0000"/>
              </a:solidFill>
              <a:effectLst/>
              <a:latin typeface="Times New Roman" panose="02020603050405020304" pitchFamily="18" charset="0"/>
              <a:ea typeface="Times New Roman" panose="02020603050405020304" pitchFamily="18" charset="0"/>
            </a:endParaRPr>
          </a:p>
          <a:p>
            <a:pPr fontAlgn="base"/>
            <a:r>
              <a:rPr lang="tr-TR" sz="2400" dirty="0">
                <a:effectLst/>
                <a:latin typeface="Arial Narrow" panose="020B0606020202030204" pitchFamily="34" charset="0"/>
                <a:ea typeface="Times New Roman" panose="02020603050405020304" pitchFamily="18" charset="0"/>
              </a:rPr>
              <a:t>Hava saldırısı tehlikesi olduğunu işaret eden kırmızı ikaz, 3 dakika süren yükselip alçalan dalgalı siren sesi ile duyurulur. </a:t>
            </a:r>
            <a:endParaRPr lang="tr-TR" sz="2400" dirty="0">
              <a:effectLst/>
              <a:latin typeface="Times New Roman" panose="02020603050405020304" pitchFamily="18" charset="0"/>
              <a:ea typeface="Times New Roman" panose="02020603050405020304" pitchFamily="18" charset="0"/>
            </a:endParaRPr>
          </a:p>
          <a:p>
            <a:pPr fontAlgn="base"/>
            <a:r>
              <a:rPr lang="tr-TR" sz="2400" dirty="0">
                <a:effectLst/>
                <a:latin typeface="Arial Narrow" panose="020B0606020202030204" pitchFamily="34" charset="0"/>
                <a:ea typeface="Times New Roman" panose="02020603050405020304" pitchFamily="18" charset="0"/>
              </a:rPr>
              <a:t>      Bu ikazı duyunca</a:t>
            </a:r>
            <a:r>
              <a:rPr lang="tr-TR" sz="2400" b="1" dirty="0">
                <a:solidFill>
                  <a:srgbClr val="000000"/>
                </a:solidFill>
                <a:effectLst/>
                <a:latin typeface="Arial Narrow" panose="020B0606020202030204" pitchFamily="34" charset="0"/>
                <a:ea typeface="Times New Roman" panose="02020603050405020304" pitchFamily="18" charset="0"/>
              </a:rPr>
              <a:t> </a:t>
            </a:r>
            <a:r>
              <a:rPr lang="tr-TR" sz="2400" dirty="0">
                <a:solidFill>
                  <a:srgbClr val="000000"/>
                </a:solidFill>
                <a:effectLst/>
                <a:latin typeface="Arial Narrow" panose="020B0606020202030204" pitchFamily="34" charset="0"/>
                <a:ea typeface="Times New Roman" panose="02020603050405020304" pitchFamily="18" charset="0"/>
              </a:rPr>
              <a:t>Kapalı Alanda Bulunanlar</a:t>
            </a:r>
            <a:r>
              <a:rPr lang="tr-TR" sz="2400" dirty="0">
                <a:effectLst/>
                <a:latin typeface="Arial Narrow" panose="020B0606020202030204" pitchFamily="34" charset="0"/>
                <a:ea typeface="Times New Roman" panose="02020603050405020304" pitchFamily="18" charset="0"/>
              </a:rPr>
              <a:t>; Sarı ikaz sırasında eksik kalanları tamamlanmalıdır, gerekli olan malzemeleri de yanınıza alarak hemen sığınak yerine gidilmelidir. Tehlike geçti ikazı verilinceye kadar sakin bir şekilde burada beklemelidirler.</a:t>
            </a:r>
            <a:r>
              <a:rPr lang="tr-TR" sz="2400" dirty="0">
                <a:solidFill>
                  <a:srgbClr val="4F4F4F"/>
                </a:solidFill>
                <a:effectLst/>
                <a:latin typeface="Roboto" panose="02000000000000000000" pitchFamily="2" charset="0"/>
                <a:ea typeface="Times New Roman" panose="02020603050405020304" pitchFamily="18" charset="0"/>
              </a:rPr>
              <a:t> </a:t>
            </a:r>
            <a:r>
              <a:rPr lang="tr-TR" sz="2400" dirty="0">
                <a:effectLst/>
                <a:latin typeface="Arial Narrow" panose="020B0606020202030204" pitchFamily="34" charset="0"/>
                <a:ea typeface="Times New Roman" panose="02020603050405020304" pitchFamily="18" charset="0"/>
              </a:rPr>
              <a:t>Sığınakta gaz, radyasyon, yangın tehlikesi oluşursa; maske takılarak sığınak amiri gözetiminde yeni sığınağa gidilmelidir.</a:t>
            </a:r>
            <a:endParaRPr lang="tr-TR" sz="2400" dirty="0">
              <a:effectLst/>
              <a:latin typeface="Times New Roman" panose="02020603050405020304" pitchFamily="18" charset="0"/>
              <a:ea typeface="Times New Roman" panose="02020603050405020304" pitchFamily="18" charset="0"/>
            </a:endParaRPr>
          </a:p>
          <a:p>
            <a:pPr algn="just"/>
            <a:r>
              <a:rPr lang="tr-TR" sz="2400" dirty="0">
                <a:solidFill>
                  <a:srgbClr val="000000"/>
                </a:solidFill>
                <a:effectLst/>
                <a:latin typeface="Arial Narrow" panose="020B0606020202030204" pitchFamily="34" charset="0"/>
                <a:ea typeface="Times New Roman" panose="02020603050405020304" pitchFamily="18" charset="0"/>
              </a:rPr>
              <a:t>      Bina dışında bulunanlar; Hemen en yakın genel sığınaklara, sığınma yerlerine veya yeraltı geçitleri, dehlizler, sağlam pasajlar, bodrumlar, duvar dipleri, çukurlar gibi sığınılmaya elverişli yerlere girmeli ve tehlike geçti ikazına kadar sükunetle beklemelidirler</a:t>
            </a:r>
            <a:endParaRPr lang="tr-TR" sz="2400" dirty="0">
              <a:effectLst/>
              <a:latin typeface="Times New Roman" panose="02020603050405020304" pitchFamily="18" charset="0"/>
              <a:ea typeface="Times New Roman" panose="02020603050405020304" pitchFamily="18" charset="0"/>
            </a:endParaRPr>
          </a:p>
          <a:p>
            <a:pPr algn="just"/>
            <a:r>
              <a:rPr lang="tr-TR" sz="2400" dirty="0">
                <a:solidFill>
                  <a:srgbClr val="000000"/>
                </a:solidFill>
                <a:effectLst/>
                <a:latin typeface="Arial Narrow" panose="020B0606020202030204" pitchFamily="34" charset="0"/>
                <a:ea typeface="Times New Roman" panose="02020603050405020304" pitchFamily="18" charset="0"/>
              </a:rPr>
              <a:t>Araçta Bulunanlar:</a:t>
            </a:r>
            <a:r>
              <a:rPr lang="tr-TR" sz="2400" b="1" dirty="0">
                <a:solidFill>
                  <a:srgbClr val="000000"/>
                </a:solidFill>
                <a:effectLst/>
                <a:latin typeface="Arial Narrow" panose="020B0606020202030204" pitchFamily="34" charset="0"/>
                <a:ea typeface="Times New Roman" panose="02020603050405020304" pitchFamily="18" charset="0"/>
              </a:rPr>
              <a:t> </a:t>
            </a:r>
            <a:r>
              <a:rPr lang="tr-TR" sz="2400" dirty="0">
                <a:solidFill>
                  <a:srgbClr val="000000"/>
                </a:solidFill>
                <a:effectLst/>
                <a:latin typeface="Arial Narrow" panose="020B0606020202030204" pitchFamily="34" charset="0"/>
                <a:ea typeface="Times New Roman" panose="02020603050405020304" pitchFamily="18" charset="0"/>
              </a:rPr>
              <a:t>En elverişli yerde aracı terk etmeli ve açıktaki gibi hareket etmelidirler.</a:t>
            </a:r>
            <a:endParaRPr lang="tr-TR"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1151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CC381-2089-BFC2-17A2-69874AEC2067}"/>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E32CDDA3-4B3B-D31F-622F-94737D702631}"/>
              </a:ext>
            </a:extLst>
          </p:cNvPr>
          <p:cNvSpPr>
            <a:spLocks noGrp="1"/>
          </p:cNvSpPr>
          <p:nvPr>
            <p:ph type="sldNum" sz="quarter" idx="12"/>
          </p:nvPr>
        </p:nvSpPr>
        <p:spPr/>
        <p:txBody>
          <a:bodyPr/>
          <a:lstStyle/>
          <a:p>
            <a:fld id="{F38DF745-7D3F-47F4-83A3-874385CFAA69}" type="slidenum">
              <a:rPr lang="en-US" smtClean="0"/>
              <a:pPr/>
              <a:t>40</a:t>
            </a:fld>
            <a:endParaRPr lang="en-US"/>
          </a:p>
        </p:txBody>
      </p:sp>
      <p:pic>
        <p:nvPicPr>
          <p:cNvPr id="3" name="Resim 2">
            <a:extLst>
              <a:ext uri="{FF2B5EF4-FFF2-40B4-BE49-F238E27FC236}">
                <a16:creationId xmlns:a16="http://schemas.microsoft.com/office/drawing/2014/main" id="{449E4F2D-13F3-4E44-0113-E6E52AC37143}"/>
              </a:ext>
            </a:extLst>
          </p:cNvPr>
          <p:cNvPicPr>
            <a:picLocks noChangeAspect="1"/>
          </p:cNvPicPr>
          <p:nvPr/>
        </p:nvPicPr>
        <p:blipFill>
          <a:blip r:embed="rId2"/>
          <a:stretch>
            <a:fillRect/>
          </a:stretch>
        </p:blipFill>
        <p:spPr>
          <a:xfrm>
            <a:off x="395535" y="404663"/>
            <a:ext cx="8235797" cy="5843739"/>
          </a:xfrm>
          <a:prstGeom prst="rect">
            <a:avLst/>
          </a:prstGeom>
        </p:spPr>
      </p:pic>
    </p:spTree>
    <p:extLst>
      <p:ext uri="{BB962C8B-B14F-4D97-AF65-F5344CB8AC3E}">
        <p14:creationId xmlns:p14="http://schemas.microsoft.com/office/powerpoint/2010/main" val="3263679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4B7A0-2030-2A63-10E7-CC30175D7594}"/>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AD65E2F2-EF78-B734-A75F-FC084D260FAF}"/>
              </a:ext>
            </a:extLst>
          </p:cNvPr>
          <p:cNvSpPr>
            <a:spLocks noGrp="1"/>
          </p:cNvSpPr>
          <p:nvPr>
            <p:ph type="sldNum" sz="quarter" idx="12"/>
          </p:nvPr>
        </p:nvSpPr>
        <p:spPr/>
        <p:txBody>
          <a:bodyPr/>
          <a:lstStyle/>
          <a:p>
            <a:fld id="{F38DF745-7D3F-47F4-83A3-874385CFAA69}" type="slidenum">
              <a:rPr lang="en-US" smtClean="0"/>
              <a:pPr/>
              <a:t>41</a:t>
            </a:fld>
            <a:endParaRPr lang="en-US"/>
          </a:p>
        </p:txBody>
      </p:sp>
      <p:pic>
        <p:nvPicPr>
          <p:cNvPr id="3" name="Resim 2">
            <a:extLst>
              <a:ext uri="{FF2B5EF4-FFF2-40B4-BE49-F238E27FC236}">
                <a16:creationId xmlns:a16="http://schemas.microsoft.com/office/drawing/2014/main" id="{BDF904A5-7524-FC01-A636-4C83492DEBF9}"/>
              </a:ext>
            </a:extLst>
          </p:cNvPr>
          <p:cNvPicPr>
            <a:picLocks noChangeAspect="1"/>
          </p:cNvPicPr>
          <p:nvPr/>
        </p:nvPicPr>
        <p:blipFill>
          <a:blip r:embed="rId2"/>
          <a:stretch>
            <a:fillRect/>
          </a:stretch>
        </p:blipFill>
        <p:spPr>
          <a:xfrm>
            <a:off x="611559" y="404663"/>
            <a:ext cx="8019773" cy="5843739"/>
          </a:xfrm>
          <a:prstGeom prst="rect">
            <a:avLst/>
          </a:prstGeom>
        </p:spPr>
      </p:pic>
    </p:spTree>
    <p:extLst>
      <p:ext uri="{BB962C8B-B14F-4D97-AF65-F5344CB8AC3E}">
        <p14:creationId xmlns:p14="http://schemas.microsoft.com/office/powerpoint/2010/main" val="877449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DC6C2-AB0F-5186-1F28-FA90D64E60B4}"/>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94047C97-2E04-96DF-B9CE-C756EC6CF04F}"/>
              </a:ext>
            </a:extLst>
          </p:cNvPr>
          <p:cNvSpPr>
            <a:spLocks noGrp="1"/>
          </p:cNvSpPr>
          <p:nvPr>
            <p:ph type="sldNum" sz="quarter" idx="12"/>
          </p:nvPr>
        </p:nvSpPr>
        <p:spPr/>
        <p:txBody>
          <a:bodyPr/>
          <a:lstStyle/>
          <a:p>
            <a:fld id="{F38DF745-7D3F-47F4-83A3-874385CFAA69}" type="slidenum">
              <a:rPr lang="en-US" smtClean="0"/>
              <a:pPr/>
              <a:t>42</a:t>
            </a:fld>
            <a:endParaRPr lang="en-US"/>
          </a:p>
        </p:txBody>
      </p:sp>
      <p:pic>
        <p:nvPicPr>
          <p:cNvPr id="3" name="Resim 2">
            <a:extLst>
              <a:ext uri="{FF2B5EF4-FFF2-40B4-BE49-F238E27FC236}">
                <a16:creationId xmlns:a16="http://schemas.microsoft.com/office/drawing/2014/main" id="{8971BC66-76F3-96B9-9B23-0ED8F7522E58}"/>
              </a:ext>
            </a:extLst>
          </p:cNvPr>
          <p:cNvPicPr>
            <a:picLocks noChangeAspect="1"/>
          </p:cNvPicPr>
          <p:nvPr/>
        </p:nvPicPr>
        <p:blipFill>
          <a:blip r:embed="rId2"/>
          <a:stretch>
            <a:fillRect/>
          </a:stretch>
        </p:blipFill>
        <p:spPr>
          <a:xfrm>
            <a:off x="611560" y="404663"/>
            <a:ext cx="7920880" cy="5843739"/>
          </a:xfrm>
          <a:prstGeom prst="rect">
            <a:avLst/>
          </a:prstGeom>
        </p:spPr>
      </p:pic>
    </p:spTree>
    <p:extLst>
      <p:ext uri="{BB962C8B-B14F-4D97-AF65-F5344CB8AC3E}">
        <p14:creationId xmlns:p14="http://schemas.microsoft.com/office/powerpoint/2010/main" val="4287955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A2A37-A62B-A058-7AC1-76C6C61C9356}"/>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6F6EC59B-FA77-DB04-35A1-895B422E869C}"/>
              </a:ext>
            </a:extLst>
          </p:cNvPr>
          <p:cNvSpPr>
            <a:spLocks noGrp="1"/>
          </p:cNvSpPr>
          <p:nvPr>
            <p:ph type="sldNum" sz="quarter" idx="12"/>
          </p:nvPr>
        </p:nvSpPr>
        <p:spPr/>
        <p:txBody>
          <a:bodyPr/>
          <a:lstStyle/>
          <a:p>
            <a:fld id="{F38DF745-7D3F-47F4-83A3-874385CFAA69}" type="slidenum">
              <a:rPr lang="en-US" smtClean="0"/>
              <a:pPr/>
              <a:t>43</a:t>
            </a:fld>
            <a:endParaRPr lang="en-US"/>
          </a:p>
        </p:txBody>
      </p:sp>
      <p:pic>
        <p:nvPicPr>
          <p:cNvPr id="3" name="Resim 2">
            <a:extLst>
              <a:ext uri="{FF2B5EF4-FFF2-40B4-BE49-F238E27FC236}">
                <a16:creationId xmlns:a16="http://schemas.microsoft.com/office/drawing/2014/main" id="{50F6F86B-0B67-BDC4-3D39-340B97308CAA}"/>
              </a:ext>
            </a:extLst>
          </p:cNvPr>
          <p:cNvPicPr>
            <a:picLocks noChangeAspect="1"/>
          </p:cNvPicPr>
          <p:nvPr/>
        </p:nvPicPr>
        <p:blipFill>
          <a:blip r:embed="rId2"/>
          <a:stretch>
            <a:fillRect/>
          </a:stretch>
        </p:blipFill>
        <p:spPr>
          <a:xfrm>
            <a:off x="539551" y="332656"/>
            <a:ext cx="8091781" cy="5760640"/>
          </a:xfrm>
          <a:prstGeom prst="rect">
            <a:avLst/>
          </a:prstGeom>
        </p:spPr>
      </p:pic>
    </p:spTree>
    <p:extLst>
      <p:ext uri="{BB962C8B-B14F-4D97-AF65-F5344CB8AC3E}">
        <p14:creationId xmlns:p14="http://schemas.microsoft.com/office/powerpoint/2010/main" val="2659203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560F-CCF2-8EED-0C3C-42401B2E9C73}"/>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D256824-CFF6-C450-FB65-F7C77EA05E49}"/>
              </a:ext>
            </a:extLst>
          </p:cNvPr>
          <p:cNvSpPr>
            <a:spLocks noGrp="1"/>
          </p:cNvSpPr>
          <p:nvPr>
            <p:ph type="sldNum" sz="quarter" idx="12"/>
          </p:nvPr>
        </p:nvSpPr>
        <p:spPr/>
        <p:txBody>
          <a:bodyPr/>
          <a:lstStyle/>
          <a:p>
            <a:fld id="{F38DF745-7D3F-47F4-83A3-874385CFAA69}" type="slidenum">
              <a:rPr lang="en-US" smtClean="0"/>
              <a:pPr/>
              <a:t>44</a:t>
            </a:fld>
            <a:endParaRPr lang="en-US"/>
          </a:p>
        </p:txBody>
      </p:sp>
      <p:pic>
        <p:nvPicPr>
          <p:cNvPr id="3" name="Resim 2">
            <a:extLst>
              <a:ext uri="{FF2B5EF4-FFF2-40B4-BE49-F238E27FC236}">
                <a16:creationId xmlns:a16="http://schemas.microsoft.com/office/drawing/2014/main" id="{1E3AA169-76F7-D043-AAEC-C401B285F4E4}"/>
              </a:ext>
            </a:extLst>
          </p:cNvPr>
          <p:cNvPicPr>
            <a:picLocks noChangeAspect="1"/>
          </p:cNvPicPr>
          <p:nvPr/>
        </p:nvPicPr>
        <p:blipFill>
          <a:blip r:embed="rId2"/>
          <a:stretch>
            <a:fillRect/>
          </a:stretch>
        </p:blipFill>
        <p:spPr>
          <a:xfrm>
            <a:off x="539552" y="404664"/>
            <a:ext cx="8208912" cy="5688632"/>
          </a:xfrm>
          <a:prstGeom prst="rect">
            <a:avLst/>
          </a:prstGeom>
        </p:spPr>
      </p:pic>
    </p:spTree>
    <p:extLst>
      <p:ext uri="{BB962C8B-B14F-4D97-AF65-F5344CB8AC3E}">
        <p14:creationId xmlns:p14="http://schemas.microsoft.com/office/powerpoint/2010/main" val="3921683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66424" y="569832"/>
            <a:ext cx="3407693" cy="574311"/>
          </a:xfrm>
          <a:prstGeom prst="rect">
            <a:avLst/>
          </a:prstGeom>
        </p:spPr>
        <p:txBody>
          <a:bodyPr vert="horz" wrap="square" lIns="0" tIns="35357" rIns="0" bIns="0" rtlCol="0">
            <a:spAutoFit/>
          </a:bodyPr>
          <a:lstStyle/>
          <a:p>
            <a:pPr marL="430865" marR="6578" indent="-414420">
              <a:lnSpc>
                <a:spcPts val="2085"/>
              </a:lnSpc>
              <a:spcBef>
                <a:spcPts val="278"/>
              </a:spcBef>
            </a:pPr>
            <a:r>
              <a:rPr b="1" spc="-220" dirty="0">
                <a:latin typeface="Arial"/>
                <a:cs typeface="Arial"/>
              </a:rPr>
              <a:t>ÖZEL </a:t>
            </a:r>
            <a:r>
              <a:rPr b="1" spc="-214" dirty="0">
                <a:latin typeface="Arial"/>
                <a:cs typeface="Arial"/>
              </a:rPr>
              <a:t>GÜVENLİK </a:t>
            </a:r>
            <a:r>
              <a:rPr b="1" spc="-246" dirty="0">
                <a:latin typeface="Arial"/>
                <a:cs typeface="Arial"/>
              </a:rPr>
              <a:t>HUKUKU  </a:t>
            </a:r>
            <a:r>
              <a:rPr b="1" spc="-220" dirty="0">
                <a:latin typeface="Arial"/>
                <a:cs typeface="Arial"/>
              </a:rPr>
              <a:t>VE </a:t>
            </a:r>
            <a:r>
              <a:rPr b="1" spc="-162" dirty="0">
                <a:latin typeface="Arial"/>
                <a:cs typeface="Arial"/>
              </a:rPr>
              <a:t>KİŞİ</a:t>
            </a:r>
            <a:r>
              <a:rPr b="1" spc="-259" dirty="0">
                <a:latin typeface="Arial"/>
                <a:cs typeface="Arial"/>
              </a:rPr>
              <a:t> </a:t>
            </a:r>
            <a:r>
              <a:rPr b="1" spc="-220" dirty="0">
                <a:latin typeface="Arial"/>
                <a:cs typeface="Arial"/>
              </a:rPr>
              <a:t>HAKLARI</a:t>
            </a:r>
            <a:endParaRPr>
              <a:latin typeface="Arial"/>
              <a:cs typeface="Arial"/>
            </a:endParaRPr>
          </a:p>
        </p:txBody>
      </p:sp>
      <p:sp>
        <p:nvSpPr>
          <p:cNvPr id="3" name="object 3"/>
          <p:cNvSpPr txBox="1"/>
          <p:nvPr/>
        </p:nvSpPr>
        <p:spPr>
          <a:xfrm>
            <a:off x="958716" y="1846065"/>
            <a:ext cx="7233434" cy="4151071"/>
          </a:xfrm>
          <a:prstGeom prst="rect">
            <a:avLst/>
          </a:prstGeom>
        </p:spPr>
        <p:txBody>
          <a:bodyPr vert="horz" wrap="square" lIns="0" tIns="16445" rIns="0" bIns="0" rtlCol="0">
            <a:spAutoFit/>
          </a:bodyPr>
          <a:lstStyle/>
          <a:p>
            <a:pPr algn="ctr">
              <a:spcBef>
                <a:spcPts val="129"/>
              </a:spcBef>
            </a:pPr>
            <a:r>
              <a:rPr sz="1600" b="1" spc="-155" dirty="0">
                <a:latin typeface="Arial"/>
                <a:cs typeface="Arial"/>
              </a:rPr>
              <a:t>BİRİNCİ </a:t>
            </a:r>
            <a:r>
              <a:rPr sz="1600" b="1" spc="-6" dirty="0">
                <a:latin typeface="Arial"/>
                <a:cs typeface="Arial"/>
              </a:rPr>
              <a:t> </a:t>
            </a:r>
            <a:r>
              <a:rPr sz="1600" b="1" spc="-207" dirty="0">
                <a:latin typeface="Arial"/>
                <a:cs typeface="Arial"/>
              </a:rPr>
              <a:t>BÖLÜM</a:t>
            </a:r>
            <a:endParaRPr sz="1600">
              <a:latin typeface="Arial"/>
              <a:cs typeface="Arial"/>
            </a:endParaRPr>
          </a:p>
          <a:p>
            <a:pPr algn="ctr">
              <a:spcBef>
                <a:spcPts val="1320"/>
              </a:spcBef>
            </a:pPr>
            <a:r>
              <a:rPr sz="1200" b="1" spc="-129" dirty="0">
                <a:solidFill>
                  <a:srgbClr val="FF0000"/>
                </a:solidFill>
                <a:latin typeface="Arial"/>
                <a:cs typeface="Arial"/>
              </a:rPr>
              <a:t>1.ÖZEL </a:t>
            </a:r>
            <a:r>
              <a:rPr sz="1200" b="1" spc="-136" dirty="0">
                <a:solidFill>
                  <a:srgbClr val="FF0000"/>
                </a:solidFill>
                <a:latin typeface="Arial"/>
                <a:cs typeface="Arial"/>
              </a:rPr>
              <a:t>GÜVENLİĞİN </a:t>
            </a:r>
            <a:r>
              <a:rPr sz="1200" b="1" spc="-142" dirty="0">
                <a:solidFill>
                  <a:srgbClr val="FF0000"/>
                </a:solidFill>
                <a:latin typeface="Arial"/>
                <a:cs typeface="Arial"/>
              </a:rPr>
              <a:t>ANLAMI </a:t>
            </a:r>
            <a:r>
              <a:rPr sz="1200" b="1" spc="-148" dirty="0">
                <a:solidFill>
                  <a:srgbClr val="FF0000"/>
                </a:solidFill>
                <a:latin typeface="Arial"/>
                <a:cs typeface="Arial"/>
              </a:rPr>
              <a:t>VE</a:t>
            </a:r>
            <a:r>
              <a:rPr sz="1200" b="1" dirty="0">
                <a:solidFill>
                  <a:srgbClr val="FF0000"/>
                </a:solidFill>
                <a:latin typeface="Arial"/>
                <a:cs typeface="Arial"/>
              </a:rPr>
              <a:t> </a:t>
            </a:r>
            <a:r>
              <a:rPr sz="1200" b="1" spc="-142" dirty="0">
                <a:solidFill>
                  <a:srgbClr val="FF0000"/>
                </a:solidFill>
                <a:latin typeface="Arial"/>
                <a:cs typeface="Arial"/>
              </a:rPr>
              <a:t>KAPSAMI</a:t>
            </a:r>
            <a:endParaRPr sz="1200">
              <a:latin typeface="Arial"/>
              <a:cs typeface="Arial"/>
            </a:endParaRPr>
          </a:p>
          <a:p>
            <a:pPr>
              <a:spcBef>
                <a:spcPts val="32"/>
              </a:spcBef>
            </a:pPr>
            <a:endParaRPr sz="1200">
              <a:latin typeface="Arial"/>
              <a:cs typeface="Arial"/>
            </a:endParaRPr>
          </a:p>
          <a:p>
            <a:pPr marL="16445" marR="13978" indent="167740" algn="just">
              <a:lnSpc>
                <a:spcPts val="1334"/>
              </a:lnSpc>
            </a:pPr>
            <a:r>
              <a:rPr sz="1200" spc="-123" dirty="0">
                <a:latin typeface="Arial"/>
                <a:cs typeface="Arial"/>
              </a:rPr>
              <a:t>Genel </a:t>
            </a:r>
            <a:r>
              <a:rPr sz="1200" spc="-84" dirty="0">
                <a:latin typeface="Arial"/>
                <a:cs typeface="Arial"/>
              </a:rPr>
              <a:t>idari </a:t>
            </a:r>
            <a:r>
              <a:rPr sz="1200" spc="-104" dirty="0">
                <a:latin typeface="Arial"/>
                <a:cs typeface="Arial"/>
              </a:rPr>
              <a:t>kolluğun bütünüyle </a:t>
            </a:r>
            <a:r>
              <a:rPr sz="1200" spc="-129" dirty="0">
                <a:latin typeface="Arial"/>
                <a:cs typeface="Arial"/>
              </a:rPr>
              <a:t>kamuya </a:t>
            </a:r>
            <a:r>
              <a:rPr sz="1200" spc="-104" dirty="0">
                <a:latin typeface="Arial"/>
                <a:cs typeface="Arial"/>
              </a:rPr>
              <a:t>açık </a:t>
            </a:r>
            <a:r>
              <a:rPr sz="1200" spc="-91" dirty="0">
                <a:latin typeface="Arial"/>
                <a:cs typeface="Arial"/>
              </a:rPr>
              <a:t>alanların </a:t>
            </a:r>
            <a:r>
              <a:rPr sz="1200" spc="-104" dirty="0">
                <a:latin typeface="Arial"/>
                <a:cs typeface="Arial"/>
              </a:rPr>
              <a:t>dışında </a:t>
            </a:r>
            <a:r>
              <a:rPr sz="1200" spc="-97" dirty="0">
                <a:latin typeface="Arial"/>
                <a:cs typeface="Arial"/>
              </a:rPr>
              <a:t>güvenliği </a:t>
            </a:r>
            <a:r>
              <a:rPr sz="1200" spc="-117" dirty="0">
                <a:latin typeface="Arial"/>
                <a:cs typeface="Arial"/>
              </a:rPr>
              <a:t>sağlama ve </a:t>
            </a:r>
            <a:r>
              <a:rPr sz="1200" spc="-123" dirty="0">
                <a:latin typeface="Arial"/>
                <a:cs typeface="Arial"/>
              </a:rPr>
              <a:t>koruma  </a:t>
            </a:r>
            <a:r>
              <a:rPr sz="1200" spc="-97" dirty="0">
                <a:latin typeface="Arial"/>
                <a:cs typeface="Arial"/>
              </a:rPr>
              <a:t>hizmetleri </a:t>
            </a:r>
            <a:r>
              <a:rPr sz="1200" spc="-110" dirty="0">
                <a:latin typeface="Arial"/>
                <a:cs typeface="Arial"/>
              </a:rPr>
              <a:t>vermesinin </a:t>
            </a:r>
            <a:r>
              <a:rPr sz="1200" spc="-97" dirty="0">
                <a:latin typeface="Arial"/>
                <a:cs typeface="Arial"/>
              </a:rPr>
              <a:t>yerine, </a:t>
            </a:r>
            <a:r>
              <a:rPr sz="1200" spc="-104" dirty="0">
                <a:latin typeface="Arial"/>
                <a:cs typeface="Arial"/>
              </a:rPr>
              <a:t>özel </a:t>
            </a:r>
            <a:r>
              <a:rPr sz="1200" spc="-117" dirty="0">
                <a:latin typeface="Arial"/>
                <a:cs typeface="Arial"/>
              </a:rPr>
              <a:t>hukuk kapsamında </a:t>
            </a:r>
            <a:r>
              <a:rPr sz="1200" spc="-104" dirty="0">
                <a:latin typeface="Arial"/>
                <a:cs typeface="Arial"/>
              </a:rPr>
              <a:t>kurulan </a:t>
            </a:r>
            <a:r>
              <a:rPr sz="1200" spc="-91" dirty="0">
                <a:latin typeface="Arial"/>
                <a:cs typeface="Arial"/>
              </a:rPr>
              <a:t>birimlerin </a:t>
            </a:r>
            <a:r>
              <a:rPr sz="1200" spc="-123" dirty="0">
                <a:latin typeface="Arial"/>
                <a:cs typeface="Arial"/>
              </a:rPr>
              <a:t>bu </a:t>
            </a:r>
            <a:r>
              <a:rPr sz="1200" spc="-84" dirty="0">
                <a:latin typeface="Arial"/>
                <a:cs typeface="Arial"/>
              </a:rPr>
              <a:t>faaliyetleri  </a:t>
            </a:r>
            <a:r>
              <a:rPr sz="1200" spc="-104" dirty="0">
                <a:latin typeface="Arial"/>
                <a:cs typeface="Arial"/>
              </a:rPr>
              <a:t>üstlenmesi </a:t>
            </a:r>
            <a:r>
              <a:rPr sz="1200" spc="-110" dirty="0">
                <a:latin typeface="Arial"/>
                <a:cs typeface="Arial"/>
              </a:rPr>
              <a:t>genel </a:t>
            </a:r>
            <a:r>
              <a:rPr sz="1200" spc="-104" dirty="0">
                <a:latin typeface="Arial"/>
                <a:cs typeface="Arial"/>
              </a:rPr>
              <a:t>kolluğun </a:t>
            </a:r>
            <a:r>
              <a:rPr sz="1200" spc="-117" dirty="0">
                <a:latin typeface="Arial"/>
                <a:cs typeface="Arial"/>
              </a:rPr>
              <a:t>yükünün, </a:t>
            </a:r>
            <a:r>
              <a:rPr sz="1200" spc="-84" dirty="0">
                <a:latin typeface="Arial"/>
                <a:cs typeface="Arial"/>
              </a:rPr>
              <a:t>sınırlı </a:t>
            </a:r>
            <a:r>
              <a:rPr sz="1200" spc="-123" dirty="0">
                <a:latin typeface="Arial"/>
                <a:cs typeface="Arial"/>
              </a:rPr>
              <a:t>da </a:t>
            </a:r>
            <a:r>
              <a:rPr sz="1200" spc="-91" dirty="0">
                <a:latin typeface="Arial"/>
                <a:cs typeface="Arial"/>
              </a:rPr>
              <a:t>olsa, </a:t>
            </a:r>
            <a:r>
              <a:rPr sz="1200" spc="-104" dirty="0">
                <a:latin typeface="Arial"/>
                <a:cs typeface="Arial"/>
              </a:rPr>
              <a:t>azalmasını </a:t>
            </a:r>
            <a:r>
              <a:rPr sz="1200" spc="-110" dirty="0">
                <a:latin typeface="Arial"/>
                <a:cs typeface="Arial"/>
              </a:rPr>
              <a:t>sağlanmış</a:t>
            </a:r>
            <a:r>
              <a:rPr sz="1200" spc="-58" dirty="0">
                <a:latin typeface="Arial"/>
                <a:cs typeface="Arial"/>
              </a:rPr>
              <a:t> </a:t>
            </a:r>
            <a:r>
              <a:rPr sz="1200" spc="-97" dirty="0">
                <a:latin typeface="Arial"/>
                <a:cs typeface="Arial"/>
              </a:rPr>
              <a:t>olmaktadır.</a:t>
            </a:r>
            <a:endParaRPr sz="1200">
              <a:latin typeface="Arial"/>
              <a:cs typeface="Arial"/>
            </a:endParaRPr>
          </a:p>
          <a:p>
            <a:pPr marL="16445" marR="10689" indent="167740" algn="just">
              <a:lnSpc>
                <a:spcPts val="1334"/>
              </a:lnSpc>
              <a:spcBef>
                <a:spcPts val="6"/>
              </a:spcBef>
            </a:pPr>
            <a:r>
              <a:rPr sz="1200" spc="-97" dirty="0">
                <a:latin typeface="Arial"/>
                <a:cs typeface="Arial"/>
              </a:rPr>
              <a:t>Alanı </a:t>
            </a:r>
            <a:r>
              <a:rPr sz="1200" spc="-117" dirty="0">
                <a:latin typeface="Arial"/>
                <a:cs typeface="Arial"/>
              </a:rPr>
              <a:t>ve konusu </a:t>
            </a:r>
            <a:r>
              <a:rPr sz="1200" spc="-84" dirty="0">
                <a:latin typeface="Arial"/>
                <a:cs typeface="Arial"/>
              </a:rPr>
              <a:t>itibariyle </a:t>
            </a:r>
            <a:r>
              <a:rPr sz="1200" spc="-104" dirty="0">
                <a:latin typeface="Arial"/>
                <a:cs typeface="Arial"/>
              </a:rPr>
              <a:t>geniş </a:t>
            </a:r>
            <a:r>
              <a:rPr sz="1200" spc="-97" dirty="0">
                <a:latin typeface="Arial"/>
                <a:cs typeface="Arial"/>
              </a:rPr>
              <a:t>görevler </a:t>
            </a:r>
            <a:r>
              <a:rPr sz="1200" spc="-104" dirty="0">
                <a:latin typeface="Arial"/>
                <a:cs typeface="Arial"/>
              </a:rPr>
              <a:t>üstlenmiş </a:t>
            </a:r>
            <a:r>
              <a:rPr sz="1200" spc="-110" dirty="0">
                <a:latin typeface="Arial"/>
                <a:cs typeface="Arial"/>
              </a:rPr>
              <a:t>bulunan  genel  </a:t>
            </a:r>
            <a:r>
              <a:rPr sz="1200" spc="-91" dirty="0">
                <a:latin typeface="Arial"/>
                <a:cs typeface="Arial"/>
              </a:rPr>
              <a:t>kolluk birimlerinin </a:t>
            </a:r>
            <a:r>
              <a:rPr sz="1200" spc="-123" dirty="0">
                <a:latin typeface="Arial"/>
                <a:cs typeface="Arial"/>
              </a:rPr>
              <a:t>bu  </a:t>
            </a:r>
            <a:r>
              <a:rPr sz="1200" spc="-97" dirty="0">
                <a:latin typeface="Arial"/>
                <a:cs typeface="Arial"/>
              </a:rPr>
              <a:t>görevlerini </a:t>
            </a:r>
            <a:r>
              <a:rPr sz="1200" spc="-104" dirty="0">
                <a:latin typeface="Arial"/>
                <a:cs typeface="Arial"/>
              </a:rPr>
              <a:t>yerine </a:t>
            </a:r>
            <a:r>
              <a:rPr sz="1200" spc="-97" dirty="0">
                <a:latin typeface="Arial"/>
                <a:cs typeface="Arial"/>
              </a:rPr>
              <a:t>getirmesi </a:t>
            </a:r>
            <a:r>
              <a:rPr sz="1200" spc="-117" dirty="0">
                <a:latin typeface="Arial"/>
                <a:cs typeface="Arial"/>
              </a:rPr>
              <a:t>ek </a:t>
            </a:r>
            <a:r>
              <a:rPr sz="1200" spc="-97" dirty="0">
                <a:latin typeface="Arial"/>
                <a:cs typeface="Arial"/>
              </a:rPr>
              <a:t>olarak, </a:t>
            </a:r>
            <a:r>
              <a:rPr sz="1200" spc="-104" dirty="0">
                <a:latin typeface="Arial"/>
                <a:cs typeface="Arial"/>
              </a:rPr>
              <a:t>özel </a:t>
            </a:r>
            <a:r>
              <a:rPr sz="1200" spc="-117" dirty="0">
                <a:latin typeface="Arial"/>
                <a:cs typeface="Arial"/>
              </a:rPr>
              <a:t>hukuk </a:t>
            </a:r>
            <a:r>
              <a:rPr sz="1200" spc="-84" dirty="0">
                <a:latin typeface="Arial"/>
                <a:cs typeface="Arial"/>
              </a:rPr>
              <a:t>kişilerinin </a:t>
            </a:r>
            <a:r>
              <a:rPr sz="1200" spc="-97" dirty="0">
                <a:latin typeface="Arial"/>
                <a:cs typeface="Arial"/>
              </a:rPr>
              <a:t>bireysel </a:t>
            </a:r>
            <a:r>
              <a:rPr sz="1200" spc="-104" dirty="0">
                <a:latin typeface="Arial"/>
                <a:cs typeface="Arial"/>
              </a:rPr>
              <a:t>olarak </a:t>
            </a:r>
            <a:r>
              <a:rPr sz="1200" spc="-97" dirty="0">
                <a:latin typeface="Arial"/>
                <a:cs typeface="Arial"/>
              </a:rPr>
              <a:t>güvenliklerinin  </a:t>
            </a:r>
            <a:r>
              <a:rPr sz="1200" spc="-117" dirty="0">
                <a:latin typeface="Arial"/>
                <a:cs typeface="Arial"/>
              </a:rPr>
              <a:t>sağlanması ve </a:t>
            </a:r>
            <a:r>
              <a:rPr sz="1200" spc="-123" dirty="0">
                <a:latin typeface="Arial"/>
                <a:cs typeface="Arial"/>
              </a:rPr>
              <a:t>korunma </a:t>
            </a:r>
            <a:r>
              <a:rPr sz="1200" spc="-97" dirty="0">
                <a:latin typeface="Arial"/>
                <a:cs typeface="Arial"/>
              </a:rPr>
              <a:t>gereksinimlerinin </a:t>
            </a:r>
            <a:r>
              <a:rPr sz="1200" spc="-110" dirty="0">
                <a:latin typeface="Arial"/>
                <a:cs typeface="Arial"/>
              </a:rPr>
              <a:t>karşılanmasına  </a:t>
            </a:r>
            <a:r>
              <a:rPr sz="1200" spc="-91" dirty="0">
                <a:latin typeface="Arial"/>
                <a:cs typeface="Arial"/>
              </a:rPr>
              <a:t>yönelik </a:t>
            </a:r>
            <a:r>
              <a:rPr sz="1200" spc="-97" dirty="0">
                <a:latin typeface="Arial"/>
                <a:cs typeface="Arial"/>
              </a:rPr>
              <a:t>görevler </a:t>
            </a:r>
            <a:r>
              <a:rPr sz="1200" spc="-123" dirty="0">
                <a:latin typeface="Arial"/>
                <a:cs typeface="Arial"/>
              </a:rPr>
              <a:t>de</a:t>
            </a:r>
            <a:r>
              <a:rPr sz="1200" spc="-104" dirty="0">
                <a:latin typeface="Arial"/>
                <a:cs typeface="Arial"/>
              </a:rPr>
              <a:t> üstlenmesi</a:t>
            </a:r>
            <a:endParaRPr sz="1200">
              <a:latin typeface="Arial"/>
              <a:cs typeface="Arial"/>
            </a:endParaRPr>
          </a:p>
          <a:p>
            <a:pPr marL="16445" marR="12334" algn="just">
              <a:lnSpc>
                <a:spcPts val="1334"/>
              </a:lnSpc>
              <a:spcBef>
                <a:spcPts val="13"/>
              </a:spcBef>
            </a:pPr>
            <a:r>
              <a:rPr sz="1200" spc="-117" dirty="0">
                <a:latin typeface="Arial"/>
                <a:cs typeface="Arial"/>
              </a:rPr>
              <a:t>durumunda, </a:t>
            </a:r>
            <a:r>
              <a:rPr sz="1200" spc="-142" dirty="0">
                <a:latin typeface="Arial"/>
                <a:cs typeface="Arial"/>
              </a:rPr>
              <a:t>hem</a:t>
            </a:r>
            <a:r>
              <a:rPr sz="1200" spc="39" dirty="0">
                <a:latin typeface="Arial"/>
                <a:cs typeface="Arial"/>
              </a:rPr>
              <a:t> </a:t>
            </a:r>
            <a:r>
              <a:rPr sz="1200" spc="-84" dirty="0">
                <a:latin typeface="Arial"/>
                <a:cs typeface="Arial"/>
              </a:rPr>
              <a:t>asli </a:t>
            </a:r>
            <a:r>
              <a:rPr sz="1200" spc="-97" dirty="0">
                <a:latin typeface="Arial"/>
                <a:cs typeface="Arial"/>
              </a:rPr>
              <a:t>görevleri </a:t>
            </a:r>
            <a:r>
              <a:rPr sz="1200" spc="-136" dirty="0">
                <a:latin typeface="Arial"/>
                <a:cs typeface="Arial"/>
              </a:rPr>
              <a:t>hem </a:t>
            </a:r>
            <a:r>
              <a:rPr sz="1200" spc="-123" dirty="0">
                <a:latin typeface="Arial"/>
                <a:cs typeface="Arial"/>
              </a:rPr>
              <a:t>de </a:t>
            </a:r>
            <a:r>
              <a:rPr sz="1200" spc="-104" dirty="0">
                <a:latin typeface="Arial"/>
                <a:cs typeface="Arial"/>
              </a:rPr>
              <a:t>özel </a:t>
            </a:r>
            <a:r>
              <a:rPr sz="1200" spc="-117" dirty="0">
                <a:latin typeface="Arial"/>
                <a:cs typeface="Arial"/>
              </a:rPr>
              <a:t>hukuk </a:t>
            </a:r>
            <a:r>
              <a:rPr sz="1200" spc="-84" dirty="0">
                <a:latin typeface="Arial"/>
                <a:cs typeface="Arial"/>
              </a:rPr>
              <a:t>kişilerinin </a:t>
            </a:r>
            <a:r>
              <a:rPr sz="1200" spc="-97" dirty="0">
                <a:latin typeface="Arial"/>
                <a:cs typeface="Arial"/>
              </a:rPr>
              <a:t>bireysel </a:t>
            </a:r>
            <a:r>
              <a:rPr sz="1200" spc="-104" dirty="0">
                <a:latin typeface="Arial"/>
                <a:cs typeface="Arial"/>
              </a:rPr>
              <a:t>olarak </a:t>
            </a:r>
            <a:r>
              <a:rPr sz="1200" spc="-91" dirty="0">
                <a:latin typeface="Arial"/>
                <a:cs typeface="Arial"/>
              </a:rPr>
              <a:t>güvenliklerinin  </a:t>
            </a:r>
            <a:r>
              <a:rPr sz="1200" spc="-117" dirty="0">
                <a:latin typeface="Arial"/>
                <a:cs typeface="Arial"/>
              </a:rPr>
              <a:t>sağlanması ve </a:t>
            </a:r>
            <a:r>
              <a:rPr sz="1200" spc="-123" dirty="0">
                <a:latin typeface="Arial"/>
                <a:cs typeface="Arial"/>
              </a:rPr>
              <a:t>korunma </a:t>
            </a:r>
            <a:r>
              <a:rPr sz="1200" spc="-97" dirty="0">
                <a:latin typeface="Arial"/>
                <a:cs typeface="Arial"/>
              </a:rPr>
              <a:t>gereksinimlerinin </a:t>
            </a:r>
            <a:r>
              <a:rPr sz="1200" spc="-104" dirty="0">
                <a:latin typeface="Arial"/>
                <a:cs typeface="Arial"/>
              </a:rPr>
              <a:t>karşılanması </a:t>
            </a:r>
            <a:r>
              <a:rPr sz="1200" spc="-91" dirty="0">
                <a:latin typeface="Arial"/>
                <a:cs typeface="Arial"/>
              </a:rPr>
              <a:t>görevlerini </a:t>
            </a:r>
            <a:r>
              <a:rPr sz="1200" spc="-123" dirty="0">
                <a:latin typeface="Arial"/>
                <a:cs typeface="Arial"/>
              </a:rPr>
              <a:t>tam </a:t>
            </a:r>
            <a:r>
              <a:rPr sz="1200" spc="-97" dirty="0">
                <a:latin typeface="Arial"/>
                <a:cs typeface="Arial"/>
              </a:rPr>
              <a:t>olarak </a:t>
            </a:r>
            <a:r>
              <a:rPr sz="1200" spc="-104" dirty="0">
                <a:latin typeface="Arial"/>
                <a:cs typeface="Arial"/>
              </a:rPr>
              <a:t>yerine </a:t>
            </a:r>
            <a:r>
              <a:rPr sz="1200" spc="-97" dirty="0">
                <a:latin typeface="Arial"/>
                <a:cs typeface="Arial"/>
              </a:rPr>
              <a:t>getirmeleri  olanaksızdır. </a:t>
            </a:r>
            <a:r>
              <a:rPr sz="1200" spc="-117" dirty="0">
                <a:latin typeface="Arial"/>
                <a:cs typeface="Arial"/>
              </a:rPr>
              <a:t>Özel hukuk </a:t>
            </a:r>
            <a:r>
              <a:rPr sz="1200" spc="-84" dirty="0">
                <a:latin typeface="Arial"/>
                <a:cs typeface="Arial"/>
              </a:rPr>
              <a:t>kişilerinin </a:t>
            </a:r>
            <a:r>
              <a:rPr sz="1200" spc="-91" dirty="0">
                <a:latin typeface="Arial"/>
                <a:cs typeface="Arial"/>
              </a:rPr>
              <a:t>kişisel </a:t>
            </a:r>
            <a:r>
              <a:rPr sz="1200" spc="-123" dirty="0">
                <a:latin typeface="Arial"/>
                <a:cs typeface="Arial"/>
              </a:rPr>
              <a:t>korunma </a:t>
            </a:r>
            <a:r>
              <a:rPr sz="1200" spc="-97" dirty="0">
                <a:latin typeface="Arial"/>
                <a:cs typeface="Arial"/>
              </a:rPr>
              <a:t>gereksinimleri </a:t>
            </a:r>
            <a:r>
              <a:rPr sz="1200" spc="-117" dirty="0">
                <a:latin typeface="Arial"/>
                <a:cs typeface="Arial"/>
              </a:rPr>
              <a:t>konusunda </a:t>
            </a:r>
            <a:r>
              <a:rPr sz="1200" spc="-104" dirty="0">
                <a:latin typeface="Arial"/>
                <a:cs typeface="Arial"/>
              </a:rPr>
              <a:t>özel güvenlik  </a:t>
            </a:r>
            <a:r>
              <a:rPr sz="1200" spc="-84" dirty="0">
                <a:latin typeface="Arial"/>
                <a:cs typeface="Arial"/>
              </a:rPr>
              <a:t>faaliyetlerinin </a:t>
            </a:r>
            <a:r>
              <a:rPr sz="1200" spc="-117" dirty="0">
                <a:latin typeface="Arial"/>
                <a:cs typeface="Arial"/>
              </a:rPr>
              <a:t>yasa koyucu </a:t>
            </a:r>
            <a:r>
              <a:rPr sz="1200" spc="-97" dirty="0">
                <a:latin typeface="Arial"/>
                <a:cs typeface="Arial"/>
              </a:rPr>
              <a:t>tarafından </a:t>
            </a:r>
            <a:r>
              <a:rPr sz="1200" spc="-110" dirty="0">
                <a:latin typeface="Arial"/>
                <a:cs typeface="Arial"/>
              </a:rPr>
              <a:t>düzenlenmesi, genel </a:t>
            </a:r>
            <a:r>
              <a:rPr sz="1200" spc="-91" dirty="0">
                <a:latin typeface="Arial"/>
                <a:cs typeface="Arial"/>
              </a:rPr>
              <a:t>kolluk birimlerinin </a:t>
            </a:r>
            <a:r>
              <a:rPr sz="1200" spc="-97" dirty="0">
                <a:latin typeface="Arial"/>
                <a:cs typeface="Arial"/>
              </a:rPr>
              <a:t>görevlerini </a:t>
            </a:r>
            <a:r>
              <a:rPr sz="1200" spc="-123" dirty="0">
                <a:latin typeface="Arial"/>
                <a:cs typeface="Arial"/>
              </a:rPr>
              <a:t>daha  </a:t>
            </a:r>
            <a:r>
              <a:rPr sz="1200" spc="-71" dirty="0">
                <a:latin typeface="Arial"/>
                <a:cs typeface="Arial"/>
              </a:rPr>
              <a:t>iyi </a:t>
            </a:r>
            <a:r>
              <a:rPr sz="1200" spc="-84" dirty="0">
                <a:latin typeface="Arial"/>
                <a:cs typeface="Arial"/>
              </a:rPr>
              <a:t>bir </a:t>
            </a:r>
            <a:r>
              <a:rPr sz="1200" spc="-97" dirty="0">
                <a:latin typeface="Arial"/>
                <a:cs typeface="Arial"/>
              </a:rPr>
              <a:t>şekilde </a:t>
            </a:r>
            <a:r>
              <a:rPr sz="1200" spc="-104" dirty="0">
                <a:latin typeface="Arial"/>
                <a:cs typeface="Arial"/>
              </a:rPr>
              <a:t>yerine </a:t>
            </a:r>
            <a:r>
              <a:rPr sz="1200" spc="-97" dirty="0">
                <a:latin typeface="Arial"/>
                <a:cs typeface="Arial"/>
              </a:rPr>
              <a:t>getirmelerine </a:t>
            </a:r>
            <a:r>
              <a:rPr sz="1200" spc="-91" dirty="0">
                <a:latin typeface="Arial"/>
                <a:cs typeface="Arial"/>
              </a:rPr>
              <a:t>katkı </a:t>
            </a:r>
            <a:r>
              <a:rPr sz="1200" spc="-97" dirty="0">
                <a:latin typeface="Arial"/>
                <a:cs typeface="Arial"/>
              </a:rPr>
              <a:t>sağlayacaktır. </a:t>
            </a:r>
            <a:r>
              <a:rPr sz="1200" spc="-129" dirty="0">
                <a:latin typeface="Arial"/>
                <a:cs typeface="Arial"/>
              </a:rPr>
              <a:t>Bu </a:t>
            </a:r>
            <a:r>
              <a:rPr sz="1200" spc="-91" dirty="0">
                <a:latin typeface="Arial"/>
                <a:cs typeface="Arial"/>
              </a:rPr>
              <a:t>katkı </a:t>
            </a:r>
            <a:r>
              <a:rPr sz="1200" spc="-136" dirty="0">
                <a:latin typeface="Arial"/>
                <a:cs typeface="Arial"/>
              </a:rPr>
              <a:t>hem </a:t>
            </a:r>
            <a:r>
              <a:rPr sz="1200" spc="-104" dirty="0">
                <a:latin typeface="Arial"/>
                <a:cs typeface="Arial"/>
              </a:rPr>
              <a:t>genel </a:t>
            </a:r>
            <a:r>
              <a:rPr sz="1200" spc="-91" dirty="0">
                <a:latin typeface="Arial"/>
                <a:cs typeface="Arial"/>
              </a:rPr>
              <a:t>kolluk birimlerinin </a:t>
            </a:r>
            <a:r>
              <a:rPr sz="1200" spc="-78" dirty="0">
                <a:latin typeface="Arial"/>
                <a:cs typeface="Arial"/>
              </a:rPr>
              <a:t>iş  </a:t>
            </a:r>
            <a:r>
              <a:rPr sz="1200" spc="-117" dirty="0">
                <a:latin typeface="Arial"/>
                <a:cs typeface="Arial"/>
              </a:rPr>
              <a:t>yükünün </a:t>
            </a:r>
            <a:r>
              <a:rPr sz="1200" spc="-110" dirty="0">
                <a:latin typeface="Arial"/>
                <a:cs typeface="Arial"/>
              </a:rPr>
              <a:t>azalmasına </a:t>
            </a:r>
            <a:r>
              <a:rPr sz="1200" spc="-97" dirty="0">
                <a:latin typeface="Arial"/>
                <a:cs typeface="Arial"/>
              </a:rPr>
              <a:t>bağlı </a:t>
            </a:r>
            <a:r>
              <a:rPr sz="1200" spc="-104" dirty="0">
                <a:latin typeface="Arial"/>
                <a:cs typeface="Arial"/>
              </a:rPr>
              <a:t>olarak görev/hizmet </a:t>
            </a:r>
            <a:r>
              <a:rPr sz="1200" spc="-91" dirty="0">
                <a:latin typeface="Arial"/>
                <a:cs typeface="Arial"/>
              </a:rPr>
              <a:t>kalitesinin </a:t>
            </a:r>
            <a:r>
              <a:rPr sz="1200" spc="-110" dirty="0">
                <a:latin typeface="Arial"/>
                <a:cs typeface="Arial"/>
              </a:rPr>
              <a:t>yükselmesi </a:t>
            </a:r>
            <a:r>
              <a:rPr sz="1200" spc="-97" dirty="0">
                <a:latin typeface="Arial"/>
                <a:cs typeface="Arial"/>
              </a:rPr>
              <a:t>şeklinde </a:t>
            </a:r>
            <a:r>
              <a:rPr sz="1200" spc="-104" dirty="0">
                <a:latin typeface="Arial"/>
                <a:cs typeface="Arial"/>
              </a:rPr>
              <a:t>ortaya çıkacak  </a:t>
            </a:r>
            <a:r>
              <a:rPr sz="1200" spc="-142" dirty="0">
                <a:latin typeface="Arial"/>
                <a:cs typeface="Arial"/>
              </a:rPr>
              <a:t>hem</a:t>
            </a:r>
            <a:r>
              <a:rPr sz="1200" spc="39" dirty="0">
                <a:latin typeface="Arial"/>
                <a:cs typeface="Arial"/>
              </a:rPr>
              <a:t> </a:t>
            </a:r>
            <a:r>
              <a:rPr sz="1200" spc="-104" dirty="0">
                <a:latin typeface="Arial"/>
                <a:cs typeface="Arial"/>
              </a:rPr>
              <a:t>de, özel güvenlik </a:t>
            </a:r>
            <a:r>
              <a:rPr sz="1200" spc="-84" dirty="0">
                <a:latin typeface="Arial"/>
                <a:cs typeface="Arial"/>
              </a:rPr>
              <a:t>faaliyeti </a:t>
            </a:r>
            <a:r>
              <a:rPr sz="1200" spc="-104" dirty="0">
                <a:latin typeface="Arial"/>
                <a:cs typeface="Arial"/>
              </a:rPr>
              <a:t>yürüten özel </a:t>
            </a:r>
            <a:r>
              <a:rPr sz="1200" spc="-117" dirty="0">
                <a:latin typeface="Arial"/>
                <a:cs typeface="Arial"/>
              </a:rPr>
              <a:t>hukuk </a:t>
            </a:r>
            <a:r>
              <a:rPr sz="1200" spc="-84" dirty="0">
                <a:latin typeface="Arial"/>
                <a:cs typeface="Arial"/>
              </a:rPr>
              <a:t>kişilerinin </a:t>
            </a:r>
            <a:r>
              <a:rPr sz="1200" spc="-110" dirty="0">
                <a:latin typeface="Arial"/>
                <a:cs typeface="Arial"/>
              </a:rPr>
              <a:t>genel </a:t>
            </a:r>
            <a:r>
              <a:rPr sz="1200" spc="-97" dirty="0">
                <a:latin typeface="Arial"/>
                <a:cs typeface="Arial"/>
              </a:rPr>
              <a:t>kolluğa </a:t>
            </a:r>
            <a:r>
              <a:rPr sz="1200" spc="-104" dirty="0">
                <a:latin typeface="Arial"/>
                <a:cs typeface="Arial"/>
              </a:rPr>
              <a:t>yardımcı </a:t>
            </a:r>
            <a:r>
              <a:rPr sz="1200" spc="-110" dirty="0">
                <a:latin typeface="Arial"/>
                <a:cs typeface="Arial"/>
              </a:rPr>
              <a:t>olması  </a:t>
            </a:r>
            <a:r>
              <a:rPr sz="1200" spc="-97" dirty="0">
                <a:latin typeface="Arial"/>
                <a:cs typeface="Arial"/>
              </a:rPr>
              <a:t>yoluyla </a:t>
            </a:r>
            <a:r>
              <a:rPr sz="1200" spc="-117" dirty="0">
                <a:latin typeface="Arial"/>
                <a:cs typeface="Arial"/>
              </a:rPr>
              <a:t>yaşanacak </a:t>
            </a:r>
            <a:r>
              <a:rPr sz="1200" spc="-78" dirty="0">
                <a:latin typeface="Arial"/>
                <a:cs typeface="Arial"/>
              </a:rPr>
              <a:t>işbirliği </a:t>
            </a:r>
            <a:r>
              <a:rPr sz="1200" spc="-104" dirty="0">
                <a:latin typeface="Arial"/>
                <a:cs typeface="Arial"/>
              </a:rPr>
              <a:t>şeklinde</a:t>
            </a:r>
            <a:r>
              <a:rPr sz="1200" spc="45" dirty="0">
                <a:latin typeface="Arial"/>
                <a:cs typeface="Arial"/>
              </a:rPr>
              <a:t> </a:t>
            </a:r>
            <a:r>
              <a:rPr sz="1200" spc="-97" dirty="0">
                <a:latin typeface="Arial"/>
                <a:cs typeface="Arial"/>
              </a:rPr>
              <a:t>gerçekleşecektir.</a:t>
            </a:r>
            <a:endParaRPr sz="1200">
              <a:latin typeface="Arial"/>
              <a:cs typeface="Arial"/>
            </a:endParaRPr>
          </a:p>
          <a:p>
            <a:pPr>
              <a:spcBef>
                <a:spcPts val="32"/>
              </a:spcBef>
            </a:pPr>
            <a:endParaRPr sz="1200">
              <a:latin typeface="Arial"/>
              <a:cs typeface="Arial"/>
            </a:endParaRPr>
          </a:p>
          <a:p>
            <a:pPr marL="16445" marR="6578" indent="268057" algn="just">
              <a:lnSpc>
                <a:spcPts val="1334"/>
              </a:lnSpc>
            </a:pPr>
            <a:r>
              <a:rPr sz="1200" b="1" spc="-117" dirty="0">
                <a:latin typeface="Arial"/>
                <a:cs typeface="Arial"/>
              </a:rPr>
              <a:t>Özel </a:t>
            </a:r>
            <a:r>
              <a:rPr sz="1200" b="1" spc="-110" dirty="0">
                <a:latin typeface="Arial"/>
                <a:cs typeface="Arial"/>
              </a:rPr>
              <a:t>güvenlik </a:t>
            </a:r>
            <a:r>
              <a:rPr sz="1200" b="1" spc="-104" dirty="0">
                <a:latin typeface="Arial"/>
                <a:cs typeface="Arial"/>
              </a:rPr>
              <a:t>hizmetlerinin </a:t>
            </a:r>
            <a:r>
              <a:rPr sz="1200" b="1" spc="-117" dirty="0">
                <a:latin typeface="Arial"/>
                <a:cs typeface="Arial"/>
              </a:rPr>
              <a:t>temel </a:t>
            </a:r>
            <a:r>
              <a:rPr sz="1200" b="1" spc="-110" dirty="0">
                <a:latin typeface="Arial"/>
                <a:cs typeface="Arial"/>
              </a:rPr>
              <a:t>amacı</a:t>
            </a:r>
            <a:r>
              <a:rPr sz="1200" spc="-110" dirty="0">
                <a:latin typeface="Arial"/>
                <a:cs typeface="Arial"/>
              </a:rPr>
              <a:t>;</a:t>
            </a:r>
            <a:r>
              <a:rPr sz="1200" spc="104" dirty="0">
                <a:latin typeface="Arial"/>
                <a:cs typeface="Arial"/>
              </a:rPr>
              <a:t> </a:t>
            </a:r>
            <a:r>
              <a:rPr sz="1200" spc="-123" dirty="0">
                <a:latin typeface="Arial"/>
                <a:cs typeface="Arial"/>
              </a:rPr>
              <a:t>5188 </a:t>
            </a:r>
            <a:r>
              <a:rPr sz="1200" spc="-91" dirty="0">
                <a:latin typeface="Arial"/>
                <a:cs typeface="Arial"/>
              </a:rPr>
              <a:t>Sayılı </a:t>
            </a:r>
            <a:r>
              <a:rPr sz="1200" spc="-117" dirty="0">
                <a:latin typeface="Arial"/>
                <a:cs typeface="Arial"/>
              </a:rPr>
              <a:t>Özel </a:t>
            </a:r>
            <a:r>
              <a:rPr sz="1200" spc="-110" dirty="0">
                <a:latin typeface="Arial"/>
                <a:cs typeface="Arial"/>
              </a:rPr>
              <a:t>Güvenlik </a:t>
            </a:r>
            <a:r>
              <a:rPr sz="1200" spc="-104" dirty="0">
                <a:latin typeface="Arial"/>
                <a:cs typeface="Arial"/>
              </a:rPr>
              <a:t>Hizmetlerine Dair  </a:t>
            </a:r>
            <a:r>
              <a:rPr sz="1200" spc="-117" dirty="0">
                <a:latin typeface="Arial"/>
                <a:cs typeface="Arial"/>
              </a:rPr>
              <a:t>Kanunu’nun </a:t>
            </a:r>
            <a:r>
              <a:rPr sz="1200" spc="-91" dirty="0">
                <a:latin typeface="Arial"/>
                <a:cs typeface="Arial"/>
              </a:rPr>
              <a:t>1. </a:t>
            </a:r>
            <a:r>
              <a:rPr sz="1200" spc="-123" dirty="0">
                <a:latin typeface="Arial"/>
                <a:cs typeface="Arial"/>
              </a:rPr>
              <a:t>maddesinde </a:t>
            </a:r>
            <a:r>
              <a:rPr sz="1200" spc="-58" dirty="0">
                <a:latin typeface="Arial"/>
                <a:cs typeface="Arial"/>
              </a:rPr>
              <a:t>: </a:t>
            </a:r>
            <a:r>
              <a:rPr sz="1200" spc="-117" dirty="0">
                <a:latin typeface="Arial"/>
                <a:cs typeface="Arial"/>
              </a:rPr>
              <a:t>“</a:t>
            </a:r>
            <a:r>
              <a:rPr sz="1200" i="1" spc="-117" dirty="0">
                <a:latin typeface="Arial"/>
                <a:cs typeface="Arial"/>
              </a:rPr>
              <a:t>Bu </a:t>
            </a:r>
            <a:r>
              <a:rPr sz="1200" i="1" spc="-123" dirty="0">
                <a:latin typeface="Arial"/>
                <a:cs typeface="Arial"/>
              </a:rPr>
              <a:t>Kanunun </a:t>
            </a:r>
            <a:r>
              <a:rPr sz="1200" b="1" i="1" spc="-110" dirty="0">
                <a:latin typeface="Arial"/>
                <a:cs typeface="Arial"/>
              </a:rPr>
              <a:t>amacı</a:t>
            </a:r>
            <a:r>
              <a:rPr sz="1200" i="1" spc="-110" dirty="0">
                <a:latin typeface="Arial"/>
                <a:cs typeface="Arial"/>
              </a:rPr>
              <a:t>,</a:t>
            </a:r>
            <a:r>
              <a:rPr sz="1200" i="1" spc="104" dirty="0">
                <a:latin typeface="Arial"/>
                <a:cs typeface="Arial"/>
              </a:rPr>
              <a:t> </a:t>
            </a:r>
            <a:r>
              <a:rPr sz="1200" i="1" spc="-136" dirty="0">
                <a:latin typeface="Arial"/>
                <a:cs typeface="Arial"/>
              </a:rPr>
              <a:t>kamu </a:t>
            </a:r>
            <a:r>
              <a:rPr sz="1200" i="1" spc="-91" dirty="0">
                <a:latin typeface="Arial"/>
                <a:cs typeface="Arial"/>
              </a:rPr>
              <a:t>güvenliğini </a:t>
            </a:r>
            <a:r>
              <a:rPr sz="1200" b="1" i="1" spc="-117" dirty="0">
                <a:latin typeface="Arial"/>
                <a:cs typeface="Arial"/>
              </a:rPr>
              <a:t>tamamlayıcı </a:t>
            </a:r>
            <a:r>
              <a:rPr sz="1200" b="1" i="1" spc="-110" dirty="0">
                <a:latin typeface="Arial"/>
                <a:cs typeface="Arial"/>
              </a:rPr>
              <a:t>mahiyetteki  </a:t>
            </a:r>
            <a:r>
              <a:rPr sz="1200" i="1" spc="-104" dirty="0">
                <a:latin typeface="Arial"/>
                <a:cs typeface="Arial"/>
              </a:rPr>
              <a:t>özel güvenlik </a:t>
            </a:r>
            <a:r>
              <a:rPr sz="1200" i="1" spc="-97" dirty="0">
                <a:latin typeface="Arial"/>
                <a:cs typeface="Arial"/>
              </a:rPr>
              <a:t>hizmetlerinin </a:t>
            </a:r>
            <a:r>
              <a:rPr sz="1200" i="1" spc="-104" dirty="0">
                <a:latin typeface="Arial"/>
                <a:cs typeface="Arial"/>
              </a:rPr>
              <a:t>yerine </a:t>
            </a:r>
            <a:r>
              <a:rPr sz="1200" i="1" spc="-97" dirty="0">
                <a:latin typeface="Arial"/>
                <a:cs typeface="Arial"/>
              </a:rPr>
              <a:t>getirilmesine </a:t>
            </a:r>
            <a:r>
              <a:rPr sz="1200" i="1" spc="-78" dirty="0">
                <a:latin typeface="Arial"/>
                <a:cs typeface="Arial"/>
              </a:rPr>
              <a:t>ilişkin </a:t>
            </a:r>
            <a:r>
              <a:rPr sz="1200" i="1" spc="-117" dirty="0">
                <a:latin typeface="Arial"/>
                <a:cs typeface="Arial"/>
              </a:rPr>
              <a:t>esas ve </a:t>
            </a:r>
            <a:r>
              <a:rPr sz="1200" i="1" spc="-91" dirty="0">
                <a:latin typeface="Arial"/>
                <a:cs typeface="Arial"/>
              </a:rPr>
              <a:t>usulleri belirlemektir</a:t>
            </a:r>
            <a:r>
              <a:rPr sz="1200" spc="-91" dirty="0">
                <a:latin typeface="Arial"/>
                <a:cs typeface="Arial"/>
              </a:rPr>
              <a:t>”  </a:t>
            </a:r>
            <a:r>
              <a:rPr sz="1200" spc="-97" dirty="0">
                <a:latin typeface="Arial"/>
                <a:cs typeface="Arial"/>
              </a:rPr>
              <a:t>denilmektedir. </a:t>
            </a:r>
            <a:r>
              <a:rPr sz="1200" spc="-117" dirty="0">
                <a:latin typeface="Arial"/>
                <a:cs typeface="Arial"/>
              </a:rPr>
              <a:t>Özel </a:t>
            </a:r>
            <a:r>
              <a:rPr sz="1200" spc="-97" dirty="0">
                <a:latin typeface="Arial"/>
                <a:cs typeface="Arial"/>
              </a:rPr>
              <a:t>güvenliğin </a:t>
            </a:r>
            <a:r>
              <a:rPr sz="1200" spc="-110" dirty="0">
                <a:latin typeface="Arial"/>
                <a:cs typeface="Arial"/>
              </a:rPr>
              <a:t>amacı, </a:t>
            </a:r>
            <a:r>
              <a:rPr sz="1200" spc="-136" dirty="0">
                <a:latin typeface="Arial"/>
                <a:cs typeface="Arial"/>
              </a:rPr>
              <a:t>kamu </a:t>
            </a:r>
            <a:r>
              <a:rPr sz="1200" spc="-91" dirty="0">
                <a:latin typeface="Arial"/>
                <a:cs typeface="Arial"/>
              </a:rPr>
              <a:t>güvenliğini </a:t>
            </a:r>
            <a:r>
              <a:rPr sz="1200" spc="-110" dirty="0">
                <a:latin typeface="Arial"/>
                <a:cs typeface="Arial"/>
              </a:rPr>
              <a:t>tamamlayıcı </a:t>
            </a:r>
            <a:r>
              <a:rPr sz="1200" spc="-104" dirty="0">
                <a:latin typeface="Arial"/>
                <a:cs typeface="Arial"/>
              </a:rPr>
              <a:t>mahiyette </a:t>
            </a:r>
            <a:r>
              <a:rPr sz="1200" spc="-117" dirty="0">
                <a:latin typeface="Arial"/>
                <a:cs typeface="Arial"/>
              </a:rPr>
              <a:t>kalmak  </a:t>
            </a:r>
            <a:r>
              <a:rPr sz="1200" spc="-97" dirty="0">
                <a:latin typeface="Arial"/>
                <a:cs typeface="Arial"/>
              </a:rPr>
              <a:t>kaydıyla, </a:t>
            </a:r>
            <a:r>
              <a:rPr sz="1200" spc="-104" dirty="0">
                <a:latin typeface="Arial"/>
                <a:cs typeface="Arial"/>
              </a:rPr>
              <a:t>güvenlik </a:t>
            </a:r>
            <a:r>
              <a:rPr sz="1200" spc="-97" dirty="0">
                <a:latin typeface="Arial"/>
                <a:cs typeface="Arial"/>
              </a:rPr>
              <a:t>hizmetinin </a:t>
            </a:r>
            <a:r>
              <a:rPr sz="1200" spc="-117" dirty="0">
                <a:latin typeface="Arial"/>
                <a:cs typeface="Arial"/>
              </a:rPr>
              <a:t>uygulanmasında </a:t>
            </a:r>
            <a:r>
              <a:rPr sz="1200" spc="-110" dirty="0">
                <a:latin typeface="Arial"/>
                <a:cs typeface="Arial"/>
              </a:rPr>
              <a:t>genel  </a:t>
            </a:r>
            <a:r>
              <a:rPr sz="1200" spc="-91" dirty="0">
                <a:latin typeface="Arial"/>
                <a:cs typeface="Arial"/>
              </a:rPr>
              <a:t>kolluk görevlilerine </a:t>
            </a:r>
            <a:r>
              <a:rPr sz="1200" spc="-110" dirty="0">
                <a:latin typeface="Arial"/>
                <a:cs typeface="Arial"/>
              </a:rPr>
              <a:t>yardımcı  </a:t>
            </a:r>
            <a:r>
              <a:rPr sz="1200" spc="-104" dirty="0">
                <a:latin typeface="Arial"/>
                <a:cs typeface="Arial"/>
              </a:rPr>
              <a:t>olacak  </a:t>
            </a:r>
            <a:r>
              <a:rPr sz="1200" spc="-97" dirty="0">
                <a:latin typeface="Arial"/>
                <a:cs typeface="Arial"/>
              </a:rPr>
              <a:t>şekilde</a:t>
            </a:r>
            <a:r>
              <a:rPr sz="1200" spc="-71" dirty="0">
                <a:latin typeface="Arial"/>
                <a:cs typeface="Arial"/>
              </a:rPr>
              <a:t> </a:t>
            </a:r>
            <a:r>
              <a:rPr sz="1200" spc="-97" dirty="0">
                <a:latin typeface="Arial"/>
                <a:cs typeface="Arial"/>
              </a:rPr>
              <a:t>yürütülmesidir.</a:t>
            </a:r>
            <a:endParaRPr sz="1200">
              <a:latin typeface="Arial"/>
              <a:cs typeface="Arial"/>
            </a:endParaRPr>
          </a:p>
          <a:p>
            <a:pPr marL="16445" marR="11512" indent="234345" algn="just">
              <a:lnSpc>
                <a:spcPts val="1334"/>
              </a:lnSpc>
              <a:spcBef>
                <a:spcPts val="19"/>
              </a:spcBef>
            </a:pPr>
            <a:r>
              <a:rPr sz="1200" spc="-84" dirty="0">
                <a:latin typeface="Arial"/>
                <a:cs typeface="Arial"/>
              </a:rPr>
              <a:t>Kişiler </a:t>
            </a:r>
            <a:r>
              <a:rPr sz="1200" spc="-117" dirty="0">
                <a:latin typeface="Arial"/>
                <a:cs typeface="Arial"/>
              </a:rPr>
              <a:t>veya </a:t>
            </a:r>
            <a:r>
              <a:rPr sz="1200" spc="-97" dirty="0">
                <a:latin typeface="Arial"/>
                <a:cs typeface="Arial"/>
              </a:rPr>
              <a:t>işletmeler </a:t>
            </a:r>
            <a:r>
              <a:rPr sz="1200" spc="-104" dirty="0">
                <a:latin typeface="Arial"/>
                <a:cs typeface="Arial"/>
              </a:rPr>
              <a:t>özel güvenlik </a:t>
            </a:r>
            <a:r>
              <a:rPr sz="1200" spc="-97" dirty="0">
                <a:latin typeface="Arial"/>
                <a:cs typeface="Arial"/>
              </a:rPr>
              <a:t>hizmeti </a:t>
            </a:r>
            <a:r>
              <a:rPr sz="1200" spc="-117" dirty="0">
                <a:latin typeface="Arial"/>
                <a:cs typeface="Arial"/>
              </a:rPr>
              <a:t>almada veya </a:t>
            </a:r>
            <a:r>
              <a:rPr sz="1200" spc="-129" dirty="0">
                <a:latin typeface="Arial"/>
                <a:cs typeface="Arial"/>
              </a:rPr>
              <a:t>almamada tamamen </a:t>
            </a:r>
            <a:r>
              <a:rPr sz="1200" spc="-91" dirty="0">
                <a:latin typeface="Arial"/>
                <a:cs typeface="Arial"/>
              </a:rPr>
              <a:t>serbestir.  </a:t>
            </a:r>
            <a:r>
              <a:rPr sz="1200" spc="-84" dirty="0">
                <a:latin typeface="Arial"/>
                <a:cs typeface="Arial"/>
              </a:rPr>
              <a:t>Kişiler </a:t>
            </a:r>
            <a:r>
              <a:rPr sz="1200" spc="-117" dirty="0">
                <a:latin typeface="Arial"/>
                <a:cs typeface="Arial"/>
              </a:rPr>
              <a:t>veya </a:t>
            </a:r>
            <a:r>
              <a:rPr sz="1200" spc="-110" dirty="0">
                <a:latin typeface="Arial"/>
                <a:cs typeface="Arial"/>
              </a:rPr>
              <a:t>kurumlar </a:t>
            </a:r>
            <a:r>
              <a:rPr sz="1200" spc="-104" dirty="0">
                <a:latin typeface="Arial"/>
                <a:cs typeface="Arial"/>
              </a:rPr>
              <a:t>güvenlik </a:t>
            </a:r>
            <a:r>
              <a:rPr sz="1200" spc="-110" dirty="0">
                <a:latin typeface="Arial"/>
                <a:cs typeface="Arial"/>
              </a:rPr>
              <a:t>hizmetinden </a:t>
            </a:r>
            <a:r>
              <a:rPr sz="1200" spc="-97" dirty="0">
                <a:latin typeface="Arial"/>
                <a:cs typeface="Arial"/>
              </a:rPr>
              <a:t>direk </a:t>
            </a:r>
            <a:r>
              <a:rPr sz="1200" spc="-104" dirty="0">
                <a:latin typeface="Arial"/>
                <a:cs typeface="Arial"/>
              </a:rPr>
              <a:t>özel güvenlik </a:t>
            </a:r>
            <a:r>
              <a:rPr sz="1200" spc="-91" dirty="0">
                <a:latin typeface="Arial"/>
                <a:cs typeface="Arial"/>
              </a:rPr>
              <a:t>görevlisi </a:t>
            </a:r>
            <a:r>
              <a:rPr sz="1200" spc="-104" dirty="0">
                <a:latin typeface="Arial"/>
                <a:cs typeface="Arial"/>
              </a:rPr>
              <a:t>istihdam </a:t>
            </a:r>
            <a:r>
              <a:rPr sz="1200" spc="-117" dirty="0">
                <a:latin typeface="Arial"/>
                <a:cs typeface="Arial"/>
              </a:rPr>
              <a:t>ederek veya  </a:t>
            </a:r>
            <a:r>
              <a:rPr sz="1200" spc="-104" dirty="0">
                <a:latin typeface="Arial"/>
                <a:cs typeface="Arial"/>
              </a:rPr>
              <a:t>kendi bünyelerinde özel güvenlik </a:t>
            </a:r>
            <a:r>
              <a:rPr sz="1200" spc="-91" dirty="0">
                <a:latin typeface="Arial"/>
                <a:cs typeface="Arial"/>
              </a:rPr>
              <a:t>birimi </a:t>
            </a:r>
            <a:r>
              <a:rPr sz="1200" spc="-110" dirty="0">
                <a:latin typeface="Arial"/>
                <a:cs typeface="Arial"/>
              </a:rPr>
              <a:t>kurarak </a:t>
            </a:r>
            <a:r>
              <a:rPr sz="1200" spc="-117" dirty="0">
                <a:latin typeface="Arial"/>
                <a:cs typeface="Arial"/>
              </a:rPr>
              <a:t>veya </a:t>
            </a:r>
            <a:r>
              <a:rPr sz="1200" spc="-104" dirty="0">
                <a:latin typeface="Arial"/>
                <a:cs typeface="Arial"/>
              </a:rPr>
              <a:t>özel güvenlik </a:t>
            </a:r>
            <a:r>
              <a:rPr sz="1200" spc="-97" dirty="0">
                <a:latin typeface="Arial"/>
                <a:cs typeface="Arial"/>
              </a:rPr>
              <a:t>şirketinden </a:t>
            </a:r>
            <a:r>
              <a:rPr sz="1200" spc="-110" dirty="0">
                <a:latin typeface="Arial"/>
                <a:cs typeface="Arial"/>
              </a:rPr>
              <a:t>hizmet </a:t>
            </a:r>
            <a:r>
              <a:rPr sz="1200" spc="-97" dirty="0">
                <a:latin typeface="Arial"/>
                <a:cs typeface="Arial"/>
              </a:rPr>
              <a:t>satın  </a:t>
            </a:r>
            <a:r>
              <a:rPr sz="1200" spc="-104" dirty="0">
                <a:latin typeface="Arial"/>
                <a:cs typeface="Arial"/>
              </a:rPr>
              <a:t>alarak</a:t>
            </a:r>
            <a:r>
              <a:rPr sz="1200" spc="-65" dirty="0">
                <a:latin typeface="Arial"/>
                <a:cs typeface="Arial"/>
              </a:rPr>
              <a:t> </a:t>
            </a:r>
            <a:r>
              <a:rPr sz="1200" spc="-91" dirty="0">
                <a:latin typeface="Arial"/>
                <a:cs typeface="Arial"/>
              </a:rPr>
              <a:t>faydalanırlar.</a:t>
            </a:r>
            <a:endParaRPr sz="1200">
              <a:latin typeface="Arial"/>
              <a:cs typeface="Arial"/>
            </a:endParaRPr>
          </a:p>
        </p:txBody>
      </p:sp>
      <p:graphicFrame>
        <p:nvGraphicFramePr>
          <p:cNvPr id="4" name="object 4"/>
          <p:cNvGraphicFramePr>
            <a:graphicFrameLocks noGrp="1"/>
          </p:cNvGraphicFramePr>
          <p:nvPr/>
        </p:nvGraphicFramePr>
        <p:xfrm>
          <a:off x="981748" y="5594987"/>
          <a:ext cx="7168937" cy="394201"/>
        </p:xfrm>
        <a:graphic>
          <a:graphicData uri="http://schemas.openxmlformats.org/drawingml/2006/table">
            <a:tbl>
              <a:tblPr firstRow="1" bandRow="1">
                <a:tableStyleId>{2D5ABB26-0587-4C30-8999-92F81FD0307C}</a:tableStyleId>
              </a:tblPr>
              <a:tblGrid>
                <a:gridCol w="140500">
                  <a:extLst>
                    <a:ext uri="{9D8B030D-6E8A-4147-A177-3AD203B41FA5}">
                      <a16:colId xmlns:a16="http://schemas.microsoft.com/office/drawing/2014/main" val="20000"/>
                    </a:ext>
                  </a:extLst>
                </a:gridCol>
                <a:gridCol w="505568">
                  <a:extLst>
                    <a:ext uri="{9D8B030D-6E8A-4147-A177-3AD203B41FA5}">
                      <a16:colId xmlns:a16="http://schemas.microsoft.com/office/drawing/2014/main" val="20001"/>
                    </a:ext>
                  </a:extLst>
                </a:gridCol>
                <a:gridCol w="777355">
                  <a:extLst>
                    <a:ext uri="{9D8B030D-6E8A-4147-A177-3AD203B41FA5}">
                      <a16:colId xmlns:a16="http://schemas.microsoft.com/office/drawing/2014/main" val="20002"/>
                    </a:ext>
                  </a:extLst>
                </a:gridCol>
                <a:gridCol w="525145">
                  <a:extLst>
                    <a:ext uri="{9D8B030D-6E8A-4147-A177-3AD203B41FA5}">
                      <a16:colId xmlns:a16="http://schemas.microsoft.com/office/drawing/2014/main" val="20003"/>
                    </a:ext>
                  </a:extLst>
                </a:gridCol>
                <a:gridCol w="521691">
                  <a:extLst>
                    <a:ext uri="{9D8B030D-6E8A-4147-A177-3AD203B41FA5}">
                      <a16:colId xmlns:a16="http://schemas.microsoft.com/office/drawing/2014/main" val="20004"/>
                    </a:ext>
                  </a:extLst>
                </a:gridCol>
                <a:gridCol w="589636">
                  <a:extLst>
                    <a:ext uri="{9D8B030D-6E8A-4147-A177-3AD203B41FA5}">
                      <a16:colId xmlns:a16="http://schemas.microsoft.com/office/drawing/2014/main" val="20005"/>
                    </a:ext>
                  </a:extLst>
                </a:gridCol>
                <a:gridCol w="492901">
                  <a:extLst>
                    <a:ext uri="{9D8B030D-6E8A-4147-A177-3AD203B41FA5}">
                      <a16:colId xmlns:a16="http://schemas.microsoft.com/office/drawing/2014/main" val="20006"/>
                    </a:ext>
                  </a:extLst>
                </a:gridCol>
                <a:gridCol w="694438">
                  <a:extLst>
                    <a:ext uri="{9D8B030D-6E8A-4147-A177-3AD203B41FA5}">
                      <a16:colId xmlns:a16="http://schemas.microsoft.com/office/drawing/2014/main" val="20007"/>
                    </a:ext>
                  </a:extLst>
                </a:gridCol>
                <a:gridCol w="333975">
                  <a:extLst>
                    <a:ext uri="{9D8B030D-6E8A-4147-A177-3AD203B41FA5}">
                      <a16:colId xmlns:a16="http://schemas.microsoft.com/office/drawing/2014/main" val="20008"/>
                    </a:ext>
                  </a:extLst>
                </a:gridCol>
                <a:gridCol w="1295593">
                  <a:extLst>
                    <a:ext uri="{9D8B030D-6E8A-4147-A177-3AD203B41FA5}">
                      <a16:colId xmlns:a16="http://schemas.microsoft.com/office/drawing/2014/main" val="20009"/>
                    </a:ext>
                  </a:extLst>
                </a:gridCol>
                <a:gridCol w="1031865">
                  <a:extLst>
                    <a:ext uri="{9D8B030D-6E8A-4147-A177-3AD203B41FA5}">
                      <a16:colId xmlns:a16="http://schemas.microsoft.com/office/drawing/2014/main" val="20010"/>
                    </a:ext>
                  </a:extLst>
                </a:gridCol>
                <a:gridCol w="260270">
                  <a:extLst>
                    <a:ext uri="{9D8B030D-6E8A-4147-A177-3AD203B41FA5}">
                      <a16:colId xmlns:a16="http://schemas.microsoft.com/office/drawing/2014/main" val="20011"/>
                    </a:ext>
                  </a:extLst>
                </a:gridCol>
              </a:tblGrid>
              <a:tr h="179889">
                <a:tc>
                  <a:txBody>
                    <a:bodyPr/>
                    <a:lstStyle/>
                    <a:p>
                      <a:pPr>
                        <a:lnSpc>
                          <a:spcPct val="100000"/>
                        </a:lnSpc>
                      </a:pPr>
                      <a:endParaRPr sz="800">
                        <a:latin typeface="Times New Roman"/>
                        <a:cs typeface="Times New Roman"/>
                      </a:endParaRPr>
                    </a:p>
                  </a:txBody>
                  <a:tcPr marL="0" marR="0" marT="0" marB="0">
                    <a:solidFill>
                      <a:srgbClr val="B6DDE8"/>
                    </a:solidFill>
                  </a:tcPr>
                </a:tc>
                <a:tc gridSpan="11">
                  <a:txBody>
                    <a:bodyPr/>
                    <a:lstStyle/>
                    <a:p>
                      <a:pPr>
                        <a:lnSpc>
                          <a:spcPts val="1030"/>
                        </a:lnSpc>
                        <a:spcBef>
                          <a:spcPts val="60"/>
                        </a:spcBef>
                      </a:pPr>
                      <a:r>
                        <a:rPr sz="800" b="1" spc="-85" dirty="0">
                          <a:solidFill>
                            <a:srgbClr val="2A2C25"/>
                          </a:solidFill>
                          <a:latin typeface="Arial"/>
                          <a:cs typeface="Arial"/>
                        </a:rPr>
                        <a:t>Türkiye’de</a:t>
                      </a:r>
                      <a:r>
                        <a:rPr sz="800" b="1" spc="80" dirty="0">
                          <a:solidFill>
                            <a:srgbClr val="2A2C25"/>
                          </a:solidFill>
                          <a:latin typeface="Arial"/>
                          <a:cs typeface="Arial"/>
                        </a:rPr>
                        <a:t> </a:t>
                      </a:r>
                      <a:r>
                        <a:rPr sz="800" b="1" spc="-90" dirty="0">
                          <a:solidFill>
                            <a:srgbClr val="2A2C25"/>
                          </a:solidFill>
                          <a:latin typeface="Arial"/>
                          <a:cs typeface="Arial"/>
                        </a:rPr>
                        <a:t>Özel </a:t>
                      </a:r>
                      <a:r>
                        <a:rPr sz="800" b="1" spc="-85" dirty="0">
                          <a:solidFill>
                            <a:srgbClr val="2A2C25"/>
                          </a:solidFill>
                          <a:latin typeface="Arial"/>
                          <a:cs typeface="Arial"/>
                        </a:rPr>
                        <a:t>Güvenliğin  </a:t>
                      </a:r>
                      <a:r>
                        <a:rPr sz="800" b="1" spc="-80" dirty="0">
                          <a:solidFill>
                            <a:srgbClr val="2A2C25"/>
                          </a:solidFill>
                          <a:latin typeface="Arial"/>
                          <a:cs typeface="Arial"/>
                        </a:rPr>
                        <a:t>Tarihçesi: </a:t>
                      </a:r>
                      <a:r>
                        <a:rPr sz="800" spc="-80" dirty="0">
                          <a:solidFill>
                            <a:srgbClr val="2A2C25"/>
                          </a:solidFill>
                          <a:latin typeface="Arial"/>
                          <a:cs typeface="Arial"/>
                        </a:rPr>
                        <a:t>Türkiye’de özel güvenlik </a:t>
                      </a:r>
                      <a:r>
                        <a:rPr sz="800" spc="-75" dirty="0">
                          <a:solidFill>
                            <a:srgbClr val="2A2C25"/>
                          </a:solidFill>
                          <a:latin typeface="Arial"/>
                          <a:cs typeface="Arial"/>
                        </a:rPr>
                        <a:t>anlayışının temeli</a:t>
                      </a:r>
                      <a:r>
                        <a:rPr sz="800" spc="25" dirty="0">
                          <a:solidFill>
                            <a:srgbClr val="2A2C25"/>
                          </a:solidFill>
                          <a:latin typeface="Arial"/>
                          <a:cs typeface="Arial"/>
                        </a:rPr>
                        <a:t> </a:t>
                      </a:r>
                      <a:r>
                        <a:rPr sz="800" spc="-95" dirty="0">
                          <a:solidFill>
                            <a:srgbClr val="2A2C25"/>
                          </a:solidFill>
                          <a:latin typeface="Arial"/>
                          <a:cs typeface="Arial"/>
                        </a:rPr>
                        <a:t>1981</a:t>
                      </a:r>
                      <a:endParaRPr sz="800">
                        <a:latin typeface="Arial"/>
                        <a:cs typeface="Arial"/>
                      </a:endParaRPr>
                    </a:p>
                  </a:txBody>
                  <a:tcPr marL="0" marR="0" marT="7144" marB="0">
                    <a:solidFill>
                      <a:srgbClr val="B3B5A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14312">
                <a:tc gridSpan="2">
                  <a:txBody>
                    <a:bodyPr/>
                    <a:lstStyle/>
                    <a:p>
                      <a:pPr>
                        <a:lnSpc>
                          <a:spcPts val="944"/>
                        </a:lnSpc>
                      </a:pPr>
                      <a:r>
                        <a:rPr sz="800" spc="-70" dirty="0">
                          <a:solidFill>
                            <a:srgbClr val="2A2C25"/>
                          </a:solidFill>
                          <a:latin typeface="Arial"/>
                          <a:cs typeface="Arial"/>
                        </a:rPr>
                        <a:t>yılında</a:t>
                      </a:r>
                      <a:endParaRPr sz="800">
                        <a:latin typeface="Arial"/>
                        <a:cs typeface="Arial"/>
                      </a:endParaRPr>
                    </a:p>
                  </a:txBody>
                  <a:tcPr marL="0" marR="0" marT="0" marB="0">
                    <a:solidFill>
                      <a:srgbClr val="B3B5AA"/>
                    </a:solidFill>
                  </a:tcPr>
                </a:tc>
                <a:tc hMerge="1">
                  <a:txBody>
                    <a:bodyPr/>
                    <a:lstStyle/>
                    <a:p>
                      <a:endParaRPr/>
                    </a:p>
                  </a:txBody>
                  <a:tcPr marL="0" marR="0" marT="0" marB="0"/>
                </a:tc>
                <a:tc>
                  <a:txBody>
                    <a:bodyPr/>
                    <a:lstStyle/>
                    <a:p>
                      <a:pPr>
                        <a:lnSpc>
                          <a:spcPts val="944"/>
                        </a:lnSpc>
                      </a:pPr>
                      <a:r>
                        <a:rPr sz="800" spc="-80" dirty="0">
                          <a:latin typeface="Arial"/>
                          <a:cs typeface="Arial"/>
                        </a:rPr>
                        <a:t>yürürlüğe</a:t>
                      </a:r>
                      <a:endParaRPr sz="800">
                        <a:latin typeface="Arial"/>
                        <a:cs typeface="Arial"/>
                      </a:endParaRPr>
                    </a:p>
                  </a:txBody>
                  <a:tcPr marL="0" marR="0" marT="0" marB="0">
                    <a:solidFill>
                      <a:srgbClr val="B6DDE8"/>
                    </a:solidFill>
                  </a:tcPr>
                </a:tc>
                <a:tc>
                  <a:txBody>
                    <a:bodyPr/>
                    <a:lstStyle/>
                    <a:p>
                      <a:pPr marL="40005">
                        <a:lnSpc>
                          <a:spcPts val="944"/>
                        </a:lnSpc>
                      </a:pPr>
                      <a:r>
                        <a:rPr sz="800" spc="-75" dirty="0">
                          <a:latin typeface="Arial"/>
                          <a:cs typeface="Arial"/>
                        </a:rPr>
                        <a:t>giren</a:t>
                      </a:r>
                      <a:endParaRPr sz="800">
                        <a:latin typeface="Arial"/>
                        <a:cs typeface="Arial"/>
                      </a:endParaRPr>
                    </a:p>
                  </a:txBody>
                  <a:tcPr marL="0" marR="0" marT="0" marB="0">
                    <a:solidFill>
                      <a:srgbClr val="B6DDE8"/>
                    </a:solidFill>
                  </a:tcPr>
                </a:tc>
                <a:tc>
                  <a:txBody>
                    <a:bodyPr/>
                    <a:lstStyle/>
                    <a:p>
                      <a:pPr marL="40005">
                        <a:lnSpc>
                          <a:spcPts val="944"/>
                        </a:lnSpc>
                      </a:pPr>
                      <a:r>
                        <a:rPr sz="800" b="1" spc="-100" dirty="0">
                          <a:latin typeface="Arial"/>
                          <a:cs typeface="Arial"/>
                        </a:rPr>
                        <a:t>2495</a:t>
                      </a:r>
                      <a:endParaRPr sz="800">
                        <a:latin typeface="Arial"/>
                        <a:cs typeface="Arial"/>
                      </a:endParaRPr>
                    </a:p>
                  </a:txBody>
                  <a:tcPr marL="0" marR="0" marT="0" marB="0">
                    <a:solidFill>
                      <a:srgbClr val="B6DDE8"/>
                    </a:solidFill>
                  </a:tcPr>
                </a:tc>
                <a:tc>
                  <a:txBody>
                    <a:bodyPr/>
                    <a:lstStyle/>
                    <a:p>
                      <a:pPr marL="40005">
                        <a:lnSpc>
                          <a:spcPts val="944"/>
                        </a:lnSpc>
                      </a:pPr>
                      <a:r>
                        <a:rPr sz="800" b="1" spc="-75" dirty="0">
                          <a:latin typeface="Arial"/>
                          <a:cs typeface="Arial"/>
                        </a:rPr>
                        <a:t>Sayılı</a:t>
                      </a:r>
                      <a:endParaRPr sz="800">
                        <a:latin typeface="Arial"/>
                        <a:cs typeface="Arial"/>
                      </a:endParaRPr>
                    </a:p>
                  </a:txBody>
                  <a:tcPr marL="0" marR="0" marT="0" marB="0">
                    <a:solidFill>
                      <a:srgbClr val="B6DDE8"/>
                    </a:solidFill>
                  </a:tcPr>
                </a:tc>
                <a:tc>
                  <a:txBody>
                    <a:bodyPr/>
                    <a:lstStyle/>
                    <a:p>
                      <a:pPr marL="40005">
                        <a:lnSpc>
                          <a:spcPts val="944"/>
                        </a:lnSpc>
                      </a:pPr>
                      <a:r>
                        <a:rPr sz="800" b="1" spc="-90" dirty="0">
                          <a:latin typeface="Arial"/>
                          <a:cs typeface="Arial"/>
                        </a:rPr>
                        <a:t>Bazı</a:t>
                      </a:r>
                      <a:endParaRPr sz="800">
                        <a:latin typeface="Arial"/>
                        <a:cs typeface="Arial"/>
                      </a:endParaRPr>
                    </a:p>
                  </a:txBody>
                  <a:tcPr marL="0" marR="0" marT="0" marB="0">
                    <a:solidFill>
                      <a:srgbClr val="B6DDE8"/>
                    </a:solidFill>
                  </a:tcPr>
                </a:tc>
                <a:tc>
                  <a:txBody>
                    <a:bodyPr/>
                    <a:lstStyle/>
                    <a:p>
                      <a:pPr marL="40005">
                        <a:lnSpc>
                          <a:spcPts val="944"/>
                        </a:lnSpc>
                      </a:pPr>
                      <a:r>
                        <a:rPr sz="800" b="1" spc="-105" dirty="0">
                          <a:latin typeface="Arial"/>
                          <a:cs typeface="Arial"/>
                        </a:rPr>
                        <a:t>Kurum</a:t>
                      </a:r>
                      <a:endParaRPr sz="800">
                        <a:latin typeface="Arial"/>
                        <a:cs typeface="Arial"/>
                      </a:endParaRPr>
                    </a:p>
                  </a:txBody>
                  <a:tcPr marL="0" marR="0" marT="0" marB="0">
                    <a:solidFill>
                      <a:srgbClr val="B6DDE8"/>
                    </a:solidFill>
                  </a:tcPr>
                </a:tc>
                <a:tc>
                  <a:txBody>
                    <a:bodyPr/>
                    <a:lstStyle/>
                    <a:p>
                      <a:pPr marL="40005">
                        <a:lnSpc>
                          <a:spcPts val="944"/>
                        </a:lnSpc>
                      </a:pPr>
                      <a:r>
                        <a:rPr sz="800" b="1" spc="-95" dirty="0">
                          <a:latin typeface="Arial"/>
                          <a:cs typeface="Arial"/>
                        </a:rPr>
                        <a:t>ve</a:t>
                      </a:r>
                      <a:endParaRPr sz="800">
                        <a:latin typeface="Arial"/>
                        <a:cs typeface="Arial"/>
                      </a:endParaRPr>
                    </a:p>
                  </a:txBody>
                  <a:tcPr marL="0" marR="0" marT="0" marB="0">
                    <a:solidFill>
                      <a:srgbClr val="B6DDE8"/>
                    </a:solidFill>
                  </a:tcPr>
                </a:tc>
                <a:tc>
                  <a:txBody>
                    <a:bodyPr/>
                    <a:lstStyle/>
                    <a:p>
                      <a:pPr marL="40005">
                        <a:lnSpc>
                          <a:spcPts val="944"/>
                        </a:lnSpc>
                      </a:pPr>
                      <a:r>
                        <a:rPr sz="800" b="1" spc="-85" dirty="0">
                          <a:latin typeface="Arial"/>
                          <a:cs typeface="Arial"/>
                        </a:rPr>
                        <a:t>Kuruluşlarının</a:t>
                      </a:r>
                      <a:endParaRPr sz="800">
                        <a:latin typeface="Arial"/>
                        <a:cs typeface="Arial"/>
                      </a:endParaRPr>
                    </a:p>
                  </a:txBody>
                  <a:tcPr marL="0" marR="0" marT="0" marB="0">
                    <a:solidFill>
                      <a:srgbClr val="B6DDE8"/>
                    </a:solidFill>
                  </a:tcPr>
                </a:tc>
                <a:tc>
                  <a:txBody>
                    <a:bodyPr/>
                    <a:lstStyle/>
                    <a:p>
                      <a:pPr marL="40005">
                        <a:lnSpc>
                          <a:spcPts val="944"/>
                        </a:lnSpc>
                      </a:pPr>
                      <a:r>
                        <a:rPr sz="800" b="1" spc="-100" dirty="0">
                          <a:latin typeface="Arial"/>
                          <a:cs typeface="Arial"/>
                        </a:rPr>
                        <a:t>Korunması</a:t>
                      </a:r>
                      <a:endParaRPr sz="800">
                        <a:latin typeface="Arial"/>
                        <a:cs typeface="Arial"/>
                      </a:endParaRPr>
                    </a:p>
                  </a:txBody>
                  <a:tcPr marL="0" marR="0" marT="0" marB="0">
                    <a:solidFill>
                      <a:srgbClr val="B6DDE8"/>
                    </a:solidFill>
                  </a:tcPr>
                </a:tc>
                <a:tc>
                  <a:txBody>
                    <a:bodyPr/>
                    <a:lstStyle/>
                    <a:p>
                      <a:pPr marL="40005">
                        <a:lnSpc>
                          <a:spcPts val="944"/>
                        </a:lnSpc>
                      </a:pPr>
                      <a:r>
                        <a:rPr sz="800" b="1" dirty="0">
                          <a:latin typeface="Arial"/>
                          <a:cs typeface="Arial"/>
                        </a:rPr>
                        <a:t>ve</a:t>
                      </a:r>
                      <a:endParaRPr sz="800">
                        <a:latin typeface="Arial"/>
                        <a:cs typeface="Arial"/>
                      </a:endParaRPr>
                    </a:p>
                  </a:txBody>
                  <a:tcPr marL="0" marR="0" marT="0" marB="0">
                    <a:solidFill>
                      <a:srgbClr val="B6DDE8"/>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958714" y="5841683"/>
            <a:ext cx="7228828" cy="195772"/>
          </a:xfrm>
          <a:prstGeom prst="rect">
            <a:avLst/>
          </a:prstGeom>
        </p:spPr>
        <p:txBody>
          <a:bodyPr vert="horz" wrap="square" lIns="0" tIns="28779" rIns="0" bIns="0" rtlCol="0">
            <a:spAutoFit/>
          </a:bodyPr>
          <a:lstStyle/>
          <a:p>
            <a:pPr marL="16445" marR="6578">
              <a:lnSpc>
                <a:spcPts val="1334"/>
              </a:lnSpc>
              <a:spcBef>
                <a:spcPts val="227"/>
              </a:spcBef>
            </a:pPr>
            <a:r>
              <a:rPr sz="1200" b="1" spc="-104" dirty="0">
                <a:latin typeface="Arial"/>
                <a:cs typeface="Arial"/>
              </a:rPr>
              <a:t>Güvenliklerinin </a:t>
            </a:r>
            <a:r>
              <a:rPr sz="1200" b="1" spc="-123" dirty="0">
                <a:latin typeface="Arial"/>
                <a:cs typeface="Arial"/>
              </a:rPr>
              <a:t>Sağlanması Hakkında Kanunla </a:t>
            </a:r>
            <a:r>
              <a:rPr sz="1200" spc="-97" dirty="0">
                <a:latin typeface="Arial"/>
                <a:cs typeface="Arial"/>
              </a:rPr>
              <a:t>başlamıştır. </a:t>
            </a:r>
            <a:r>
              <a:rPr sz="1200" spc="-123" dirty="0">
                <a:latin typeface="Arial"/>
                <a:cs typeface="Arial"/>
              </a:rPr>
              <a:t>2495 </a:t>
            </a:r>
            <a:r>
              <a:rPr sz="1200" spc="-91" dirty="0">
                <a:latin typeface="Arial"/>
                <a:cs typeface="Arial"/>
              </a:rPr>
              <a:t>Sayılı </a:t>
            </a:r>
            <a:r>
              <a:rPr sz="1200" spc="-129" dirty="0">
                <a:latin typeface="Arial"/>
                <a:cs typeface="Arial"/>
              </a:rPr>
              <a:t>Kanun </a:t>
            </a:r>
            <a:r>
              <a:rPr sz="1200" spc="-104" dirty="0">
                <a:latin typeface="Arial"/>
                <a:cs typeface="Arial"/>
              </a:rPr>
              <a:t>özel </a:t>
            </a:r>
            <a:r>
              <a:rPr sz="1200" spc="-97" dirty="0">
                <a:latin typeface="Arial"/>
                <a:cs typeface="Arial"/>
              </a:rPr>
              <a:t>güvenlik  hizmetlerinin temelini</a:t>
            </a:r>
            <a:r>
              <a:rPr sz="1200" spc="-26" dirty="0">
                <a:latin typeface="Arial"/>
                <a:cs typeface="Arial"/>
              </a:rPr>
              <a:t> </a:t>
            </a:r>
            <a:r>
              <a:rPr sz="1200" spc="-97" dirty="0">
                <a:latin typeface="Arial"/>
                <a:cs typeface="Arial"/>
              </a:rPr>
              <a:t>oluşturmuştur.</a:t>
            </a:r>
            <a:endParaRPr sz="1200">
              <a:latin typeface="Arial"/>
              <a:cs typeface="Arial"/>
            </a:endParaRPr>
          </a:p>
        </p:txBody>
      </p:sp>
      <p:sp>
        <p:nvSpPr>
          <p:cNvPr id="6" name="object 6"/>
          <p:cNvSpPr/>
          <p:nvPr/>
        </p:nvSpPr>
        <p:spPr>
          <a:xfrm>
            <a:off x="3558560" y="979052"/>
            <a:ext cx="1882928" cy="76795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959723" y="982861"/>
            <a:ext cx="1948570" cy="76795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84650" y="982861"/>
            <a:ext cx="2072948" cy="76795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444630" y="6196250"/>
            <a:ext cx="256815" cy="188387"/>
          </a:xfrm>
          <a:prstGeom prst="rect">
            <a:avLst/>
          </a:prstGeom>
        </p:spPr>
        <p:txBody>
          <a:bodyPr vert="horz" wrap="square" lIns="0" tIns="0" rIns="0" bIns="0" rtlCol="0">
            <a:spAutoFit/>
          </a:bodyPr>
          <a:lstStyle/>
          <a:p>
            <a:pPr marL="16445"/>
            <a:r>
              <a:rPr sz="1200" spc="6">
                <a:latin typeface="Times New Roman"/>
                <a:cs typeface="Times New Roman"/>
              </a:rPr>
              <a:t>73</a:t>
            </a:r>
            <a:endParaRPr sz="1200">
              <a:latin typeface="Times New Roman"/>
              <a:cs typeface="Times New Roman"/>
            </a:endParaRPr>
          </a:p>
        </p:txBody>
      </p:sp>
      <p:sp>
        <p:nvSpPr>
          <p:cNvPr id="16" name="object 2"/>
          <p:cNvSpPr/>
          <p:nvPr/>
        </p:nvSpPr>
        <p:spPr>
          <a:xfrm>
            <a:off x="0" y="0"/>
            <a:ext cx="9140545" cy="6852641"/>
          </a:xfrm>
          <a:custGeom>
            <a:avLst/>
            <a:gdLst/>
            <a:ahLst/>
            <a:cxnLst/>
            <a:rect l="l" t="t" r="r" b="b"/>
            <a:pathLst>
              <a:path w="5039995" h="7309484">
                <a:moveTo>
                  <a:pt x="5039867" y="0"/>
                </a:moveTo>
                <a:lnTo>
                  <a:pt x="0" y="0"/>
                </a:lnTo>
                <a:lnTo>
                  <a:pt x="0" y="7309104"/>
                </a:lnTo>
                <a:lnTo>
                  <a:pt x="5039867" y="7309104"/>
                </a:lnTo>
                <a:lnTo>
                  <a:pt x="5039867" y="0"/>
                </a:lnTo>
                <a:close/>
              </a:path>
            </a:pathLst>
          </a:custGeom>
          <a:solidFill>
            <a:srgbClr val="B6DDE8"/>
          </a:solidFill>
        </p:spPr>
        <p:txBody>
          <a:bodyPr wrap="square" lIns="0" tIns="0" rIns="0" bIns="0" rtlCol="0"/>
          <a:lstStyle/>
          <a:p>
            <a:endParaRPr lang="tr-TR" dirty="0"/>
          </a:p>
        </p:txBody>
      </p:sp>
      <p:sp>
        <p:nvSpPr>
          <p:cNvPr id="17" name="object 2"/>
          <p:cNvSpPr txBox="1"/>
          <p:nvPr/>
        </p:nvSpPr>
        <p:spPr>
          <a:xfrm>
            <a:off x="964381" y="428604"/>
            <a:ext cx="7322395" cy="621375"/>
          </a:xfrm>
          <a:prstGeom prst="rect">
            <a:avLst/>
          </a:prstGeom>
        </p:spPr>
        <p:txBody>
          <a:bodyPr vert="horz" wrap="square" lIns="0" tIns="35357" rIns="0" bIns="0" rtlCol="0">
            <a:spAutoFit/>
          </a:bodyPr>
          <a:lstStyle/>
          <a:p>
            <a:pPr marL="430865" marR="6578" indent="-414420" algn="ctr">
              <a:lnSpc>
                <a:spcPts val="2085"/>
              </a:lnSpc>
              <a:spcBef>
                <a:spcPts val="278"/>
              </a:spcBef>
            </a:pPr>
            <a:r>
              <a:rPr lang="tr-TR" sz="2800" b="1" spc="-214" dirty="0">
                <a:latin typeface="Arial"/>
                <a:cs typeface="Arial"/>
              </a:rPr>
              <a:t>YANGIN GÜVENLİĞİ VE TABİİ</a:t>
            </a:r>
          </a:p>
          <a:p>
            <a:pPr marL="430865" marR="6578" indent="-414420" algn="ctr">
              <a:lnSpc>
                <a:spcPts val="2085"/>
              </a:lnSpc>
              <a:spcBef>
                <a:spcPts val="278"/>
              </a:spcBef>
            </a:pPr>
            <a:r>
              <a:rPr lang="tr-TR" sz="2800" b="1" spc="-214" dirty="0">
                <a:latin typeface="Arial"/>
                <a:cs typeface="Arial"/>
              </a:rPr>
              <a:t>FELAKETLERDE MÜDAHALE TARZI</a:t>
            </a:r>
            <a:endParaRPr sz="2800" dirty="0">
              <a:latin typeface="Arial"/>
              <a:cs typeface="Arial"/>
            </a:endParaRPr>
          </a:p>
        </p:txBody>
      </p:sp>
      <p:sp>
        <p:nvSpPr>
          <p:cNvPr id="21" name="object 2"/>
          <p:cNvSpPr txBox="1"/>
          <p:nvPr/>
        </p:nvSpPr>
        <p:spPr>
          <a:xfrm>
            <a:off x="732207" y="5552245"/>
            <a:ext cx="8126073" cy="889782"/>
          </a:xfrm>
          <a:prstGeom prst="rect">
            <a:avLst/>
          </a:prstGeom>
        </p:spPr>
        <p:txBody>
          <a:bodyPr vert="horz" wrap="square" lIns="0" tIns="35357" rIns="0" bIns="0" rtlCol="0">
            <a:spAutoFit/>
          </a:bodyPr>
          <a:lstStyle/>
          <a:p>
            <a:pPr marL="430865" marR="6578" indent="-414420">
              <a:lnSpc>
                <a:spcPts val="2085"/>
              </a:lnSpc>
              <a:spcBef>
                <a:spcPts val="278"/>
              </a:spcBef>
            </a:pPr>
            <a:r>
              <a:rPr lang="tr-TR" b="1" dirty="0"/>
              <a:t>	</a:t>
            </a:r>
          </a:p>
          <a:p>
            <a:endParaRPr lang="tr-TR" b="1" dirty="0"/>
          </a:p>
          <a:p>
            <a:pPr marL="430865" marR="6578" indent="-414420" algn="ctr">
              <a:lnSpc>
                <a:spcPts val="2085"/>
              </a:lnSpc>
              <a:spcBef>
                <a:spcPts val="278"/>
              </a:spcBef>
            </a:pPr>
            <a:r>
              <a:rPr lang="tr-TR" b="1" spc="-220" dirty="0">
                <a:latin typeface="Arial"/>
                <a:cs typeface="Arial"/>
              </a:rPr>
              <a:t>Kaynak: GÖK-AY Eğitim Yayınları </a:t>
            </a:r>
            <a:endParaRPr lang="tr-TR" dirty="0">
              <a:latin typeface="Arial"/>
              <a:cs typeface="Arial"/>
            </a:endParaRPr>
          </a:p>
        </p:txBody>
      </p:sp>
      <p:sp>
        <p:nvSpPr>
          <p:cNvPr id="18" name="object 4"/>
          <p:cNvSpPr/>
          <p:nvPr/>
        </p:nvSpPr>
        <p:spPr>
          <a:xfrm>
            <a:off x="517893" y="1788675"/>
            <a:ext cx="8215370" cy="307183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aşlık 2"/>
          <p:cNvSpPr>
            <a:spLocks noGrp="1"/>
          </p:cNvSpPr>
          <p:nvPr>
            <p:ph type="title"/>
          </p:nvPr>
        </p:nvSpPr>
        <p:spPr>
          <a:xfrm>
            <a:off x="395536" y="116632"/>
            <a:ext cx="8604448" cy="1440160"/>
          </a:xfrm>
        </p:spPr>
        <p:txBody>
          <a:bodyPr>
            <a:noAutofit/>
          </a:bodyPr>
          <a:lstStyle/>
          <a:p>
            <a:pPr algn="ctr"/>
            <a:r>
              <a:rPr lang="tr-TR" sz="3200" b="1" cap="none" dirty="0">
                <a:ln w="12700">
                  <a:solidFill>
                    <a:schemeClr val="tx2">
                      <a:satMod val="155000"/>
                    </a:schemeClr>
                  </a:solidFill>
                  <a:prstDash val="solid"/>
                </a:ln>
                <a:solidFill>
                  <a:srgbClr val="FF0000"/>
                </a:solidFill>
                <a:effectLst/>
                <a:latin typeface="Arial" panose="020B0604020202020204" pitchFamily="34" charset="0"/>
                <a:ea typeface="Tahoma" pitchFamily="34" charset="0"/>
                <a:cs typeface="Arial" panose="020B0604020202020204" pitchFamily="34" charset="0"/>
              </a:rPr>
              <a:t>YANGIN GÜVENLİĞİ VE </a:t>
            </a:r>
            <a:br>
              <a:rPr lang="tr-TR" sz="3200" b="1" cap="none" dirty="0">
                <a:ln w="12700">
                  <a:solidFill>
                    <a:schemeClr val="tx2">
                      <a:satMod val="155000"/>
                    </a:schemeClr>
                  </a:solidFill>
                  <a:prstDash val="solid"/>
                </a:ln>
                <a:solidFill>
                  <a:srgbClr val="FF0000"/>
                </a:solidFill>
                <a:effectLst/>
                <a:latin typeface="Arial" panose="020B0604020202020204" pitchFamily="34" charset="0"/>
                <a:ea typeface="Tahoma" pitchFamily="34" charset="0"/>
                <a:cs typeface="Arial" panose="020B0604020202020204" pitchFamily="34" charset="0"/>
              </a:rPr>
            </a:br>
            <a:r>
              <a:rPr lang="tr-TR" sz="3200" b="1" cap="none" dirty="0">
                <a:ln w="12700">
                  <a:solidFill>
                    <a:schemeClr val="tx2">
                      <a:satMod val="155000"/>
                    </a:schemeClr>
                  </a:solidFill>
                  <a:prstDash val="solid"/>
                </a:ln>
                <a:solidFill>
                  <a:srgbClr val="FF0000"/>
                </a:solidFill>
                <a:effectLst/>
                <a:latin typeface="Arial" panose="020B0604020202020204" pitchFamily="34" charset="0"/>
                <a:ea typeface="Tahoma" pitchFamily="34" charset="0"/>
                <a:cs typeface="Arial" panose="020B0604020202020204" pitchFamily="34" charset="0"/>
              </a:rPr>
              <a:t>TABİİ AFETLERDE MÜDAHALE TARZI</a:t>
            </a:r>
            <a:endParaRPr lang="ru-RU" sz="3200" b="1" cap="none" dirty="0">
              <a:ln w="12700">
                <a:solidFill>
                  <a:schemeClr val="tx2">
                    <a:satMod val="155000"/>
                  </a:schemeClr>
                </a:solidFill>
                <a:prstDash val="solid"/>
              </a:ln>
              <a:solidFill>
                <a:srgbClr val="FF0000"/>
              </a:solidFill>
              <a:effectLst/>
              <a:latin typeface="Arial" panose="020B0604020202020204" pitchFamily="34" charset="0"/>
              <a:ea typeface="Tahoma" pitchFamily="34" charset="0"/>
              <a:cs typeface="Arial" panose="020B0604020202020204" pitchFamily="34" charset="0"/>
            </a:endParaRPr>
          </a:p>
        </p:txBody>
      </p:sp>
      <p:sp>
        <p:nvSpPr>
          <p:cNvPr id="2" name="Slayt Numarası Yer Tutucusu 1"/>
          <p:cNvSpPr>
            <a:spLocks noGrp="1"/>
          </p:cNvSpPr>
          <p:nvPr>
            <p:ph type="sldNum" sz="quarter" idx="12"/>
          </p:nvPr>
        </p:nvSpPr>
        <p:spPr/>
        <p:txBody>
          <a:bodyPr/>
          <a:lstStyle/>
          <a:p>
            <a:fld id="{F38DF745-7D3F-47F4-83A3-874385CFAA69}" type="slidenum">
              <a:rPr lang="en-US" smtClean="0"/>
              <a:pPr/>
              <a:t>46</a:t>
            </a:fld>
            <a:endParaRPr lang="en-US"/>
          </a:p>
        </p:txBody>
      </p:sp>
      <p:sp>
        <p:nvSpPr>
          <p:cNvPr id="9" name="Başlık 2"/>
          <p:cNvSpPr txBox="1">
            <a:spLocks/>
          </p:cNvSpPr>
          <p:nvPr/>
        </p:nvSpPr>
        <p:spPr>
          <a:xfrm>
            <a:off x="455551" y="1772816"/>
            <a:ext cx="1524162" cy="864096"/>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tr-TR" sz="60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dobe Garamond Pro Bold" pitchFamily="18" charset="-94"/>
                <a:ea typeface="Tahoma" pitchFamily="34" charset="0"/>
                <a:cs typeface="Tahoma" pitchFamily="34" charset="0"/>
              </a:rPr>
              <a:t>110</a:t>
            </a:r>
            <a:endParaRPr lang="ru-RU" sz="60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n-lt"/>
              <a:ea typeface="Tahoma" pitchFamily="34" charset="0"/>
              <a:cs typeface="Tahoma" pitchFamily="34" charset="0"/>
            </a:endParaRPr>
          </a:p>
        </p:txBody>
      </p:sp>
      <p:sp>
        <p:nvSpPr>
          <p:cNvPr id="10" name="Başlık 2"/>
          <p:cNvSpPr txBox="1">
            <a:spLocks/>
          </p:cNvSpPr>
          <p:nvPr/>
        </p:nvSpPr>
        <p:spPr>
          <a:xfrm>
            <a:off x="7164288" y="1772816"/>
            <a:ext cx="1524162" cy="864096"/>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tr-TR" sz="60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dobe Garamond Pro Bold" pitchFamily="18" charset="-94"/>
                <a:ea typeface="Tahoma" pitchFamily="34" charset="0"/>
                <a:cs typeface="Tahoma" pitchFamily="34" charset="0"/>
              </a:rPr>
              <a:t>110</a:t>
            </a:r>
            <a:endParaRPr lang="ru-RU" sz="60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n-lt"/>
              <a:ea typeface="Tahoma" pitchFamily="34" charset="0"/>
              <a:cs typeface="Tahoma" pitchFamily="34" charset="0"/>
            </a:endParaRPr>
          </a:p>
        </p:txBody>
      </p:sp>
    </p:spTree>
    <p:extLst>
      <p:ext uri="{BB962C8B-B14F-4D97-AF65-F5344CB8AC3E}">
        <p14:creationId xmlns:p14="http://schemas.microsoft.com/office/powerpoint/2010/main" val="112526999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err="1">
                <a:solidFill>
                  <a:srgbClr val="FF0000"/>
                </a:solidFill>
              </a:rPr>
              <a:t>OsmanlIda</a:t>
            </a:r>
            <a:r>
              <a:rPr lang="tr-TR" dirty="0">
                <a:solidFill>
                  <a:srgbClr val="FF0000"/>
                </a:solidFill>
              </a:rPr>
              <a:t>  İTFAİYE  TEŞKİLATI</a:t>
            </a:r>
          </a:p>
        </p:txBody>
      </p:sp>
      <p:sp>
        <p:nvSpPr>
          <p:cNvPr id="3" name="İçerik Yer Tutucusu 2"/>
          <p:cNvSpPr>
            <a:spLocks noGrp="1"/>
          </p:cNvSpPr>
          <p:nvPr>
            <p:ph idx="1"/>
          </p:nvPr>
        </p:nvSpPr>
        <p:spPr>
          <a:xfrm>
            <a:off x="-25385" y="1484784"/>
            <a:ext cx="8991600" cy="4883373"/>
          </a:xfrm>
        </p:spPr>
        <p:txBody>
          <a:bodyPr>
            <a:normAutofit fontScale="70000" lnSpcReduction="20000"/>
          </a:bodyPr>
          <a:lstStyle/>
          <a:p>
            <a:pPr algn="just"/>
            <a:r>
              <a:rPr lang="tr-TR" sz="3400" b="1" dirty="0"/>
              <a:t>Osmanlı padişahlarından III. MURAT afet haline gelen yangınların önüne geçmek için 1579 yılında İstanbul Kadısına bir ferman gönderir. Fermanla her evde bir büyük fıçı su, dam yüksekliğinde bir merdiven bulundurulmasını yangın çıkan yerlerde halkın kaçmayıp yangını söndürmeye çalışmasını, bütün hususların kontrol edilmesini istemesi, itfaiye tarihimizde yangınlara karşı alınan ilk yazılı tedbir ve düzen olarak kabul edilir.</a:t>
            </a:r>
          </a:p>
          <a:p>
            <a:pPr algn="just"/>
            <a:r>
              <a:rPr lang="tr-TR" sz="3400" b="1" dirty="0"/>
              <a:t>GERÇEK DAVUT adını alarak Müslüman olan bir Fransız Mühendis, 1715 yılında ilk yangın tulumbasını yapar. 1718 yılında Tüfekhane ve Tophane de çıkan yangınlarda yapılan tulumbanın çok büyük yararı görülür. Bunun üzerine </a:t>
            </a:r>
            <a:r>
              <a:rPr lang="tr-TR" sz="3400" b="1" dirty="0" err="1"/>
              <a:t>paşidah</a:t>
            </a:r>
            <a:r>
              <a:rPr lang="tr-TR" sz="3400" b="1" dirty="0"/>
              <a:t> III. AHMET ve Sadrazam Damat İbrahim Paşa’nın emirleriyle 1720 yılında Gerçek Davut’un idaresinde Yeniçeri Ocağına bağlı TULUMBACI OCAĞI kurulur. Bu ocak, günümüz modern itfaiyesinin çekirdeğini oluşturur.</a:t>
            </a:r>
          </a:p>
          <a:p>
            <a:endParaRPr lang="tr-TR" dirty="0"/>
          </a:p>
        </p:txBody>
      </p:sp>
      <p:sp>
        <p:nvSpPr>
          <p:cNvPr id="4" name="Slayt Numarası Yer Tutucusu 3"/>
          <p:cNvSpPr>
            <a:spLocks noGrp="1"/>
          </p:cNvSpPr>
          <p:nvPr>
            <p:ph type="sldNum" sz="quarter" idx="12"/>
          </p:nvPr>
        </p:nvSpPr>
        <p:spPr/>
        <p:txBody>
          <a:bodyPr/>
          <a:lstStyle/>
          <a:p>
            <a:fld id="{F38DF745-7D3F-47F4-83A3-874385CFAA69}" type="slidenum">
              <a:rPr lang="en-US" smtClean="0"/>
              <a:pPr/>
              <a:t>47</a:t>
            </a:fld>
            <a:endParaRPr lang="en-US"/>
          </a:p>
        </p:txBody>
      </p:sp>
    </p:spTree>
    <p:extLst>
      <p:ext uri="{BB962C8B-B14F-4D97-AF65-F5344CB8AC3E}">
        <p14:creationId xmlns:p14="http://schemas.microsoft.com/office/powerpoint/2010/main" val="3537506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a:solidFill>
                  <a:srgbClr val="FF0000"/>
                </a:solidFill>
              </a:rPr>
              <a:t>İTFAİYE  TEŞKİLATI</a:t>
            </a:r>
          </a:p>
        </p:txBody>
      </p:sp>
      <p:sp>
        <p:nvSpPr>
          <p:cNvPr id="3" name="İçerik Yer Tutucusu 2"/>
          <p:cNvSpPr>
            <a:spLocks noGrp="1"/>
          </p:cNvSpPr>
          <p:nvPr>
            <p:ph idx="1"/>
          </p:nvPr>
        </p:nvSpPr>
        <p:spPr>
          <a:xfrm>
            <a:off x="304800" y="1196752"/>
            <a:ext cx="8686800" cy="5256584"/>
          </a:xfrm>
        </p:spPr>
        <p:txBody>
          <a:bodyPr>
            <a:normAutofit fontScale="85000" lnSpcReduction="10000"/>
          </a:bodyPr>
          <a:lstStyle/>
          <a:p>
            <a:pPr marL="0" indent="0">
              <a:buNone/>
            </a:pPr>
            <a:r>
              <a:rPr lang="tr-TR" dirty="0"/>
              <a:t> </a:t>
            </a:r>
          </a:p>
          <a:p>
            <a:pPr algn="just"/>
            <a:r>
              <a:rPr lang="tr-TR" b="1" dirty="0"/>
              <a:t>İtfaiye Teşkilatı, İtfaiye Daire Başkanlığı, İtfaiye Müdürlüğü, İtfaiye Amiri, İtfaiye çavuşu ve İtfaiye eri  şeklinde belediye başkanlıklarına bağlı olarak, günün 24 saatinde vardiyalar halinde, görevlerini Kanun ve yönetmeliklerin verdiği yetkilerle, belediye sınırları ve mücavir alanlarda, insanların Can ve Mal güvenliğini sağlamak için  görevlerini başarı ile yürütmektedirler.</a:t>
            </a:r>
          </a:p>
          <a:p>
            <a:pPr algn="just"/>
            <a:r>
              <a:rPr lang="tr-TR" b="1" dirty="0"/>
              <a:t>Bu görevlerini 16 adet Kanun, 15 adet Yönetmelik, 9 Adet Tüzük, 11 adet Talimat ile günün koşullarına göre görevlerini yürütmektedirler. Teknik, modern, şekilde her gün 45 dakika meslek içi eğitimlerini, sürdürerek görevlerine devam etmektedirler.</a:t>
            </a:r>
          </a:p>
          <a:p>
            <a:endParaRPr lang="tr-TR" dirty="0"/>
          </a:p>
        </p:txBody>
      </p:sp>
      <p:sp>
        <p:nvSpPr>
          <p:cNvPr id="4" name="Slayt Numarası Yer Tutucusu 3"/>
          <p:cNvSpPr>
            <a:spLocks noGrp="1"/>
          </p:cNvSpPr>
          <p:nvPr>
            <p:ph type="sldNum" sz="quarter" idx="12"/>
          </p:nvPr>
        </p:nvSpPr>
        <p:spPr/>
        <p:txBody>
          <a:bodyPr/>
          <a:lstStyle/>
          <a:p>
            <a:fld id="{F38DF745-7D3F-47F4-83A3-874385CFAA69}" type="slidenum">
              <a:rPr lang="en-US" smtClean="0"/>
              <a:pPr/>
              <a:t>48</a:t>
            </a:fld>
            <a:endParaRPr lang="en-US"/>
          </a:p>
        </p:txBody>
      </p:sp>
    </p:spTree>
    <p:extLst>
      <p:ext uri="{BB962C8B-B14F-4D97-AF65-F5344CB8AC3E}">
        <p14:creationId xmlns:p14="http://schemas.microsoft.com/office/powerpoint/2010/main" val="3177299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4604" y="260648"/>
            <a:ext cx="8686800" cy="838200"/>
          </a:xfrm>
        </p:spPr>
        <p:txBody>
          <a:bodyPr/>
          <a:lstStyle/>
          <a:p>
            <a:pPr algn="ctr"/>
            <a:r>
              <a:rPr lang="tr-TR" dirty="0">
                <a:solidFill>
                  <a:srgbClr val="FF0000"/>
                </a:solidFill>
              </a:rPr>
              <a:t>İTFAİYE TEŞKİLATI RÜTBELERİ</a:t>
            </a:r>
          </a:p>
        </p:txBody>
      </p:sp>
      <p:sp>
        <p:nvSpPr>
          <p:cNvPr id="4" name="Slayt Numarası Yer Tutucusu 3"/>
          <p:cNvSpPr>
            <a:spLocks noGrp="1"/>
          </p:cNvSpPr>
          <p:nvPr>
            <p:ph type="sldNum" sz="quarter" idx="12"/>
          </p:nvPr>
        </p:nvSpPr>
        <p:spPr/>
        <p:txBody>
          <a:bodyPr/>
          <a:lstStyle/>
          <a:p>
            <a:fld id="{F38DF745-7D3F-47F4-83A3-874385CFAA69}" type="slidenum">
              <a:rPr lang="en-US" smtClean="0"/>
              <a:pPr/>
              <a:t>49</a:t>
            </a:fld>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28092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451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72A89-A20F-E013-2418-9B05C7284528}"/>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B581EF52-ED0A-FA1D-EC28-A30C0AC07ABA}"/>
              </a:ext>
            </a:extLst>
          </p:cNvPr>
          <p:cNvSpPr txBox="1"/>
          <p:nvPr/>
        </p:nvSpPr>
        <p:spPr>
          <a:xfrm>
            <a:off x="467544" y="332656"/>
            <a:ext cx="8568952" cy="6155531"/>
          </a:xfrm>
          <a:prstGeom prst="rect">
            <a:avLst/>
          </a:prstGeom>
          <a:noFill/>
        </p:spPr>
        <p:txBody>
          <a:bodyPr wrap="square">
            <a:spAutoFit/>
          </a:bodyPr>
          <a:lstStyle/>
          <a:p>
            <a:pPr fontAlgn="base"/>
            <a:r>
              <a:rPr lang="tr-TR" sz="3200" b="1" dirty="0">
                <a:solidFill>
                  <a:schemeClr val="bg1"/>
                </a:solidFill>
                <a:effectLst/>
                <a:latin typeface="Arial Narrow" panose="020B0606020202030204" pitchFamily="34" charset="0"/>
                <a:ea typeface="Times New Roman" panose="02020603050405020304" pitchFamily="18" charset="0"/>
              </a:rPr>
              <a:t>3) Siyah Alarm Radyoaktif Serpinti İkazı;</a:t>
            </a:r>
          </a:p>
          <a:p>
            <a:pPr fontAlgn="base"/>
            <a:endParaRPr lang="tr-TR" sz="3200" dirty="0">
              <a:solidFill>
                <a:schemeClr val="bg1"/>
              </a:solidFill>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Radyoaktif serpinti tehlikesini işaret eden bu ikaz ise 3 dakika süreli kesik-kesik siren sesi ile duyurulur. </a:t>
            </a:r>
            <a:endParaRPr lang="tr-TR" sz="2200" dirty="0">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Bu ikazla hemen, yukarıda olduğu gibi gereken malzeme ve yiyecek maddeleri ile birlikte sığınak veya sığınma yerlerine girilir. Yapılacak uyarılara hazırlıklı bulunuz.</a:t>
            </a:r>
            <a:endParaRPr lang="tr-TR" sz="2200" dirty="0">
              <a:effectLst/>
              <a:latin typeface="Times New Roman" panose="02020603050405020304" pitchFamily="18" charset="0"/>
              <a:ea typeface="Times New Roman" panose="02020603050405020304" pitchFamily="18" charset="0"/>
            </a:endParaRPr>
          </a:p>
          <a:p>
            <a:pPr fontAlgn="base"/>
            <a:r>
              <a:rPr lang="tr-TR" sz="2200" b="1" dirty="0">
                <a:solidFill>
                  <a:schemeClr val="bg1"/>
                </a:solidFill>
                <a:effectLst/>
                <a:latin typeface="Arial Narrow" panose="020B0606020202030204" pitchFamily="34" charset="0"/>
                <a:ea typeface="Times New Roman" panose="02020603050405020304" pitchFamily="18" charset="0"/>
              </a:rPr>
              <a:t>- Siyah Alarm, Kimyasal Savaş Maddeleri Tehlikesi İkazı; </a:t>
            </a:r>
            <a:endParaRPr lang="tr-TR" sz="2200" dirty="0">
              <a:solidFill>
                <a:schemeClr val="bg1"/>
              </a:solidFill>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Saldırının kimyasal silahlarla yapılması halinde, ikaz radyoaktif serpintide olduğu gibi 3 dakika süreli kesik kesik siren sesi ile ve Radyo- </a:t>
            </a:r>
            <a:r>
              <a:rPr lang="tr-TR" sz="2200" dirty="0" err="1">
                <a:effectLst/>
                <a:latin typeface="Arial Narrow" panose="020B0606020202030204" pitchFamily="34" charset="0"/>
                <a:ea typeface="Times New Roman" panose="02020603050405020304" pitchFamily="18" charset="0"/>
              </a:rPr>
              <a:t>Tv</a:t>
            </a:r>
            <a:r>
              <a:rPr lang="tr-TR" sz="2200" dirty="0">
                <a:effectLst/>
                <a:latin typeface="Arial Narrow" panose="020B0606020202030204" pitchFamily="34" charset="0"/>
                <a:ea typeface="Times New Roman" panose="02020603050405020304" pitchFamily="18" charset="0"/>
              </a:rPr>
              <a:t> den verilir.</a:t>
            </a:r>
            <a:endParaRPr lang="tr-TR" sz="2200" dirty="0">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    Bu ikazı duyunca, bulunduğunuz binada sığınak veya sığınma yeriniz yoksa;</a:t>
            </a:r>
            <a:endParaRPr lang="tr-TR" sz="2200" dirty="0">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Konutların ve işyerlerinin iç kısımlarında penceresi az ve korunmaya elverişli bir bölümü sığınma yeri olarak seçilmelidir.</a:t>
            </a:r>
            <a:endParaRPr lang="tr-TR" sz="2200" dirty="0">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İçeriye gaz sızmasını önlemek için kapı ve pencere gibi yerlerin çevresi ve aralıklarını bant macun veya çamaşır suyuna batırılmış bezlerle kapatılmalıdır.</a:t>
            </a:r>
            <a:endParaRPr lang="tr-TR" sz="2200" dirty="0">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Ağız ve burnu ıslatılmış bez arasına konulmuş ıslak pamukla maskelenmelidir.</a:t>
            </a:r>
            <a:endParaRPr lang="tr-TR" sz="2200" dirty="0">
              <a:effectLst/>
              <a:latin typeface="Times New Roman" panose="02020603050405020304" pitchFamily="18" charset="0"/>
              <a:ea typeface="Times New Roman" panose="02020603050405020304" pitchFamily="18" charset="0"/>
            </a:endParaRPr>
          </a:p>
          <a:p>
            <a:pPr fontAlgn="base"/>
            <a:r>
              <a:rPr lang="tr-TR" sz="2200" dirty="0">
                <a:effectLst/>
                <a:latin typeface="Arial Narrow" panose="020B0606020202030204" pitchFamily="34" charset="0"/>
                <a:ea typeface="Times New Roman" panose="02020603050405020304" pitchFamily="18" charset="0"/>
              </a:rPr>
              <a:t>İlk yardım malzemeleri, depolanmış su ve temiz bezleri alarak sığınma yerinde tehlike geçti haberine dek beklenmelidir.</a:t>
            </a:r>
            <a:endParaRPr lang="tr-TR"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3098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16632"/>
            <a:ext cx="8686800" cy="838200"/>
          </a:xfrm>
        </p:spPr>
        <p:txBody>
          <a:bodyPr/>
          <a:lstStyle/>
          <a:p>
            <a:pPr algn="ctr"/>
            <a:r>
              <a:rPr lang="tr-T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İTFAİYENİN GÖREVLERİ</a:t>
            </a:r>
          </a:p>
        </p:txBody>
      </p:sp>
      <p:sp>
        <p:nvSpPr>
          <p:cNvPr id="3" name="İçerik Yer Tutucusu 2"/>
          <p:cNvSpPr>
            <a:spLocks noGrp="1"/>
          </p:cNvSpPr>
          <p:nvPr>
            <p:ph idx="1"/>
          </p:nvPr>
        </p:nvSpPr>
        <p:spPr>
          <a:xfrm>
            <a:off x="107504" y="764704"/>
            <a:ext cx="8884096" cy="5904656"/>
          </a:xfrm>
        </p:spPr>
        <p:txBody>
          <a:bodyPr>
            <a:noAutofit/>
          </a:bodyPr>
          <a:lstStyle/>
          <a:p>
            <a:pPr marL="0" indent="0">
              <a:buNone/>
            </a:pPr>
            <a:r>
              <a:rPr lang="tr-TR" sz="1400" b="1" dirty="0"/>
              <a:t>            Esas Görevleri :</a:t>
            </a:r>
            <a:endParaRPr lang="tr-TR" sz="1400" dirty="0"/>
          </a:p>
          <a:p>
            <a:pPr lvl="1"/>
            <a:r>
              <a:rPr lang="tr-TR" sz="1400" dirty="0"/>
              <a:t>Yangınlara müdahale etmek, söndürmek, can kurtarmak ve ilkyardım hizmetini yürütmek,</a:t>
            </a:r>
          </a:p>
          <a:p>
            <a:pPr lvl="1"/>
            <a:r>
              <a:rPr lang="tr-TR" sz="1400" dirty="0"/>
              <a:t>Su baskınlarına müdahale etmek ve zararsız hale getirmek,</a:t>
            </a:r>
          </a:p>
          <a:p>
            <a:pPr lvl="1"/>
            <a:r>
              <a:rPr lang="tr-TR" sz="1400" dirty="0"/>
              <a:t>Afetler sonunda oluşan enkaz ve çöküntüler altında can ve mal kurtarma çalışmalarına katılmak,</a:t>
            </a:r>
          </a:p>
          <a:p>
            <a:pPr lvl="1"/>
            <a:r>
              <a:rPr lang="tr-TR" sz="1400" dirty="0"/>
              <a:t>Beşten fazla katlı binalar, umuma açık yerler, fabrika, imalathane ve diğer işyerlerinin yangından korunması ve acil durum önlemlerinin alınması için inceleme ve denetimleri yapmak ve gerekli önlemleri aldırtmak,</a:t>
            </a:r>
          </a:p>
          <a:p>
            <a:pPr lvl="1"/>
            <a:r>
              <a:rPr lang="tr-TR" sz="1400" dirty="0"/>
              <a:t>Devlet tarafından kullanılan binalarda yangınlara karşı bulundurulacak araç, gereç ve diğer malzemelerden hangilerinin bulundurulacağının belirlenmesine yardımcı olmak,</a:t>
            </a:r>
          </a:p>
          <a:p>
            <a:pPr lvl="1"/>
            <a:r>
              <a:rPr lang="tr-TR" sz="1400" dirty="0"/>
              <a:t>18 Temmuz 1964 tarih ve 11757sayılı </a:t>
            </a:r>
            <a:r>
              <a:rPr lang="tr-TR" sz="1400" dirty="0" err="1"/>
              <a:t>ResmiGazete’de</a:t>
            </a:r>
            <a:r>
              <a:rPr lang="tr-TR" sz="1400" dirty="0"/>
              <a:t> yayımlanan 6/3150 karar sayılı ‘Sivil Savunma ile ilgili Teşkil ve Tedbirler Tüzüğü’ gereğince kurulan itfaiye servisi mükelleflerini eğitmek,</a:t>
            </a:r>
          </a:p>
          <a:p>
            <a:pPr lvl="1"/>
            <a:r>
              <a:rPr lang="tr-TR" sz="1400" dirty="0"/>
              <a:t>Halkı, kurum ve kuruluşları yangınlara karşı alınacak önlemler konusunda aydınlatmak,</a:t>
            </a:r>
          </a:p>
          <a:p>
            <a:pPr lvl="1"/>
            <a:r>
              <a:rPr lang="tr-TR" sz="1400" dirty="0"/>
              <a:t>Yılda en az bir defa tüm personelin katılmasıyla halkın ve yetkililerin çağırılacağı örnek tatbikatlar yapmak,</a:t>
            </a:r>
          </a:p>
          <a:p>
            <a:pPr lvl="1"/>
            <a:r>
              <a:rPr lang="tr-TR" sz="1400" dirty="0"/>
              <a:t>Şehirdeki kamu ve özel kurumlara ait muvazzaf itfaiye teşkillerinin eğitim ve yetiştirilmesinde yardımcı olmak,</a:t>
            </a:r>
          </a:p>
          <a:p>
            <a:pPr lvl="1"/>
            <a:r>
              <a:rPr lang="tr-TR" sz="1400" dirty="0"/>
              <a:t>Belediye Başkanından alacağı emirle belediye sınırları dışındaki yangınlara müdahale etmek,</a:t>
            </a:r>
          </a:p>
          <a:p>
            <a:pPr lvl="1"/>
            <a:r>
              <a:rPr lang="tr-TR" sz="1400" dirty="0"/>
              <a:t>Şehirde bacaları belediye encümenince tespit edilecek ücret karşılığında temizlemek, temizlenmesine yardımcı olmak veya temizlettirmek,</a:t>
            </a:r>
          </a:p>
          <a:p>
            <a:pPr marL="0" indent="0">
              <a:buNone/>
            </a:pPr>
            <a:r>
              <a:rPr lang="tr-TR" sz="1400" b="1" dirty="0"/>
              <a:t>Diğer Görevler :</a:t>
            </a:r>
            <a:endParaRPr lang="tr-TR" sz="1400" dirty="0"/>
          </a:p>
          <a:p>
            <a:r>
              <a:rPr lang="tr-TR" sz="1400" dirty="0"/>
              <a:t>Belediyeler İtfaiye Teşkilleri yukarıda belirtilen esas hizmetlerini aksatmamak şartı ile aşağıdaki görevleri de yaparlar:</a:t>
            </a:r>
          </a:p>
          <a:p>
            <a:r>
              <a:rPr lang="tr-TR" sz="1400" dirty="0"/>
              <a:t> Susuz semtlere istenildiğinde su dağıtmak,</a:t>
            </a:r>
          </a:p>
          <a:p>
            <a:r>
              <a:rPr lang="tr-TR" sz="1400" dirty="0"/>
              <a:t>Belediye sınırları içinde cadde, sokak, meydan ve yeşil alanları sulamak,</a:t>
            </a:r>
          </a:p>
          <a:p>
            <a:r>
              <a:rPr lang="tr-TR" sz="1400" dirty="0"/>
              <a:t>Encümence belirlenecek ücret karşılığında fosseptikleri ve su baskınları dışındaki suları boşaltmak.</a:t>
            </a:r>
          </a:p>
          <a:p>
            <a:endParaRPr lang="tr-TR" sz="1200" dirty="0"/>
          </a:p>
        </p:txBody>
      </p:sp>
      <p:sp>
        <p:nvSpPr>
          <p:cNvPr id="4" name="Slayt Numarası Yer Tutucusu 3"/>
          <p:cNvSpPr>
            <a:spLocks noGrp="1"/>
          </p:cNvSpPr>
          <p:nvPr>
            <p:ph type="sldNum" sz="quarter" idx="12"/>
          </p:nvPr>
        </p:nvSpPr>
        <p:spPr/>
        <p:txBody>
          <a:bodyPr/>
          <a:lstStyle/>
          <a:p>
            <a:fld id="{F38DF745-7D3F-47F4-83A3-874385CFAA69}" type="slidenum">
              <a:rPr lang="en-US" smtClean="0"/>
              <a:pPr/>
              <a:t>50</a:t>
            </a:fld>
            <a:endParaRPr lang="en-US"/>
          </a:p>
        </p:txBody>
      </p:sp>
    </p:spTree>
    <p:extLst>
      <p:ext uri="{BB962C8B-B14F-4D97-AF65-F5344CB8AC3E}">
        <p14:creationId xmlns:p14="http://schemas.microsoft.com/office/powerpoint/2010/main" val="2179979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13184" y="-99392"/>
            <a:ext cx="8686800" cy="1296144"/>
          </a:xfrm>
        </p:spPr>
        <p:txBody>
          <a:bodyPr>
            <a:normAutofit/>
          </a:bodyPr>
          <a:lstStyle/>
          <a:p>
            <a:pPr algn="ctr"/>
            <a:r>
              <a:rPr lang="tr-TR" sz="24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KAMU KURUM VE KURULUŞLARINDA </a:t>
            </a:r>
            <a:br>
              <a:rPr lang="tr-TR" sz="24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r>
              <a:rPr lang="tr-TR" sz="24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İŞYERLERİNDE ACİL DURUM PLANI VE EKİPLERİN KURULMASI</a:t>
            </a:r>
          </a:p>
        </p:txBody>
      </p:sp>
      <p:sp>
        <p:nvSpPr>
          <p:cNvPr id="3" name="2 İçerik Yer Tutucusu"/>
          <p:cNvSpPr>
            <a:spLocks noGrp="1"/>
          </p:cNvSpPr>
          <p:nvPr>
            <p:ph idx="1"/>
          </p:nvPr>
        </p:nvSpPr>
        <p:spPr>
          <a:xfrm>
            <a:off x="179512" y="1052736"/>
            <a:ext cx="8964487" cy="4525963"/>
          </a:xfrm>
        </p:spPr>
        <p:txBody>
          <a:bodyPr>
            <a:normAutofit/>
          </a:bodyPr>
          <a:lstStyle/>
          <a:p>
            <a:r>
              <a:rPr lang="tr-TR" sz="2400" b="1" dirty="0">
                <a:solidFill>
                  <a:srgbClr val="FF0000"/>
                </a:solidFill>
              </a:rPr>
              <a:t>1-SÖNDÜRME EKİBİ : </a:t>
            </a:r>
            <a:r>
              <a:rPr lang="tr-TR" sz="2400" b="1" dirty="0"/>
              <a:t>Binada çıkan yangına derhal müdahale ederek söndürmek.</a:t>
            </a:r>
          </a:p>
          <a:p>
            <a:r>
              <a:rPr lang="tr-TR" sz="2400" b="1" dirty="0">
                <a:solidFill>
                  <a:srgbClr val="FF0000"/>
                </a:solidFill>
              </a:rPr>
              <a:t>2-KURTARMA EKİBİ : </a:t>
            </a:r>
            <a:r>
              <a:rPr lang="tr-TR" sz="2400" b="1" dirty="0"/>
              <a:t>Yangın alanındaki can ve malları kurtarmak.</a:t>
            </a:r>
          </a:p>
          <a:p>
            <a:r>
              <a:rPr lang="tr-TR" sz="2400" b="1" dirty="0">
                <a:solidFill>
                  <a:srgbClr val="FF0000"/>
                </a:solidFill>
              </a:rPr>
              <a:t>3-KORUMA EKİBİ : </a:t>
            </a:r>
            <a:r>
              <a:rPr lang="tr-TR" sz="2400" b="1" dirty="0"/>
              <a:t>Kurtarılan eşyaları korumak, panik ve kargaşayı önlemek.</a:t>
            </a:r>
          </a:p>
          <a:p>
            <a:r>
              <a:rPr lang="tr-TR" sz="2400" b="1" dirty="0">
                <a:solidFill>
                  <a:srgbClr val="FF0000"/>
                </a:solidFill>
              </a:rPr>
              <a:t>4-İLK YARDIM EKİBİ: </a:t>
            </a:r>
            <a:r>
              <a:rPr lang="tr-TR" sz="2400" b="1" dirty="0"/>
              <a:t>Yaralanan ve rahatsızlananlara ilk yardım yapmak. Gerektiğinde sağlık kuruluşuna sevk etmek.</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51</a:t>
            </a:fld>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509120"/>
            <a:ext cx="2984160" cy="234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09120"/>
            <a:ext cx="2915816" cy="230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9976" y="4509120"/>
            <a:ext cx="3244024"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5791200" cy="683994"/>
          </a:xfrm>
        </p:spPr>
        <p:txBody>
          <a:bodyPr/>
          <a:lstStyle/>
          <a:p>
            <a:r>
              <a:rPr lang="tr-TR" dirty="0"/>
              <a:t>    YANMA OLAYI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52</a:t>
            </a:fld>
            <a:endParaRPr lang="en-US"/>
          </a:p>
        </p:txBody>
      </p:sp>
      <p:sp>
        <p:nvSpPr>
          <p:cNvPr id="5" name="Rectangle 2"/>
          <p:cNvSpPr>
            <a:spLocks noChangeArrowheads="1"/>
          </p:cNvSpPr>
          <p:nvPr/>
        </p:nvSpPr>
        <p:spPr bwMode="auto">
          <a:xfrm>
            <a:off x="323528" y="3140968"/>
            <a:ext cx="864096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90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algn="just">
              <a:lnSpc>
                <a:spcPct val="90000"/>
              </a:lnSpc>
              <a:spcBef>
                <a:spcPct val="20000"/>
              </a:spcBef>
              <a:buClr>
                <a:schemeClr val="tx2"/>
              </a:buClr>
              <a:buSzPct val="75000"/>
              <a:buFont typeface="Wingdings" panose="05000000000000000000" pitchFamily="2" charset="2"/>
              <a:buChar char="§"/>
            </a:pPr>
            <a:r>
              <a:rPr lang="tr-TR" sz="2400" b="1" dirty="0">
                <a:solidFill>
                  <a:srgbClr val="FF0000"/>
                </a:solidFill>
                <a:cs typeface="Arial" panose="020B0604020202020204" pitchFamily="34" charset="0"/>
              </a:rPr>
              <a:t>YANMA NEDİR? </a:t>
            </a:r>
            <a:r>
              <a:rPr lang="tr-TR" sz="2400" dirty="0">
                <a:solidFill>
                  <a:srgbClr val="7030A0"/>
                </a:solidFill>
                <a:cs typeface="Arial" panose="020B0604020202020204" pitchFamily="34" charset="0"/>
              </a:rPr>
              <a:t>Yanma genellikle kimyasal olay olarak tanımlanır. Esas olan yanıcı maddenin ısı ve oksijenle birleşmesi sonucu oluşan kimyasal bir olaydır.</a:t>
            </a:r>
          </a:p>
          <a:p>
            <a:pPr marL="457200" indent="-457200" algn="just">
              <a:lnSpc>
                <a:spcPct val="90000"/>
              </a:lnSpc>
              <a:spcBef>
                <a:spcPct val="20000"/>
              </a:spcBef>
              <a:buClr>
                <a:schemeClr val="tx2"/>
              </a:buClr>
              <a:buSzPct val="75000"/>
              <a:buFont typeface="Wingdings" panose="05000000000000000000" pitchFamily="2" charset="2"/>
              <a:buChar char="§"/>
            </a:pPr>
            <a:r>
              <a:rPr lang="tr-TR" sz="2400" dirty="0">
                <a:solidFill>
                  <a:srgbClr val="7030A0"/>
                </a:solidFill>
                <a:cs typeface="Arial" panose="020B0604020202020204" pitchFamily="34" charset="0"/>
              </a:rPr>
              <a:t>Yanma olayının oluşabilmesi için; </a:t>
            </a:r>
            <a:r>
              <a:rPr lang="tr-TR" sz="2400" dirty="0">
                <a:solidFill>
                  <a:srgbClr val="FF0000"/>
                </a:solidFill>
                <a:effectLst>
                  <a:outerShdw blurRad="38100" dist="38100" dir="2700000" algn="tl">
                    <a:srgbClr val="000000">
                      <a:alpha val="43137"/>
                    </a:srgbClr>
                  </a:outerShdw>
                </a:effectLst>
                <a:cs typeface="Arial" panose="020B0604020202020204" pitchFamily="34" charset="0"/>
              </a:rPr>
              <a:t>Yanıcı madde, Isı ve Oksijenin</a:t>
            </a:r>
            <a:r>
              <a:rPr lang="tr-TR" sz="2400" dirty="0">
                <a:solidFill>
                  <a:srgbClr val="7030A0"/>
                </a:solidFill>
                <a:cs typeface="Arial" panose="020B0604020202020204" pitchFamily="34" charset="0"/>
              </a:rPr>
              <a:t> bir arada bulunması gerekir. Şartlardan herhangi birisinin bulunmaması yada yeterli miktarda olmaması halinde yanma olayı meydana gelmez.</a:t>
            </a:r>
          </a:p>
          <a:p>
            <a:pPr marL="457200" indent="-457200" algn="just">
              <a:lnSpc>
                <a:spcPct val="90000"/>
              </a:lnSpc>
              <a:spcBef>
                <a:spcPct val="20000"/>
              </a:spcBef>
              <a:buClr>
                <a:schemeClr val="tx2"/>
              </a:buClr>
              <a:buSzPct val="75000"/>
              <a:buFont typeface="Wingdings" panose="05000000000000000000" pitchFamily="2" charset="2"/>
              <a:buChar char="§"/>
            </a:pPr>
            <a:r>
              <a:rPr lang="tr-TR" sz="2400" dirty="0">
                <a:solidFill>
                  <a:srgbClr val="7030A0"/>
                </a:solidFill>
                <a:cs typeface="Arial" panose="020B0604020202020204" pitchFamily="34" charset="0"/>
              </a:rPr>
              <a:t>Yanma olabilesi için Oksijen miktarının %14-16 oranında bulunması yanma için yeterlidir.    </a:t>
            </a:r>
          </a:p>
          <a:p>
            <a:pPr indent="0" algn="just">
              <a:lnSpc>
                <a:spcPct val="90000"/>
              </a:lnSpc>
              <a:spcBef>
                <a:spcPct val="20000"/>
              </a:spcBef>
              <a:buClr>
                <a:schemeClr val="tx2"/>
              </a:buClr>
              <a:buSzPct val="75000"/>
            </a:pPr>
            <a:endParaRPr lang="tr-TR" sz="2400" b="1" dirty="0">
              <a:solidFill>
                <a:srgbClr val="7030A0"/>
              </a:solidFill>
              <a:cs typeface="Arial" panose="020B0604020202020204" pitchFamily="34" charset="0"/>
            </a:endParaRPr>
          </a:p>
        </p:txBody>
      </p:sp>
      <p:pic>
        <p:nvPicPr>
          <p:cNvPr id="14338" name="Picture 2" descr="http://www.percemler.com/wp-content/dosyalar/fire-yanma-yangin-ates.jpg"/>
          <p:cNvPicPr>
            <a:picLocks noChangeAspect="1" noChangeArrowheads="1"/>
          </p:cNvPicPr>
          <p:nvPr/>
        </p:nvPicPr>
        <p:blipFill>
          <a:blip r:embed="rId2" cstate="print"/>
          <a:srcRect/>
          <a:stretch>
            <a:fillRect/>
          </a:stretch>
        </p:blipFill>
        <p:spPr bwMode="auto">
          <a:xfrm>
            <a:off x="755576" y="1124744"/>
            <a:ext cx="7992887" cy="2016224"/>
          </a:xfrm>
          <a:prstGeom prst="rect">
            <a:avLst/>
          </a:prstGeom>
          <a:ln>
            <a:noFill/>
          </a:ln>
          <a:effectLst>
            <a:softEdge rad="112500"/>
          </a:effectLst>
        </p:spPr>
      </p:pic>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2264" y="508407"/>
            <a:ext cx="5791200" cy="467970"/>
          </a:xfrm>
        </p:spPr>
        <p:txBody>
          <a:bodyPr>
            <a:normAutofit fontScale="90000"/>
          </a:bodyPr>
          <a:lstStyle/>
          <a:p>
            <a:pPr algn="ctr"/>
            <a:r>
              <a:rPr lang="tr-TR" dirty="0"/>
              <a:t>    YANMA OLAYI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53</a:t>
            </a:fld>
            <a:endParaRPr lang="en-US"/>
          </a:p>
        </p:txBody>
      </p:sp>
      <p:sp>
        <p:nvSpPr>
          <p:cNvPr id="5" name="Metin kutusu 2"/>
          <p:cNvSpPr txBox="1"/>
          <p:nvPr/>
        </p:nvSpPr>
        <p:spPr>
          <a:xfrm>
            <a:off x="323528" y="1268760"/>
            <a:ext cx="8640960" cy="500906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q"/>
            </a:pPr>
            <a:r>
              <a:rPr lang="tr-TR" sz="1900" dirty="0">
                <a:solidFill>
                  <a:srgbClr val="7030A0"/>
                </a:solidFill>
                <a:latin typeface="Arial" panose="020B0604020202020204" pitchFamily="34" charset="0"/>
                <a:cs typeface="Arial" panose="020B0604020202020204" pitchFamily="34" charset="0"/>
              </a:rPr>
              <a:t>Yanma olayının meydana gelebilmesi için üç unsurun bir arada olması gereklidir. Bu unsurlar, </a:t>
            </a:r>
            <a:r>
              <a:rPr lang="tr-TR" sz="1900" b="1" dirty="0">
                <a:solidFill>
                  <a:srgbClr val="FF0000"/>
                </a:solidFill>
                <a:latin typeface="Arial" panose="020B0604020202020204" pitchFamily="34" charset="0"/>
                <a:cs typeface="Arial" panose="020B0604020202020204" pitchFamily="34" charset="0"/>
              </a:rPr>
              <a:t>yanıcı madde, ısı ve oksijendir</a:t>
            </a:r>
            <a:r>
              <a:rPr lang="tr-TR" sz="1900" dirty="0">
                <a:solidFill>
                  <a:srgbClr val="7030A0"/>
                </a:solidFill>
                <a:latin typeface="Arial" panose="020B0604020202020204" pitchFamily="34" charset="0"/>
                <a:cs typeface="Arial" panose="020B0604020202020204" pitchFamily="34" charset="0"/>
              </a:rPr>
              <a:t>. Bu şartlardan her hangi birinin olmaması veya yeterli miktarda bulunmaması halinde yanma olayı gerçekleşmez. </a:t>
            </a:r>
          </a:p>
          <a:p>
            <a:pPr marL="342900" indent="-342900" algn="just">
              <a:lnSpc>
                <a:spcPct val="150000"/>
              </a:lnSpc>
              <a:buFont typeface="Wingdings" panose="05000000000000000000" pitchFamily="2" charset="2"/>
              <a:buChar char="q"/>
            </a:pPr>
            <a:r>
              <a:rPr lang="tr-TR" sz="1900" dirty="0">
                <a:solidFill>
                  <a:srgbClr val="7030A0"/>
                </a:solidFill>
                <a:latin typeface="Arial" panose="020B0604020202020204" pitchFamily="34" charset="0"/>
                <a:cs typeface="Arial" panose="020B0604020202020204" pitchFamily="34" charset="0"/>
              </a:rPr>
              <a:t>Belirli şartlar oluşturulduğunda ise hemen hemen bütün maddeler yanabilir. O halde, meydana gelmiş bir yanma olayını söndürmek için, yanma unsurlarından en az birinin devre dışı bırakılması gerekmektedir.</a:t>
            </a:r>
          </a:p>
          <a:p>
            <a:pPr marL="342900" indent="-342900" algn="just">
              <a:lnSpc>
                <a:spcPct val="150000"/>
              </a:lnSpc>
              <a:buFont typeface="Wingdings" panose="05000000000000000000" pitchFamily="2" charset="2"/>
              <a:buChar char="q"/>
            </a:pPr>
            <a:r>
              <a:rPr lang="tr-TR" sz="1900" b="1" dirty="0">
                <a:solidFill>
                  <a:srgbClr val="FF0000"/>
                </a:solidFill>
                <a:latin typeface="Arial" panose="020B0604020202020204" pitchFamily="34" charset="0"/>
                <a:cs typeface="Arial" panose="020B0604020202020204" pitchFamily="34" charset="0"/>
              </a:rPr>
              <a:t>YANGIN NEDİR?</a:t>
            </a:r>
            <a:r>
              <a:rPr lang="tr-TR" sz="1900" b="1" dirty="0">
                <a:solidFill>
                  <a:srgbClr val="7030A0"/>
                </a:solidFill>
                <a:latin typeface="Arial" panose="020B0604020202020204" pitchFamily="34" charset="0"/>
                <a:cs typeface="Arial" panose="020B0604020202020204" pitchFamily="34" charset="0"/>
              </a:rPr>
              <a:t> </a:t>
            </a:r>
            <a:r>
              <a:rPr lang="tr-TR" sz="2000" dirty="0">
                <a:solidFill>
                  <a:srgbClr val="7030A0"/>
                </a:solidFill>
                <a:latin typeface="Arial" panose="020B0604020202020204" pitchFamily="34" charset="0"/>
                <a:cs typeface="Arial" panose="020B0604020202020204" pitchFamily="34" charset="0"/>
              </a:rPr>
              <a:t>Yanmanın kontrol altına alınamayan kısmına </a:t>
            </a:r>
            <a:r>
              <a:rPr lang="tr-TR" sz="2000" b="1" dirty="0">
                <a:solidFill>
                  <a:srgbClr val="FF0000"/>
                </a:solidFill>
                <a:latin typeface="Arial" panose="020B0604020202020204" pitchFamily="34" charset="0"/>
                <a:cs typeface="Arial" panose="020B0604020202020204" pitchFamily="34" charset="0"/>
              </a:rPr>
              <a:t>Yangın</a:t>
            </a:r>
            <a:r>
              <a:rPr lang="tr-TR" sz="2000" dirty="0">
                <a:solidFill>
                  <a:srgbClr val="FF0000"/>
                </a:solidFill>
                <a:latin typeface="Arial" panose="020B0604020202020204" pitchFamily="34" charset="0"/>
                <a:cs typeface="Arial" panose="020B0604020202020204" pitchFamily="34" charset="0"/>
              </a:rPr>
              <a:t> </a:t>
            </a:r>
            <a:r>
              <a:rPr lang="tr-TR" sz="2000" dirty="0">
                <a:solidFill>
                  <a:srgbClr val="7030A0"/>
                </a:solidFill>
                <a:latin typeface="Arial" panose="020B0604020202020204" pitchFamily="34" charset="0"/>
                <a:cs typeface="Arial" panose="020B0604020202020204" pitchFamily="34" charset="0"/>
              </a:rPr>
              <a:t>denir. Yani kontrol dışı yanma olaylarıdır.</a:t>
            </a:r>
            <a:r>
              <a:rPr lang="tr-TR" sz="2000" dirty="0">
                <a:solidFill>
                  <a:srgbClr val="FF0000"/>
                </a:solidFill>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q"/>
            </a:pPr>
            <a:r>
              <a:rPr lang="tr-TR" sz="2000" dirty="0">
                <a:solidFill>
                  <a:srgbClr val="FF0000"/>
                </a:solidFill>
                <a:latin typeface="Arial" panose="020B0604020202020204" pitchFamily="34" charset="0"/>
                <a:cs typeface="Arial" panose="020B0604020202020204" pitchFamily="34" charset="0"/>
              </a:rPr>
              <a:t>Yangın yerindeki tehlikeler: </a:t>
            </a:r>
            <a:r>
              <a:rPr lang="tr-TR" sz="2000" dirty="0">
                <a:solidFill>
                  <a:srgbClr val="7030A0"/>
                </a:solidFill>
                <a:latin typeface="Arial" panose="020B0604020202020204" pitchFamily="34" charset="0"/>
                <a:cs typeface="Arial" panose="020B0604020202020204" pitchFamily="34" charset="0"/>
              </a:rPr>
              <a:t>Patlamalar, göçük altında kalmalar, yanma ve </a:t>
            </a:r>
            <a:r>
              <a:rPr lang="tr-TR" sz="2000" dirty="0" err="1">
                <a:solidFill>
                  <a:srgbClr val="7030A0"/>
                </a:solidFill>
                <a:latin typeface="Arial" panose="020B0604020202020204" pitchFamily="34" charset="0"/>
                <a:cs typeface="Arial" panose="020B0604020202020204" pitchFamily="34" charset="0"/>
              </a:rPr>
              <a:t>karbonmonoksit</a:t>
            </a:r>
            <a:r>
              <a:rPr lang="tr-TR" sz="2000" dirty="0">
                <a:solidFill>
                  <a:srgbClr val="7030A0"/>
                </a:solidFill>
                <a:latin typeface="Arial" panose="020B0604020202020204" pitchFamily="34" charset="0"/>
                <a:cs typeface="Arial" panose="020B0604020202020204" pitchFamily="34" charset="0"/>
              </a:rPr>
              <a:t> zehirlenmesi vb. olaylardır.</a:t>
            </a:r>
            <a:endParaRPr lang="tr-TR" sz="2000" b="1" dirty="0">
              <a:solidFill>
                <a:srgbClr val="FF0000"/>
              </a:solidFill>
              <a:latin typeface="Arial" panose="020B0604020202020204" pitchFamily="34" charset="0"/>
              <a:cs typeface="Arial" panose="020B0604020202020204" pitchFamily="34" charset="0"/>
            </a:endParaRPr>
          </a:p>
        </p:txBody>
      </p:sp>
      <p:pic>
        <p:nvPicPr>
          <p:cNvPr id="15362" name="Picture 2" descr="http://img.webme.com/pic/t/ta8an/yan10000.png"/>
          <p:cNvPicPr>
            <a:picLocks noChangeAspect="1" noChangeArrowheads="1"/>
          </p:cNvPicPr>
          <p:nvPr/>
        </p:nvPicPr>
        <p:blipFill>
          <a:blip r:embed="rId2" cstate="print"/>
          <a:srcRect/>
          <a:stretch>
            <a:fillRect/>
          </a:stretch>
        </p:blipFill>
        <p:spPr bwMode="auto">
          <a:xfrm>
            <a:off x="5508104" y="-99392"/>
            <a:ext cx="2160240" cy="1484784"/>
          </a:xfrm>
          <a:prstGeom prst="rect">
            <a:avLst/>
          </a:prstGeom>
          <a:noFill/>
        </p:spPr>
      </p:pic>
    </p:spTree>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71600" y="188640"/>
            <a:ext cx="6336704" cy="864096"/>
          </a:xfrm>
        </p:spPr>
        <p:txBody>
          <a:bodyPr/>
          <a:lstStyle/>
          <a:p>
            <a:pPr algn="ctr"/>
            <a:r>
              <a:rPr lang="tr-TR" dirty="0"/>
              <a:t>    </a:t>
            </a:r>
            <a:r>
              <a:rPr lang="tr-TR" sz="4000" dirty="0"/>
              <a:t>YANMA OLAYI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54</a:t>
            </a:fld>
            <a:endParaRPr lang="en-US"/>
          </a:p>
        </p:txBody>
      </p:sp>
      <p:sp>
        <p:nvSpPr>
          <p:cNvPr id="5" name="Metin kutusu 2"/>
          <p:cNvSpPr txBox="1"/>
          <p:nvPr/>
        </p:nvSpPr>
        <p:spPr>
          <a:xfrm>
            <a:off x="467544" y="1052736"/>
            <a:ext cx="8352928" cy="563231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q"/>
            </a:pPr>
            <a:r>
              <a:rPr lang="tr-TR" sz="2400" dirty="0">
                <a:latin typeface="Arial" panose="020B0604020202020204" pitchFamily="34" charset="0"/>
                <a:cs typeface="Arial" panose="020B0604020202020204" pitchFamily="34" charset="0"/>
              </a:rPr>
              <a:t>Bir yanma olayı ancak bu üç elemanın (yanıcı madde,</a:t>
            </a:r>
          </a:p>
          <a:p>
            <a:pPr marL="342900" indent="-342900" algn="just">
              <a:lnSpc>
                <a:spcPct val="150000"/>
              </a:lnSpc>
            </a:pPr>
            <a:r>
              <a:rPr lang="tr-TR" sz="2400" dirty="0">
                <a:latin typeface="Arial" panose="020B0604020202020204" pitchFamily="34" charset="0"/>
                <a:cs typeface="Arial" panose="020B0604020202020204" pitchFamily="34" charset="0"/>
              </a:rPr>
              <a:t>ısı, oksijen) bir araya gelmesiyle sağlanabilir.</a:t>
            </a:r>
          </a:p>
          <a:p>
            <a:pPr marL="342900" indent="-342900" algn="just">
              <a:lnSpc>
                <a:spcPct val="150000"/>
              </a:lnSpc>
            </a:pPr>
            <a:r>
              <a:rPr lang="tr-TR" sz="2400" dirty="0">
                <a:latin typeface="Arial" panose="020B0604020202020204" pitchFamily="34" charset="0"/>
                <a:cs typeface="Arial" panose="020B0604020202020204" pitchFamily="34" charset="0"/>
              </a:rPr>
              <a:t> </a:t>
            </a:r>
            <a:r>
              <a:rPr lang="tr-TR" sz="2400" b="1" i="1" dirty="0">
                <a:solidFill>
                  <a:srgbClr val="FF0000"/>
                </a:solidFill>
                <a:latin typeface="Arial" panose="020B0604020202020204" pitchFamily="34" charset="0"/>
                <a:cs typeface="Arial" panose="020B0604020202020204" pitchFamily="34" charset="0"/>
              </a:rPr>
              <a:t>Dolayısıyla birini ortamdan uzaklaştırırsanız,  yangını</a:t>
            </a:r>
          </a:p>
          <a:p>
            <a:pPr marL="342900" indent="-342900" algn="just">
              <a:lnSpc>
                <a:spcPct val="150000"/>
              </a:lnSpc>
            </a:pPr>
            <a:r>
              <a:rPr lang="tr-TR" sz="2400" b="1" i="1" dirty="0">
                <a:solidFill>
                  <a:srgbClr val="FF0000"/>
                </a:solidFill>
                <a:latin typeface="Arial" panose="020B0604020202020204" pitchFamily="34" charset="0"/>
                <a:cs typeface="Arial" panose="020B0604020202020204" pitchFamily="34" charset="0"/>
              </a:rPr>
              <a:t>söndürmüş olursunuz. </a:t>
            </a:r>
          </a:p>
          <a:p>
            <a:pPr marL="342900" indent="-342900" algn="just">
              <a:lnSpc>
                <a:spcPct val="150000"/>
              </a:lnSpc>
            </a:pPr>
            <a:r>
              <a:rPr lang="tr-TR" sz="2400" b="1" i="1" dirty="0">
                <a:solidFill>
                  <a:srgbClr val="FF0000"/>
                </a:solidFill>
                <a:latin typeface="Arial" panose="020B0604020202020204" pitchFamily="34" charset="0"/>
                <a:cs typeface="Arial" panose="020B0604020202020204" pitchFamily="34" charset="0"/>
              </a:rPr>
              <a:t>*** </a:t>
            </a:r>
            <a:r>
              <a:rPr lang="tr-TR" sz="24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 yangının önlenmesinin en basit kuralıdır.***</a:t>
            </a:r>
          </a:p>
          <a:p>
            <a:pPr marL="342900" indent="-342900" algn="just">
              <a:lnSpc>
                <a:spcPct val="150000"/>
              </a:lnSpc>
            </a:pPr>
            <a:r>
              <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YANGIN OLUŞUM SAFHALARI-</a:t>
            </a:r>
          </a:p>
          <a:p>
            <a:pPr marL="342900" indent="-342900" algn="just">
              <a:lnSpc>
                <a:spcPct val="150000"/>
              </a:lnSpc>
            </a:pPr>
            <a:r>
              <a:rPr lang="tr-TR" sz="24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İlk aşamasında </a:t>
            </a:r>
            <a:r>
              <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Koku-     </a:t>
            </a:r>
            <a:r>
              <a:rPr lang="tr-TR"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(Başlangıç</a:t>
            </a:r>
            <a:r>
              <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safhası)</a:t>
            </a:r>
          </a:p>
          <a:p>
            <a:pPr marL="342900" indent="-342900" algn="just">
              <a:lnSpc>
                <a:spcPct val="150000"/>
              </a:lnSpc>
            </a:pPr>
            <a:r>
              <a:rPr lang="tr-TR" sz="24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İkinci aşamasında </a:t>
            </a:r>
            <a:r>
              <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Duman  </a:t>
            </a:r>
            <a:r>
              <a:rPr lang="tr-TR"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(Yayılma</a:t>
            </a:r>
            <a:r>
              <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safhası)</a:t>
            </a:r>
          </a:p>
          <a:p>
            <a:pPr marL="342900" indent="-342900" algn="just">
              <a:lnSpc>
                <a:spcPct val="150000"/>
              </a:lnSpc>
            </a:pPr>
            <a:r>
              <a:rPr lang="tr-TR" sz="24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Üçüncü  Aşamasında </a:t>
            </a:r>
            <a:r>
              <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Alev görülür </a:t>
            </a:r>
            <a:r>
              <a:rPr lang="tr-TR"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(Korlaşma</a:t>
            </a:r>
            <a:r>
              <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safhası)</a:t>
            </a:r>
          </a:p>
          <a:p>
            <a:pPr marL="342900" indent="-342900" algn="just">
              <a:lnSpc>
                <a:spcPct val="150000"/>
              </a:lnSpc>
            </a:pPr>
            <a:endParaRPr lang="tr-TR"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cut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5791200" cy="683994"/>
          </a:xfrm>
        </p:spPr>
        <p:txBody>
          <a:bodyPr/>
          <a:lstStyle/>
          <a:p>
            <a:r>
              <a:rPr lang="tr-TR" dirty="0"/>
              <a:t>    YANMA ÇEŞİTLERİ</a:t>
            </a:r>
          </a:p>
        </p:txBody>
      </p:sp>
      <p:sp>
        <p:nvSpPr>
          <p:cNvPr id="3" name="2 İçerik Yer Tutucusu"/>
          <p:cNvSpPr>
            <a:spLocks noGrp="1"/>
          </p:cNvSpPr>
          <p:nvPr>
            <p:ph idx="1"/>
          </p:nvPr>
        </p:nvSpPr>
        <p:spPr/>
        <p:txBody>
          <a:bodyPr/>
          <a:lstStyle/>
          <a:p>
            <a:pPr algn="just">
              <a:spcBef>
                <a:spcPct val="50000"/>
              </a:spcBef>
              <a:buFont typeface="Wingdings" pitchFamily="2" charset="2"/>
              <a:buChar char="Ø"/>
            </a:pPr>
            <a:r>
              <a:rPr lang="tr-TR" sz="2400" b="1" dirty="0">
                <a:solidFill>
                  <a:srgbClr val="FF0000"/>
                </a:solidFill>
                <a:effectLst>
                  <a:outerShdw blurRad="38100" dist="38100" dir="2700000" algn="tl">
                    <a:srgbClr val="000000">
                      <a:alpha val="43137"/>
                    </a:srgbClr>
                  </a:outerShdw>
                </a:effectLst>
                <a:cs typeface="Arial" panose="020B0604020202020204" pitchFamily="34" charset="0"/>
              </a:rPr>
              <a:t>YAVAŞ YANMA</a:t>
            </a:r>
          </a:p>
          <a:p>
            <a:pPr algn="just">
              <a:spcBef>
                <a:spcPct val="50000"/>
              </a:spcBef>
              <a:buFont typeface="Wingdings" pitchFamily="2" charset="2"/>
              <a:buChar char="Ø"/>
            </a:pPr>
            <a:r>
              <a:rPr kumimoji="1" lang="tr-TR" sz="2400" b="1" dirty="0">
                <a:solidFill>
                  <a:srgbClr val="FF0000"/>
                </a:solidFill>
                <a:effectLst>
                  <a:outerShdw blurRad="38100" dist="38100" dir="2700000" algn="tl">
                    <a:srgbClr val="000000">
                      <a:alpha val="43137"/>
                    </a:srgbClr>
                  </a:outerShdw>
                </a:effectLst>
                <a:cs typeface="Arial" panose="020B0604020202020204" pitchFamily="34" charset="0"/>
              </a:rPr>
              <a:t>KENDİ KENDİNE YANMA</a:t>
            </a:r>
          </a:p>
          <a:p>
            <a:pPr algn="just">
              <a:spcBef>
                <a:spcPct val="50000"/>
              </a:spcBef>
              <a:buFont typeface="Wingdings" pitchFamily="2" charset="2"/>
              <a:buChar char="Ø"/>
            </a:pPr>
            <a:r>
              <a:rPr kumimoji="1" lang="tr-TR" sz="2400" b="1" dirty="0">
                <a:solidFill>
                  <a:srgbClr val="FF0000"/>
                </a:solidFill>
                <a:effectLst>
                  <a:outerShdw blurRad="38100" dist="38100" dir="2700000" algn="tl">
                    <a:srgbClr val="000000">
                      <a:alpha val="43137"/>
                    </a:srgbClr>
                  </a:outerShdw>
                </a:effectLst>
                <a:cs typeface="Arial" panose="020B0604020202020204" pitchFamily="34" charset="0"/>
              </a:rPr>
              <a:t>HIZLI YANMA</a:t>
            </a:r>
          </a:p>
          <a:p>
            <a:pPr algn="just">
              <a:spcBef>
                <a:spcPct val="50000"/>
              </a:spcBef>
              <a:buFont typeface="Wingdings" pitchFamily="2" charset="2"/>
              <a:buChar char="Ø"/>
            </a:pPr>
            <a:r>
              <a:rPr kumimoji="1" lang="tr-TR" sz="2400" b="1" dirty="0">
                <a:solidFill>
                  <a:srgbClr val="FF0000"/>
                </a:solidFill>
                <a:effectLst>
                  <a:outerShdw blurRad="38100" dist="38100" dir="2700000" algn="tl">
                    <a:srgbClr val="000000">
                      <a:alpha val="43137"/>
                    </a:srgbClr>
                  </a:outerShdw>
                </a:effectLst>
                <a:cs typeface="Arial" panose="020B0604020202020204" pitchFamily="34" charset="0"/>
              </a:rPr>
              <a:t>PARLAMA – PATLAMA ŞEKLİNDE YANMA</a:t>
            </a:r>
          </a:p>
          <a:p>
            <a:pPr algn="just">
              <a:spcBef>
                <a:spcPct val="50000"/>
              </a:spcBef>
              <a:buFont typeface="Wingdings" pitchFamily="2" charset="2"/>
              <a:buChar char="Ø"/>
            </a:pPr>
            <a:r>
              <a:rPr kumimoji="1" lang="tr-TR" sz="2400" b="1" dirty="0">
                <a:solidFill>
                  <a:srgbClr val="FF0000"/>
                </a:solidFill>
                <a:effectLst>
                  <a:outerShdw blurRad="38100" dist="38100" dir="2700000" algn="tl">
                    <a:srgbClr val="000000">
                      <a:alpha val="43137"/>
                    </a:srgbClr>
                  </a:outerShdw>
                </a:effectLst>
                <a:cs typeface="Arial" panose="020B0604020202020204" pitchFamily="34" charset="0"/>
              </a:rPr>
              <a:t>DETONASYON (ŞOK DALGASI)</a:t>
            </a:r>
            <a:endParaRPr lang="tr-TR" sz="2400" b="1" dirty="0">
              <a:solidFill>
                <a:srgbClr val="FF0000"/>
              </a:solidFill>
              <a:effectLst>
                <a:outerShdw blurRad="38100" dist="38100" dir="2700000" algn="tl">
                  <a:srgbClr val="000000">
                    <a:alpha val="43137"/>
                  </a:srgbClr>
                </a:outerShdw>
              </a:effectLst>
              <a:cs typeface="Arial" panose="020B0604020202020204" pitchFamily="34" charset="0"/>
            </a:endParaRPr>
          </a:p>
          <a:p>
            <a:endParaRPr lang="tr-TR" dirty="0"/>
          </a:p>
        </p:txBody>
      </p:sp>
      <p:sp>
        <p:nvSpPr>
          <p:cNvPr id="4" name="3 Slayt Numarası Yer Tutucusu"/>
          <p:cNvSpPr>
            <a:spLocks noGrp="1"/>
          </p:cNvSpPr>
          <p:nvPr>
            <p:ph type="sldNum" sz="quarter" idx="12"/>
          </p:nvPr>
        </p:nvSpPr>
        <p:spPr/>
        <p:txBody>
          <a:bodyPr/>
          <a:lstStyle/>
          <a:p>
            <a:fld id="{F38DF745-7D3F-47F4-83A3-874385CFAA69}" type="slidenum">
              <a:rPr lang="en-US" smtClean="0"/>
              <a:pPr/>
              <a:t>55</a:t>
            </a:fld>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052736"/>
            <a:ext cx="2915816"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555" y="4869161"/>
            <a:ext cx="2927076" cy="186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718203"/>
            <a:ext cx="2772916" cy="201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554" y="2877252"/>
            <a:ext cx="2921446" cy="190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718203"/>
            <a:ext cx="2903413" cy="201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7787208" cy="683994"/>
          </a:xfrm>
        </p:spPr>
        <p:txBody>
          <a:bodyPr/>
          <a:lstStyle/>
          <a:p>
            <a:pPr algn="ctr"/>
            <a:r>
              <a:rPr lang="tr-TR" dirty="0">
                <a:solidFill>
                  <a:srgbClr val="FF0000"/>
                </a:solidFill>
              </a:rPr>
              <a:t>    YANGIN SINIFLARI</a:t>
            </a:r>
          </a:p>
        </p:txBody>
      </p:sp>
      <p:sp>
        <p:nvSpPr>
          <p:cNvPr id="3" name="2 İçerik Yer Tutucusu"/>
          <p:cNvSpPr>
            <a:spLocks noGrp="1"/>
          </p:cNvSpPr>
          <p:nvPr>
            <p:ph idx="1"/>
          </p:nvPr>
        </p:nvSpPr>
        <p:spPr>
          <a:xfrm>
            <a:off x="457200" y="980728"/>
            <a:ext cx="7620000" cy="5145435"/>
          </a:xfrm>
        </p:spPr>
        <p:txBody>
          <a:bodyPr anchor="ctr">
            <a:normAutofit/>
          </a:bodyPr>
          <a:lstStyle/>
          <a:p>
            <a:pPr algn="ctr"/>
            <a:r>
              <a:rPr lang="tr-TR" sz="4400" dirty="0">
                <a:solidFill>
                  <a:srgbClr val="7030A0"/>
                </a:solidFill>
                <a:effectLst>
                  <a:outerShdw blurRad="38100" dist="38100" dir="2700000" algn="tl">
                    <a:srgbClr val="000000">
                      <a:alpha val="43137"/>
                    </a:srgbClr>
                  </a:outerShdw>
                </a:effectLst>
              </a:rPr>
              <a:t>A SINIFI YANGINLAR</a:t>
            </a:r>
          </a:p>
          <a:p>
            <a:pPr algn="ctr"/>
            <a:r>
              <a:rPr lang="tr-TR" sz="4400" dirty="0">
                <a:solidFill>
                  <a:srgbClr val="7030A0"/>
                </a:solidFill>
                <a:effectLst>
                  <a:outerShdw blurRad="38100" dist="38100" dir="2700000" algn="tl">
                    <a:srgbClr val="000000">
                      <a:alpha val="43137"/>
                    </a:srgbClr>
                  </a:outerShdw>
                </a:effectLst>
              </a:rPr>
              <a:t>B SINIFI YANGINLAR</a:t>
            </a:r>
          </a:p>
          <a:p>
            <a:pPr algn="ctr"/>
            <a:r>
              <a:rPr lang="tr-TR" sz="4400" dirty="0">
                <a:solidFill>
                  <a:srgbClr val="7030A0"/>
                </a:solidFill>
                <a:effectLst>
                  <a:outerShdw blurRad="38100" dist="38100" dir="2700000" algn="tl">
                    <a:srgbClr val="000000">
                      <a:alpha val="43137"/>
                    </a:srgbClr>
                  </a:outerShdw>
                </a:effectLst>
              </a:rPr>
              <a:t>C SINIFI YANGINLAR</a:t>
            </a:r>
          </a:p>
          <a:p>
            <a:pPr algn="ctr"/>
            <a:r>
              <a:rPr lang="tr-TR" sz="4400" dirty="0">
                <a:solidFill>
                  <a:srgbClr val="7030A0"/>
                </a:solidFill>
                <a:effectLst>
                  <a:outerShdw blurRad="38100" dist="38100" dir="2700000" algn="tl">
                    <a:srgbClr val="000000">
                      <a:alpha val="43137"/>
                    </a:srgbClr>
                  </a:outerShdw>
                </a:effectLst>
              </a:rPr>
              <a:t>D SINIFI YANGINLAR</a:t>
            </a:r>
          </a:p>
          <a:p>
            <a:pPr algn="ctr"/>
            <a:r>
              <a:rPr lang="tr-TR" sz="4400" dirty="0">
                <a:solidFill>
                  <a:srgbClr val="7030A0"/>
                </a:solidFill>
                <a:effectLst>
                  <a:outerShdw blurRad="38100" dist="38100" dir="2700000" algn="tl">
                    <a:srgbClr val="000000">
                      <a:alpha val="43137"/>
                    </a:srgbClr>
                  </a:outerShdw>
                </a:effectLst>
              </a:rPr>
              <a:t>E SINIFI YANGINLAR</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56</a:t>
            </a:fld>
            <a:endParaRPr lang="en-US"/>
          </a:p>
        </p:txBody>
      </p:sp>
    </p:spTree>
  </p:cSld>
  <p:clrMapOvr>
    <a:masterClrMapping/>
  </p:clrMapOvr>
  <p:transition>
    <p:pull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fld id="{F38DF745-7D3F-47F4-83A3-874385CFAA69}" type="slidenum">
              <a:rPr lang="en-US" smtClean="0"/>
              <a:pPr/>
              <a:t>57</a:t>
            </a:fld>
            <a:endParaRPr lang="en-US"/>
          </a:p>
        </p:txBody>
      </p:sp>
      <p:graphicFrame>
        <p:nvGraphicFramePr>
          <p:cNvPr id="5" name="4 Tablo"/>
          <p:cNvGraphicFramePr>
            <a:graphicFrameLocks noGrp="1"/>
          </p:cNvGraphicFramePr>
          <p:nvPr>
            <p:extLst>
              <p:ext uri="{D42A27DB-BD31-4B8C-83A1-F6EECF244321}">
                <p14:modId xmlns:p14="http://schemas.microsoft.com/office/powerpoint/2010/main" val="3615218336"/>
              </p:ext>
            </p:extLst>
          </p:nvPr>
        </p:nvGraphicFramePr>
        <p:xfrm>
          <a:off x="323528" y="404664"/>
          <a:ext cx="8424937" cy="5975956"/>
        </p:xfrm>
        <a:graphic>
          <a:graphicData uri="http://schemas.openxmlformats.org/drawingml/2006/table">
            <a:tbl>
              <a:tblPr/>
              <a:tblGrid>
                <a:gridCol w="194421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240361">
                  <a:extLst>
                    <a:ext uri="{9D8B030D-6E8A-4147-A177-3AD203B41FA5}">
                      <a16:colId xmlns:a16="http://schemas.microsoft.com/office/drawing/2014/main" val="20002"/>
                    </a:ext>
                  </a:extLst>
                </a:gridCol>
              </a:tblGrid>
              <a:tr h="483480">
                <a:tc>
                  <a:txBody>
                    <a:bodyPr/>
                    <a:lstStyle/>
                    <a:p>
                      <a:pPr algn="ctr">
                        <a:lnSpc>
                          <a:spcPct val="115000"/>
                        </a:lnSpc>
                        <a:spcAft>
                          <a:spcPts val="0"/>
                        </a:spcAft>
                      </a:pPr>
                      <a:r>
                        <a:rPr lang="tr-TR" sz="2000" b="1" dirty="0">
                          <a:solidFill>
                            <a:srgbClr val="0033FF"/>
                          </a:solidFill>
                          <a:latin typeface="Times New Roman"/>
                          <a:ea typeface="Times New Roman"/>
                          <a:cs typeface="Times New Roman"/>
                        </a:rPr>
                        <a:t>  Yangın Sınıfı </a:t>
                      </a:r>
                      <a:endParaRPr lang="tr-TR" sz="2000" dirty="0">
                        <a:latin typeface="Calibri"/>
                        <a:ea typeface="Calibri"/>
                        <a:cs typeface="Times New Roman"/>
                      </a:endParaRPr>
                    </a:p>
                  </a:txBody>
                  <a:tcPr marL="6912" marR="6912" marT="6912" marB="6912" anchor="ctr">
                    <a:lnL>
                      <a:noFill/>
                    </a:lnL>
                    <a:lnR>
                      <a:noFill/>
                    </a:lnR>
                    <a:lnT>
                      <a:noFill/>
                    </a:lnT>
                    <a:lnB>
                      <a:noFill/>
                    </a:lnB>
                  </a:tcPr>
                </a:tc>
                <a:tc>
                  <a:txBody>
                    <a:bodyPr/>
                    <a:lstStyle/>
                    <a:p>
                      <a:pPr algn="ctr">
                        <a:lnSpc>
                          <a:spcPct val="115000"/>
                        </a:lnSpc>
                        <a:spcAft>
                          <a:spcPts val="0"/>
                        </a:spcAft>
                      </a:pPr>
                      <a:r>
                        <a:rPr lang="tr-TR" sz="2000" b="1" dirty="0">
                          <a:solidFill>
                            <a:srgbClr val="0033FF"/>
                          </a:solidFill>
                          <a:latin typeface="Times New Roman"/>
                          <a:ea typeface="Times New Roman"/>
                          <a:cs typeface="Times New Roman"/>
                        </a:rPr>
                        <a:t>Açıklaması</a:t>
                      </a:r>
                      <a:endParaRPr lang="tr-TR" sz="2000" dirty="0">
                        <a:latin typeface="Calibri"/>
                        <a:ea typeface="Calibri"/>
                        <a:cs typeface="Times New Roman"/>
                      </a:endParaRPr>
                    </a:p>
                  </a:txBody>
                  <a:tcPr marL="6912" marR="6912" marT="6912" marB="6912" anchor="ctr">
                    <a:lnL>
                      <a:noFill/>
                    </a:lnL>
                    <a:lnR>
                      <a:noFill/>
                    </a:lnR>
                    <a:lnT>
                      <a:noFill/>
                    </a:lnT>
                    <a:lnB>
                      <a:noFill/>
                    </a:lnB>
                  </a:tcPr>
                </a:tc>
                <a:tc>
                  <a:txBody>
                    <a:bodyPr/>
                    <a:lstStyle/>
                    <a:p>
                      <a:pPr algn="ctr">
                        <a:lnSpc>
                          <a:spcPct val="115000"/>
                        </a:lnSpc>
                        <a:spcAft>
                          <a:spcPts val="0"/>
                        </a:spcAft>
                      </a:pPr>
                      <a:r>
                        <a:rPr lang="tr-TR" sz="2000" b="1" dirty="0">
                          <a:solidFill>
                            <a:srgbClr val="0033FF"/>
                          </a:solidFill>
                          <a:latin typeface="Times New Roman"/>
                          <a:ea typeface="Times New Roman"/>
                          <a:cs typeface="Times New Roman"/>
                        </a:rPr>
                        <a:t>Söndürme Tipi</a:t>
                      </a:r>
                      <a:endParaRPr lang="tr-TR" sz="2000" dirty="0">
                        <a:latin typeface="Calibri"/>
                        <a:ea typeface="Calibri"/>
                        <a:cs typeface="Times New Roman"/>
                      </a:endParaRPr>
                    </a:p>
                  </a:txBody>
                  <a:tcPr marL="6912" marR="6912" marT="6912" marB="6912" anchor="ctr">
                    <a:lnL>
                      <a:noFill/>
                    </a:lnL>
                    <a:lnR>
                      <a:noFill/>
                    </a:lnR>
                    <a:lnT>
                      <a:noFill/>
                    </a:lnT>
                    <a:lnB>
                      <a:noFill/>
                    </a:lnB>
                  </a:tcPr>
                </a:tc>
                <a:extLst>
                  <a:ext uri="{0D108BD9-81ED-4DB2-BD59-A6C34878D82A}">
                    <a16:rowId xmlns:a16="http://schemas.microsoft.com/office/drawing/2014/main" val="10000"/>
                  </a:ext>
                </a:extLst>
              </a:tr>
              <a:tr h="1019143">
                <a:tc>
                  <a:txBody>
                    <a:bodyPr/>
                    <a:lstStyle/>
                    <a:p>
                      <a:pPr algn="ctr">
                        <a:lnSpc>
                          <a:spcPct val="115000"/>
                        </a:lnSpc>
                        <a:spcAft>
                          <a:spcPts val="0"/>
                        </a:spcAft>
                      </a:pPr>
                      <a:endParaRPr lang="tr-TR" sz="900">
                        <a:latin typeface="Times New Roman"/>
                        <a:ea typeface="Times New Roman"/>
                        <a:cs typeface="Times New Roman"/>
                      </a:endParaRPr>
                    </a:p>
                  </a:txBody>
                  <a:tcPr marL="6912" marR="6912" marT="6912" marB="6912" anchor="ctr">
                    <a:lnL>
                      <a:noFill/>
                    </a:lnL>
                    <a:lnR>
                      <a:noFill/>
                    </a:lnR>
                    <a:lnT>
                      <a:noFill/>
                    </a:lnT>
                    <a:lnB>
                      <a:noFill/>
                    </a:lnB>
                  </a:tcPr>
                </a:tc>
                <a:tc>
                  <a:txBody>
                    <a:bodyPr/>
                    <a:lstStyle/>
                    <a:p>
                      <a:pPr algn="l">
                        <a:lnSpc>
                          <a:spcPct val="115000"/>
                        </a:lnSpc>
                        <a:spcAft>
                          <a:spcPts val="0"/>
                        </a:spcAft>
                      </a:pPr>
                      <a:r>
                        <a:rPr lang="tr-TR" sz="2000" b="1" dirty="0">
                          <a:latin typeface="Times New Roman"/>
                          <a:ea typeface="Times New Roman"/>
                          <a:cs typeface="Times New Roman"/>
                        </a:rPr>
                        <a:t>Katı madde yangınları</a:t>
                      </a:r>
                      <a:endParaRPr lang="tr-TR" sz="2000" dirty="0">
                        <a:latin typeface="Calibri"/>
                        <a:ea typeface="Calibri"/>
                        <a:cs typeface="Times New Roman"/>
                      </a:endParaRPr>
                    </a:p>
                  </a:txBody>
                  <a:tcPr marL="6912" marR="6912" marT="6912" marB="6912" anchor="ctr">
                    <a:lnL>
                      <a:noFill/>
                    </a:lnL>
                    <a:lnR>
                      <a:noFill/>
                    </a:lnR>
                    <a:lnT>
                      <a:noFill/>
                    </a:lnT>
                    <a:lnB>
                      <a:noFill/>
                    </a:lnB>
                  </a:tcPr>
                </a:tc>
                <a:tc>
                  <a:txBody>
                    <a:bodyPr/>
                    <a:lstStyle/>
                    <a:p>
                      <a:pPr algn="ctr">
                        <a:lnSpc>
                          <a:spcPct val="115000"/>
                        </a:lnSpc>
                        <a:spcAft>
                          <a:spcPts val="0"/>
                        </a:spcAft>
                      </a:pPr>
                      <a:r>
                        <a:rPr lang="tr-TR" sz="2000" b="1" dirty="0">
                          <a:solidFill>
                            <a:srgbClr val="FF0000"/>
                          </a:solidFill>
                          <a:latin typeface="Calibri"/>
                          <a:ea typeface="Calibri"/>
                          <a:cs typeface="Times New Roman"/>
                        </a:rPr>
                        <a:t>Çok maksatlı kuru kimyevi toz ve su </a:t>
                      </a:r>
                      <a:endParaRPr lang="tr-TR" sz="2000" dirty="0">
                        <a:solidFill>
                          <a:srgbClr val="FF0000"/>
                        </a:solidFill>
                        <a:latin typeface="Calibri"/>
                        <a:ea typeface="Calibri"/>
                        <a:cs typeface="Times New Roman"/>
                      </a:endParaRPr>
                    </a:p>
                  </a:txBody>
                  <a:tcPr marL="6912" marR="6912" marT="6912" marB="6912" anchor="ctr">
                    <a:lnL>
                      <a:noFill/>
                    </a:lnL>
                    <a:lnR>
                      <a:noFill/>
                    </a:lnR>
                    <a:lnT>
                      <a:noFill/>
                    </a:lnT>
                    <a:lnB>
                      <a:noFill/>
                    </a:lnB>
                  </a:tcPr>
                </a:tc>
                <a:extLst>
                  <a:ext uri="{0D108BD9-81ED-4DB2-BD59-A6C34878D82A}">
                    <a16:rowId xmlns:a16="http://schemas.microsoft.com/office/drawing/2014/main" val="10001"/>
                  </a:ext>
                </a:extLst>
              </a:tr>
              <a:tr h="1019143">
                <a:tc>
                  <a:txBody>
                    <a:bodyPr/>
                    <a:lstStyle/>
                    <a:p>
                      <a:pPr algn="ctr">
                        <a:lnSpc>
                          <a:spcPct val="115000"/>
                        </a:lnSpc>
                        <a:spcAft>
                          <a:spcPts val="0"/>
                        </a:spcAft>
                      </a:pPr>
                      <a:endParaRPr lang="tr-TR" sz="900">
                        <a:latin typeface="Times New Roman"/>
                        <a:ea typeface="Times New Roman"/>
                        <a:cs typeface="Times New Roman"/>
                      </a:endParaRPr>
                    </a:p>
                  </a:txBody>
                  <a:tcPr marL="6912" marR="6912" marT="6912" marB="6912" anchor="ctr">
                    <a:lnL>
                      <a:noFill/>
                    </a:lnL>
                    <a:lnR>
                      <a:noFill/>
                    </a:lnR>
                    <a:lnT>
                      <a:noFill/>
                    </a:lnT>
                    <a:lnB>
                      <a:noFill/>
                    </a:lnB>
                  </a:tcPr>
                </a:tc>
                <a:tc>
                  <a:txBody>
                    <a:bodyPr/>
                    <a:lstStyle/>
                    <a:p>
                      <a:pPr algn="l">
                        <a:lnSpc>
                          <a:spcPct val="115000"/>
                        </a:lnSpc>
                        <a:spcAft>
                          <a:spcPts val="0"/>
                        </a:spcAft>
                      </a:pPr>
                      <a:r>
                        <a:rPr lang="tr-TR" sz="2000" b="1" dirty="0">
                          <a:latin typeface="Times New Roman"/>
                          <a:ea typeface="Times New Roman"/>
                          <a:cs typeface="Times New Roman"/>
                        </a:rPr>
                        <a:t>Sıvı (akaryakıt) yangınları</a:t>
                      </a:r>
                      <a:endParaRPr lang="tr-TR" sz="2000" dirty="0">
                        <a:latin typeface="Calibri"/>
                        <a:ea typeface="Calibri"/>
                        <a:cs typeface="Times New Roman"/>
                      </a:endParaRPr>
                    </a:p>
                  </a:txBody>
                  <a:tcPr marL="6912" marR="6912" marT="6912" marB="6912" anchor="ctr">
                    <a:lnL>
                      <a:noFill/>
                    </a:lnL>
                    <a:lnR>
                      <a:noFill/>
                    </a:lnR>
                    <a:lnT>
                      <a:noFill/>
                    </a:lnT>
                    <a:lnB>
                      <a:noFill/>
                    </a:lnB>
                  </a:tcPr>
                </a:tc>
                <a:tc>
                  <a:txBody>
                    <a:bodyPr/>
                    <a:lstStyle/>
                    <a:p>
                      <a:pPr algn="ctr">
                        <a:lnSpc>
                          <a:spcPct val="115000"/>
                        </a:lnSpc>
                        <a:spcAft>
                          <a:spcPts val="0"/>
                        </a:spcAft>
                      </a:pPr>
                      <a:r>
                        <a:rPr lang="tr-TR" sz="2000" b="1" dirty="0">
                          <a:solidFill>
                            <a:srgbClr val="FF0000"/>
                          </a:solidFill>
                          <a:latin typeface="Calibri"/>
                          <a:ea typeface="Calibri"/>
                          <a:cs typeface="Times New Roman"/>
                        </a:rPr>
                        <a:t>Kuru Kimyevi Toz, CO2  ve Köpük</a:t>
                      </a:r>
                      <a:endParaRPr lang="tr-TR" sz="2000" dirty="0">
                        <a:solidFill>
                          <a:srgbClr val="FF0000"/>
                        </a:solidFill>
                        <a:latin typeface="Calibri"/>
                        <a:ea typeface="Calibri"/>
                        <a:cs typeface="Times New Roman"/>
                      </a:endParaRPr>
                    </a:p>
                  </a:txBody>
                  <a:tcPr marL="6912" marR="6912" marT="6912" marB="6912" anchor="ctr">
                    <a:lnL>
                      <a:noFill/>
                    </a:lnL>
                    <a:lnR>
                      <a:noFill/>
                    </a:lnR>
                    <a:lnT>
                      <a:noFill/>
                    </a:lnT>
                    <a:lnB>
                      <a:noFill/>
                    </a:lnB>
                  </a:tcPr>
                </a:tc>
                <a:extLst>
                  <a:ext uri="{0D108BD9-81ED-4DB2-BD59-A6C34878D82A}">
                    <a16:rowId xmlns:a16="http://schemas.microsoft.com/office/drawing/2014/main" val="10002"/>
                  </a:ext>
                </a:extLst>
              </a:tr>
              <a:tr h="1019143">
                <a:tc>
                  <a:txBody>
                    <a:bodyPr/>
                    <a:lstStyle/>
                    <a:p>
                      <a:pPr algn="ctr">
                        <a:lnSpc>
                          <a:spcPct val="115000"/>
                        </a:lnSpc>
                        <a:spcAft>
                          <a:spcPts val="0"/>
                        </a:spcAft>
                      </a:pPr>
                      <a:endParaRPr lang="tr-TR" sz="900">
                        <a:latin typeface="Times New Roman"/>
                        <a:ea typeface="Times New Roman"/>
                        <a:cs typeface="Times New Roman"/>
                      </a:endParaRPr>
                    </a:p>
                  </a:txBody>
                  <a:tcPr marL="6912" marR="6912" marT="6912" marB="6912" anchor="ctr">
                    <a:lnL>
                      <a:noFill/>
                    </a:lnL>
                    <a:lnR>
                      <a:noFill/>
                    </a:lnR>
                    <a:lnT>
                      <a:noFill/>
                    </a:lnT>
                    <a:lnB>
                      <a:noFill/>
                    </a:lnB>
                  </a:tcPr>
                </a:tc>
                <a:tc>
                  <a:txBody>
                    <a:bodyPr/>
                    <a:lstStyle/>
                    <a:p>
                      <a:pPr algn="l">
                        <a:lnSpc>
                          <a:spcPct val="115000"/>
                        </a:lnSpc>
                        <a:spcAft>
                          <a:spcPts val="0"/>
                        </a:spcAft>
                      </a:pPr>
                      <a:r>
                        <a:rPr lang="tr-TR" sz="2000" b="1" dirty="0">
                          <a:latin typeface="Times New Roman"/>
                          <a:ea typeface="Times New Roman"/>
                          <a:cs typeface="Times New Roman"/>
                        </a:rPr>
                        <a:t>Gaz yangınları</a:t>
                      </a:r>
                      <a:endParaRPr lang="tr-TR" sz="2000" dirty="0">
                        <a:latin typeface="Calibri"/>
                        <a:ea typeface="Calibri"/>
                        <a:cs typeface="Times New Roman"/>
                      </a:endParaRPr>
                    </a:p>
                  </a:txBody>
                  <a:tcPr marL="6912" marR="6912" marT="6912" marB="6912" anchor="ctr">
                    <a:lnL>
                      <a:noFill/>
                    </a:lnL>
                    <a:lnR>
                      <a:noFill/>
                    </a:lnR>
                    <a:lnT>
                      <a:noFill/>
                    </a:lnT>
                    <a:lnB>
                      <a:noFill/>
                    </a:lnB>
                  </a:tcPr>
                </a:tc>
                <a:tc>
                  <a:txBody>
                    <a:bodyPr/>
                    <a:lstStyle/>
                    <a:p>
                      <a:pPr algn="ctr">
                        <a:lnSpc>
                          <a:spcPct val="115000"/>
                        </a:lnSpc>
                        <a:spcAft>
                          <a:spcPts val="0"/>
                        </a:spcAft>
                      </a:pPr>
                      <a:r>
                        <a:rPr lang="tr-TR" sz="2000" b="1" dirty="0">
                          <a:solidFill>
                            <a:srgbClr val="FF0000"/>
                          </a:solidFill>
                          <a:latin typeface="Calibri"/>
                          <a:ea typeface="Calibri"/>
                          <a:cs typeface="Times New Roman"/>
                        </a:rPr>
                        <a:t>Kuru Kimyevi Toz, CO2 </a:t>
                      </a:r>
                      <a:endParaRPr lang="tr-TR" sz="2000" dirty="0">
                        <a:latin typeface="Calibri"/>
                        <a:ea typeface="Calibri"/>
                        <a:cs typeface="Times New Roman"/>
                      </a:endParaRPr>
                    </a:p>
                  </a:txBody>
                  <a:tcPr marL="6912" marR="6912" marT="6912" marB="6912" anchor="ctr">
                    <a:lnL>
                      <a:noFill/>
                    </a:lnL>
                    <a:lnR>
                      <a:noFill/>
                    </a:lnR>
                    <a:lnT>
                      <a:noFill/>
                    </a:lnT>
                    <a:lnB>
                      <a:noFill/>
                    </a:lnB>
                  </a:tcPr>
                </a:tc>
                <a:extLst>
                  <a:ext uri="{0D108BD9-81ED-4DB2-BD59-A6C34878D82A}">
                    <a16:rowId xmlns:a16="http://schemas.microsoft.com/office/drawing/2014/main" val="10003"/>
                  </a:ext>
                </a:extLst>
              </a:tr>
              <a:tr h="984564">
                <a:tc>
                  <a:txBody>
                    <a:bodyPr/>
                    <a:lstStyle/>
                    <a:p>
                      <a:pPr algn="ctr">
                        <a:lnSpc>
                          <a:spcPct val="115000"/>
                        </a:lnSpc>
                        <a:spcAft>
                          <a:spcPts val="0"/>
                        </a:spcAft>
                      </a:pPr>
                      <a:endParaRPr lang="tr-TR" sz="900">
                        <a:latin typeface="Times New Roman"/>
                        <a:ea typeface="Times New Roman"/>
                        <a:cs typeface="Times New Roman"/>
                      </a:endParaRPr>
                    </a:p>
                  </a:txBody>
                  <a:tcPr marL="6912" marR="6912" marT="6912" marB="6912" anchor="ctr">
                    <a:lnL>
                      <a:noFill/>
                    </a:lnL>
                    <a:lnR>
                      <a:noFill/>
                    </a:lnR>
                    <a:lnT>
                      <a:noFill/>
                    </a:lnT>
                    <a:lnB>
                      <a:noFill/>
                    </a:lnB>
                  </a:tcPr>
                </a:tc>
                <a:tc>
                  <a:txBody>
                    <a:bodyPr/>
                    <a:lstStyle/>
                    <a:p>
                      <a:pPr algn="l">
                        <a:lnSpc>
                          <a:spcPct val="115000"/>
                        </a:lnSpc>
                        <a:spcAft>
                          <a:spcPts val="0"/>
                        </a:spcAft>
                      </a:pPr>
                      <a:endParaRPr lang="tr-TR" sz="2000" b="1" dirty="0">
                        <a:latin typeface="Times New Roman"/>
                        <a:ea typeface="Times New Roman"/>
                        <a:cs typeface="Times New Roman"/>
                      </a:endParaRPr>
                    </a:p>
                    <a:p>
                      <a:pPr algn="l">
                        <a:lnSpc>
                          <a:spcPct val="115000"/>
                        </a:lnSpc>
                        <a:spcAft>
                          <a:spcPts val="0"/>
                        </a:spcAft>
                      </a:pPr>
                      <a:r>
                        <a:rPr lang="tr-TR" sz="2000" b="1" dirty="0">
                          <a:latin typeface="Times New Roman"/>
                          <a:ea typeface="Times New Roman"/>
                          <a:cs typeface="Times New Roman"/>
                        </a:rPr>
                        <a:t>Metal tozu yangınları </a:t>
                      </a:r>
                    </a:p>
                    <a:p>
                      <a:pPr algn="l">
                        <a:lnSpc>
                          <a:spcPct val="115000"/>
                        </a:lnSpc>
                        <a:spcAft>
                          <a:spcPts val="0"/>
                        </a:spcAft>
                      </a:pPr>
                      <a:r>
                        <a:rPr lang="tr-TR" sz="2000" b="1" dirty="0">
                          <a:latin typeface="Times New Roman"/>
                          <a:ea typeface="Calibri"/>
                          <a:cs typeface="Times New Roman"/>
                        </a:rPr>
                        <a:t>Yanabilen hafif metaller yangını</a:t>
                      </a:r>
                      <a:endParaRPr lang="tr-TR" sz="2000" dirty="0">
                        <a:latin typeface="Calibri"/>
                        <a:ea typeface="Calibri"/>
                        <a:cs typeface="Times New Roman"/>
                      </a:endParaRPr>
                    </a:p>
                  </a:txBody>
                  <a:tcPr marL="6912" marR="6912" marT="6912" marB="6912" anchor="ctr">
                    <a:lnL>
                      <a:noFill/>
                    </a:lnL>
                    <a:lnR>
                      <a:noFill/>
                    </a:lnR>
                    <a:lnT>
                      <a:noFill/>
                    </a:lnT>
                    <a:lnB>
                      <a:noFill/>
                    </a:lnB>
                  </a:tcPr>
                </a:tc>
                <a:tc>
                  <a:txBody>
                    <a:bodyPr/>
                    <a:lstStyle/>
                    <a:p>
                      <a:pPr algn="ctr">
                        <a:lnSpc>
                          <a:spcPct val="115000"/>
                        </a:lnSpc>
                        <a:spcAft>
                          <a:spcPts val="0"/>
                        </a:spcAft>
                      </a:pPr>
                      <a:endParaRPr lang="tr-TR" sz="2000" b="1" dirty="0">
                        <a:solidFill>
                          <a:srgbClr val="FF0000"/>
                        </a:solidFill>
                        <a:latin typeface="Calibri"/>
                        <a:ea typeface="Calibri"/>
                        <a:cs typeface="Times New Roman"/>
                      </a:endParaRPr>
                    </a:p>
                    <a:p>
                      <a:pPr algn="ctr">
                        <a:lnSpc>
                          <a:spcPct val="115000"/>
                        </a:lnSpc>
                        <a:spcAft>
                          <a:spcPts val="0"/>
                        </a:spcAft>
                      </a:pPr>
                      <a:r>
                        <a:rPr lang="tr-TR" sz="2000" b="1" dirty="0">
                          <a:solidFill>
                            <a:srgbClr val="FF0000"/>
                          </a:solidFill>
                          <a:latin typeface="Calibri"/>
                          <a:ea typeface="Calibri"/>
                          <a:cs typeface="Times New Roman"/>
                        </a:rPr>
                        <a:t>Kuru Metal tozu (Alkali Borat)</a:t>
                      </a:r>
                      <a:endParaRPr lang="tr-TR" sz="2000" dirty="0">
                        <a:solidFill>
                          <a:srgbClr val="FF0000"/>
                        </a:solidFill>
                        <a:latin typeface="Calibri"/>
                        <a:ea typeface="Calibri"/>
                        <a:cs typeface="Times New Roman"/>
                      </a:endParaRPr>
                    </a:p>
                  </a:txBody>
                  <a:tcPr marL="6912" marR="6912" marT="6912" marB="6912" anchor="ctr">
                    <a:lnL>
                      <a:noFill/>
                    </a:lnL>
                    <a:lnR>
                      <a:noFill/>
                    </a:lnR>
                    <a:lnT>
                      <a:noFill/>
                    </a:lnT>
                    <a:lnB>
                      <a:noFill/>
                    </a:lnB>
                  </a:tcPr>
                </a:tc>
                <a:extLst>
                  <a:ext uri="{0D108BD9-81ED-4DB2-BD59-A6C34878D82A}">
                    <a16:rowId xmlns:a16="http://schemas.microsoft.com/office/drawing/2014/main" val="10004"/>
                  </a:ext>
                </a:extLst>
              </a:tr>
              <a:tr h="1019143">
                <a:tc>
                  <a:txBody>
                    <a:bodyPr/>
                    <a:lstStyle/>
                    <a:p>
                      <a:pPr algn="ctr">
                        <a:lnSpc>
                          <a:spcPct val="115000"/>
                        </a:lnSpc>
                        <a:spcAft>
                          <a:spcPts val="0"/>
                        </a:spcAft>
                      </a:pPr>
                      <a:endParaRPr lang="tr-TR" sz="900">
                        <a:latin typeface="Times New Roman"/>
                        <a:ea typeface="Times New Roman"/>
                        <a:cs typeface="Times New Roman"/>
                      </a:endParaRPr>
                    </a:p>
                  </a:txBody>
                  <a:tcPr marL="6912" marR="6912" marT="6912" marB="6912" anchor="ctr">
                    <a:lnL>
                      <a:noFill/>
                    </a:lnL>
                    <a:lnR>
                      <a:noFill/>
                    </a:lnR>
                    <a:lnT>
                      <a:noFill/>
                    </a:lnT>
                    <a:lnB>
                      <a:noFill/>
                    </a:lnB>
                  </a:tcPr>
                </a:tc>
                <a:tc>
                  <a:txBody>
                    <a:bodyPr/>
                    <a:lstStyle/>
                    <a:p>
                      <a:pPr algn="l">
                        <a:lnSpc>
                          <a:spcPct val="115000"/>
                        </a:lnSpc>
                        <a:spcAft>
                          <a:spcPts val="0"/>
                        </a:spcAft>
                      </a:pPr>
                      <a:endParaRPr lang="tr-TR" sz="2000" b="1" dirty="0">
                        <a:latin typeface="Times New Roman"/>
                        <a:ea typeface="Times New Roman"/>
                        <a:cs typeface="Times New Roman"/>
                      </a:endParaRPr>
                    </a:p>
                    <a:p>
                      <a:pPr algn="l">
                        <a:lnSpc>
                          <a:spcPct val="115000"/>
                        </a:lnSpc>
                        <a:spcAft>
                          <a:spcPts val="0"/>
                        </a:spcAft>
                      </a:pPr>
                      <a:r>
                        <a:rPr lang="tr-TR" sz="2000" b="1" dirty="0">
                          <a:latin typeface="Times New Roman"/>
                          <a:ea typeface="Times New Roman"/>
                          <a:cs typeface="Times New Roman"/>
                        </a:rPr>
                        <a:t>Elektrik Yangınları</a:t>
                      </a:r>
                      <a:endParaRPr lang="tr-TR" sz="2000" dirty="0">
                        <a:latin typeface="Calibri"/>
                        <a:ea typeface="Calibri"/>
                        <a:cs typeface="Times New Roman"/>
                      </a:endParaRPr>
                    </a:p>
                  </a:txBody>
                  <a:tcPr marL="6912" marR="6912" marT="6912" marB="6912" anchor="ctr">
                    <a:lnL>
                      <a:noFill/>
                    </a:lnL>
                    <a:lnR>
                      <a:noFill/>
                    </a:lnR>
                    <a:lnT>
                      <a:noFill/>
                    </a:lnT>
                    <a:lnB>
                      <a:noFill/>
                    </a:lnB>
                  </a:tcPr>
                </a:tc>
                <a:tc>
                  <a:txBody>
                    <a:bodyPr/>
                    <a:lstStyle/>
                    <a:p>
                      <a:pPr algn="ctr">
                        <a:lnSpc>
                          <a:spcPct val="115000"/>
                        </a:lnSpc>
                        <a:spcAft>
                          <a:spcPts val="0"/>
                        </a:spcAft>
                      </a:pPr>
                      <a:endParaRPr lang="tr-TR" sz="2000" b="1" dirty="0">
                        <a:solidFill>
                          <a:srgbClr val="FF0000"/>
                        </a:solidFill>
                        <a:latin typeface="Calibri"/>
                        <a:ea typeface="Calibri"/>
                        <a:cs typeface="Times New Roman"/>
                      </a:endParaRPr>
                    </a:p>
                    <a:p>
                      <a:pPr algn="ctr">
                        <a:lnSpc>
                          <a:spcPct val="115000"/>
                        </a:lnSpc>
                        <a:spcAft>
                          <a:spcPts val="0"/>
                        </a:spcAft>
                      </a:pPr>
                      <a:r>
                        <a:rPr lang="tr-TR" sz="2000" b="1" dirty="0">
                          <a:solidFill>
                            <a:srgbClr val="FF0000"/>
                          </a:solidFill>
                          <a:latin typeface="Calibri"/>
                          <a:ea typeface="Calibri"/>
                          <a:cs typeface="Times New Roman"/>
                        </a:rPr>
                        <a:t>CO2</a:t>
                      </a:r>
                      <a:endParaRPr lang="tr-TR" sz="2000" dirty="0">
                        <a:solidFill>
                          <a:srgbClr val="FF0000"/>
                        </a:solidFill>
                        <a:latin typeface="Calibri"/>
                        <a:ea typeface="Calibri"/>
                        <a:cs typeface="Times New Roman"/>
                      </a:endParaRPr>
                    </a:p>
                  </a:txBody>
                  <a:tcPr marL="6912" marR="6912" marT="6912" marB="6912" anchor="ctr">
                    <a:lnL>
                      <a:noFill/>
                    </a:lnL>
                    <a:lnR>
                      <a:noFill/>
                    </a:lnR>
                    <a:lnT>
                      <a:noFill/>
                    </a:lnT>
                    <a:lnB>
                      <a:noFill/>
                    </a:lnB>
                  </a:tcPr>
                </a:tc>
                <a:extLst>
                  <a:ext uri="{0D108BD9-81ED-4DB2-BD59-A6C34878D82A}">
                    <a16:rowId xmlns:a16="http://schemas.microsoft.com/office/drawing/2014/main" val="10005"/>
                  </a:ext>
                </a:extLst>
              </a:tr>
            </a:tbl>
          </a:graphicData>
        </a:graphic>
      </p:graphicFrame>
      <p:pic>
        <p:nvPicPr>
          <p:cNvPr id="124933" name="Resim 1" descr="http://www.akyildizmadencilik.com/image003.gif"/>
          <p:cNvPicPr>
            <a:picLocks noChangeAspect="1" noChangeArrowheads="1"/>
          </p:cNvPicPr>
          <p:nvPr/>
        </p:nvPicPr>
        <p:blipFill>
          <a:blip r:embed="rId2" cstate="print"/>
          <a:srcRect/>
          <a:stretch>
            <a:fillRect/>
          </a:stretch>
        </p:blipFill>
        <p:spPr bwMode="auto">
          <a:xfrm>
            <a:off x="971600" y="1124744"/>
            <a:ext cx="1009650" cy="1066800"/>
          </a:xfrm>
          <a:prstGeom prst="rect">
            <a:avLst/>
          </a:prstGeom>
          <a:noFill/>
        </p:spPr>
      </p:pic>
      <p:pic>
        <p:nvPicPr>
          <p:cNvPr id="124932" name="Resim 2" descr="http://www.akyildizmadencilik.com/image004.gif"/>
          <p:cNvPicPr>
            <a:picLocks noChangeAspect="1" noChangeArrowheads="1"/>
          </p:cNvPicPr>
          <p:nvPr/>
        </p:nvPicPr>
        <p:blipFill>
          <a:blip r:embed="rId3" cstate="print"/>
          <a:srcRect/>
          <a:stretch>
            <a:fillRect/>
          </a:stretch>
        </p:blipFill>
        <p:spPr bwMode="auto">
          <a:xfrm>
            <a:off x="971600" y="2204864"/>
            <a:ext cx="1000125" cy="1057275"/>
          </a:xfrm>
          <a:prstGeom prst="rect">
            <a:avLst/>
          </a:prstGeom>
          <a:noFill/>
        </p:spPr>
      </p:pic>
      <p:pic>
        <p:nvPicPr>
          <p:cNvPr id="124931" name="Resim 3" descr="http://www.akyildizmadencilik.com/image005.gif"/>
          <p:cNvPicPr>
            <a:picLocks noChangeAspect="1" noChangeArrowheads="1"/>
          </p:cNvPicPr>
          <p:nvPr/>
        </p:nvPicPr>
        <p:blipFill>
          <a:blip r:embed="rId4" cstate="print"/>
          <a:srcRect/>
          <a:stretch>
            <a:fillRect/>
          </a:stretch>
        </p:blipFill>
        <p:spPr bwMode="auto">
          <a:xfrm>
            <a:off x="971600" y="3284984"/>
            <a:ext cx="1085850" cy="1143000"/>
          </a:xfrm>
          <a:prstGeom prst="rect">
            <a:avLst/>
          </a:prstGeom>
          <a:noFill/>
        </p:spPr>
      </p:pic>
      <p:pic>
        <p:nvPicPr>
          <p:cNvPr id="124930" name="Resim 4" descr="http://www.akyildizmadencilik.com/image006.gif"/>
          <p:cNvPicPr>
            <a:picLocks noChangeAspect="1" noChangeArrowheads="1"/>
          </p:cNvPicPr>
          <p:nvPr/>
        </p:nvPicPr>
        <p:blipFill>
          <a:blip r:embed="rId5" cstate="print"/>
          <a:srcRect/>
          <a:stretch>
            <a:fillRect/>
          </a:stretch>
        </p:blipFill>
        <p:spPr bwMode="auto">
          <a:xfrm>
            <a:off x="971600" y="4437112"/>
            <a:ext cx="1009650" cy="1028700"/>
          </a:xfrm>
          <a:prstGeom prst="rect">
            <a:avLst/>
          </a:prstGeom>
          <a:noFill/>
        </p:spPr>
      </p:pic>
      <p:pic>
        <p:nvPicPr>
          <p:cNvPr id="124929" name="Resim 5" descr="http://www.akyildizmadencilik.com/image007.gif"/>
          <p:cNvPicPr>
            <a:picLocks noChangeAspect="1" noChangeArrowheads="1"/>
          </p:cNvPicPr>
          <p:nvPr/>
        </p:nvPicPr>
        <p:blipFill>
          <a:blip r:embed="rId6" cstate="print"/>
          <a:srcRect/>
          <a:stretch>
            <a:fillRect/>
          </a:stretch>
        </p:blipFill>
        <p:spPr bwMode="auto">
          <a:xfrm>
            <a:off x="951012" y="5517232"/>
            <a:ext cx="1028700" cy="108585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5791200" cy="683994"/>
          </a:xfrm>
        </p:spPr>
        <p:txBody>
          <a:bodyPr/>
          <a:lstStyle/>
          <a:p>
            <a:r>
              <a:rPr lang="tr-TR" dirty="0"/>
              <a:t>    YANGIN SINIFLARI</a:t>
            </a:r>
          </a:p>
        </p:txBody>
      </p:sp>
      <p:sp>
        <p:nvSpPr>
          <p:cNvPr id="3" name="2 İçerik Yer Tutucusu"/>
          <p:cNvSpPr>
            <a:spLocks noGrp="1"/>
          </p:cNvSpPr>
          <p:nvPr>
            <p:ph idx="1"/>
          </p:nvPr>
        </p:nvSpPr>
        <p:spPr>
          <a:xfrm>
            <a:off x="395536" y="1268760"/>
            <a:ext cx="8424936" cy="5400600"/>
          </a:xfrm>
        </p:spPr>
        <p:txBody>
          <a:bodyPr>
            <a:normAutofit/>
          </a:bodyPr>
          <a:lstStyle/>
          <a:p>
            <a:r>
              <a:rPr lang="tr-TR" sz="2800" b="1" u="sng" dirty="0">
                <a:solidFill>
                  <a:srgbClr val="00B050"/>
                </a:solidFill>
                <a:effectLst>
                  <a:outerShdw blurRad="38100" dist="38100" dir="2700000" algn="tl">
                    <a:srgbClr val="000000">
                      <a:alpha val="43137"/>
                    </a:srgbClr>
                  </a:outerShdw>
                </a:effectLst>
              </a:rPr>
              <a:t>A SINIFI YANGINLAR</a:t>
            </a:r>
          </a:p>
          <a:p>
            <a:r>
              <a:rPr lang="tr-TR" b="1" dirty="0">
                <a:solidFill>
                  <a:srgbClr val="002060"/>
                </a:solidFill>
              </a:rPr>
              <a:t>Katı yanıcı maddeler nedeniyle oluşmuş yangınlardır. </a:t>
            </a:r>
            <a:r>
              <a:rPr lang="tr-TR" b="1" dirty="0">
                <a:solidFill>
                  <a:srgbClr val="FF0000"/>
                </a:solidFill>
              </a:rPr>
              <a:t>Adi yangınlar </a:t>
            </a:r>
            <a:r>
              <a:rPr lang="tr-TR" b="1" dirty="0">
                <a:solidFill>
                  <a:srgbClr val="002060"/>
                </a:solidFill>
              </a:rPr>
              <a:t>da denir. Metaller dışındaki yanabilen bütün katı maddeleri kapsar. Odun, kömür, kağıt, pamuk vb. maddelerin yangınları katı madde yangınlarına örnektir.</a:t>
            </a:r>
          </a:p>
          <a:p>
            <a:r>
              <a:rPr lang="tr-TR" b="1" dirty="0">
                <a:solidFill>
                  <a:srgbClr val="7030A0"/>
                </a:solidFill>
              </a:rPr>
              <a:t>Sıvı söndürücü veya Kuru Kimyevi Tozlu söndürücüler kullanılabilir.</a:t>
            </a:r>
          </a:p>
          <a:p>
            <a:endParaRPr lang="tr-TR" sz="2800" dirty="0">
              <a:solidFill>
                <a:srgbClr val="00B050"/>
              </a:solidFill>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5791200" cy="683994"/>
          </a:xfrm>
        </p:spPr>
        <p:txBody>
          <a:bodyPr/>
          <a:lstStyle/>
          <a:p>
            <a:r>
              <a:rPr lang="tr-TR" dirty="0"/>
              <a:t>    YANGIN SINIFLARI</a:t>
            </a:r>
          </a:p>
        </p:txBody>
      </p:sp>
      <p:sp>
        <p:nvSpPr>
          <p:cNvPr id="3" name="2 İçerik Yer Tutucusu"/>
          <p:cNvSpPr>
            <a:spLocks noGrp="1"/>
          </p:cNvSpPr>
          <p:nvPr>
            <p:ph idx="1"/>
          </p:nvPr>
        </p:nvSpPr>
        <p:spPr>
          <a:xfrm>
            <a:off x="323528" y="1052736"/>
            <a:ext cx="4608512" cy="5760640"/>
          </a:xfrm>
        </p:spPr>
        <p:txBody>
          <a:bodyPr>
            <a:normAutofit lnSpcReduction="10000"/>
          </a:bodyPr>
          <a:lstStyle/>
          <a:p>
            <a:r>
              <a:rPr lang="tr-TR" sz="2800" u="sng" dirty="0">
                <a:solidFill>
                  <a:srgbClr val="00B050"/>
                </a:solidFill>
                <a:effectLst>
                  <a:outerShdw blurRad="38100" dist="38100" dir="2700000" algn="tl">
                    <a:srgbClr val="000000">
                      <a:alpha val="43137"/>
                    </a:srgbClr>
                  </a:outerShdw>
                </a:effectLst>
              </a:rPr>
              <a:t>B SINIFI YANGINLAR</a:t>
            </a:r>
          </a:p>
          <a:p>
            <a:endParaRPr lang="tr-TR" sz="2800" u="sng" dirty="0">
              <a:solidFill>
                <a:srgbClr val="00B050"/>
              </a:solidFill>
              <a:effectLst>
                <a:outerShdw blurRad="38100" dist="38100" dir="2700000" algn="tl">
                  <a:srgbClr val="000000">
                    <a:alpha val="43137"/>
                  </a:srgbClr>
                </a:outerShdw>
              </a:effectLst>
            </a:endParaRPr>
          </a:p>
          <a:p>
            <a:pPr>
              <a:buFont typeface="Wingdings" pitchFamily="2" charset="2"/>
              <a:buChar char="Ø"/>
            </a:pPr>
            <a:r>
              <a:rPr lang="tr-TR" sz="2600" b="1" dirty="0">
                <a:solidFill>
                  <a:srgbClr val="002060"/>
                </a:solidFill>
                <a:cs typeface="Arial" panose="020B0604020202020204" pitchFamily="34" charset="0"/>
              </a:rPr>
              <a:t>Yanabilen sıvılar, bu sınıfa girer.</a:t>
            </a:r>
          </a:p>
          <a:p>
            <a:pPr>
              <a:buFont typeface="Wingdings" pitchFamily="2" charset="2"/>
              <a:buChar char="Ø"/>
            </a:pPr>
            <a:r>
              <a:rPr lang="tr-TR" sz="2600" b="1" dirty="0">
                <a:solidFill>
                  <a:srgbClr val="002060"/>
                </a:solidFill>
                <a:cs typeface="Arial" panose="020B0604020202020204" pitchFamily="34" charset="0"/>
              </a:rPr>
              <a:t> </a:t>
            </a:r>
            <a:r>
              <a:rPr lang="tr-TR" sz="2600" b="1" dirty="0">
                <a:solidFill>
                  <a:srgbClr val="FF0000"/>
                </a:solidFill>
                <a:cs typeface="Arial" panose="020B0604020202020204" pitchFamily="34" charset="0"/>
              </a:rPr>
              <a:t>Benzin, benzol, yağlar, yağlı boyalar, katran, tiner </a:t>
            </a:r>
            <a:r>
              <a:rPr lang="tr-TR" sz="2600" b="1" dirty="0">
                <a:solidFill>
                  <a:srgbClr val="002060"/>
                </a:solidFill>
                <a:cs typeface="Arial" panose="020B0604020202020204" pitchFamily="34" charset="0"/>
              </a:rPr>
              <a:t>vb. yangınlarıdır.</a:t>
            </a:r>
          </a:p>
          <a:p>
            <a:pPr>
              <a:buFont typeface="Wingdings" pitchFamily="2" charset="2"/>
              <a:buChar char="Ø"/>
            </a:pPr>
            <a:r>
              <a:rPr lang="tr-TR" sz="2400" b="1" dirty="0">
                <a:solidFill>
                  <a:srgbClr val="002060"/>
                </a:solidFill>
              </a:rPr>
              <a:t>Temel özellikleri korsuz ve alevli yanmalarıdır.</a:t>
            </a:r>
          </a:p>
          <a:p>
            <a:pPr>
              <a:buFont typeface="Wingdings" pitchFamily="2" charset="2"/>
              <a:buChar char="Ø"/>
            </a:pPr>
            <a:r>
              <a:rPr lang="tr-TR" sz="2400" b="1" dirty="0">
                <a:solidFill>
                  <a:srgbClr val="002060"/>
                </a:solidFill>
              </a:rPr>
              <a:t>Temel söndürme maddesi ise </a:t>
            </a:r>
            <a:r>
              <a:rPr lang="tr-TR" sz="2400" b="1" dirty="0">
                <a:solidFill>
                  <a:srgbClr val="FF0000"/>
                </a:solidFill>
              </a:rPr>
              <a:t>köpüktür. </a:t>
            </a:r>
            <a:r>
              <a:rPr lang="tr-TR" sz="2400" b="1" dirty="0">
                <a:solidFill>
                  <a:srgbClr val="002060"/>
                </a:solidFill>
              </a:rPr>
              <a:t>Başlangıç ve küçük çaplı yangınlarda </a:t>
            </a:r>
            <a:r>
              <a:rPr lang="tr-TR" sz="2400" b="1" dirty="0">
                <a:solidFill>
                  <a:srgbClr val="FF0000"/>
                </a:solidFill>
              </a:rPr>
              <a:t>Köpüklü söndürücü ve kuru kimyevi tozlar</a:t>
            </a:r>
            <a:r>
              <a:rPr lang="tr-TR" sz="2400" b="1" dirty="0">
                <a:solidFill>
                  <a:srgbClr val="7030A0"/>
                </a:solidFill>
              </a:rPr>
              <a:t> </a:t>
            </a:r>
            <a:r>
              <a:rPr lang="tr-TR" sz="2400" b="1" dirty="0">
                <a:solidFill>
                  <a:srgbClr val="002060"/>
                </a:solidFill>
              </a:rPr>
              <a:t>kullanılabilir.</a:t>
            </a:r>
          </a:p>
          <a:p>
            <a:endParaRPr lang="tr-TR" sz="2600" b="0" dirty="0">
              <a:solidFill>
                <a:srgbClr val="002060"/>
              </a:solidFill>
              <a:cs typeface="Arial" panose="020B0604020202020204" pitchFamily="34" charset="0"/>
            </a:endParaRPr>
          </a:p>
          <a:p>
            <a:endParaRPr lang="tr-TR" sz="2800" u="sng" dirty="0">
              <a:solidFill>
                <a:srgbClr val="00B05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59</a:t>
            </a:fld>
            <a:endParaRPr lang="en-US"/>
          </a:p>
        </p:txBody>
      </p:sp>
      <p:pic>
        <p:nvPicPr>
          <p:cNvPr id="6" name="003.MPG">
            <a:hlinkClick r:id="" action="ppaction://media"/>
          </p:cNvPr>
          <p:cNvPicPr>
            <a:picLocks noRot="1" noChangeAspect="1" noChangeArrowheads="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060848"/>
            <a:ext cx="3960689"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A735F-8D65-F6F9-9B23-213436EF894C}"/>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152A01BA-A0E4-9089-7B96-C99611E74B6B}"/>
              </a:ext>
            </a:extLst>
          </p:cNvPr>
          <p:cNvSpPr txBox="1"/>
          <p:nvPr/>
        </p:nvSpPr>
        <p:spPr>
          <a:xfrm>
            <a:off x="323528" y="332656"/>
            <a:ext cx="8280920" cy="6370975"/>
          </a:xfrm>
          <a:prstGeom prst="rect">
            <a:avLst/>
          </a:prstGeom>
          <a:noFill/>
        </p:spPr>
        <p:txBody>
          <a:bodyPr wrap="square">
            <a:spAutoFit/>
          </a:bodyPr>
          <a:lstStyle/>
          <a:p>
            <a:pPr fontAlgn="base"/>
            <a:r>
              <a:rPr lang="tr-TR" sz="2400" dirty="0">
                <a:effectLst/>
                <a:latin typeface="Arial Narrow" panose="020B0606020202030204" pitchFamily="34" charset="0"/>
                <a:ea typeface="Times New Roman" panose="02020603050405020304" pitchFamily="18" charset="0"/>
              </a:rPr>
              <a:t> Dışarıda bulunuyorsanız; En yakın kapalı yere girilmelidir. Ancak kapalı yere girilmeden önce, gaz bulaşmış olabileceği ihtimaline karşı, elbiseler yıkanmalı veya değiştirilmeli ve mümkünse bir naylon torbaya konulmalıdır. Vücudun açıkta kalan yerleri bol su ile yıkanmalıdır. Su yoksa temiz bir bezle bulaşan yerler sürtmeden emdirilerek temizlenmelidir. Kimyasal gaza maruz kalmış kişide nefes alma zorluğu, baş dönmesi, kusma, kızarıklık ve gözlerde yanma, şişme görüldüğünde, yine bol su ile bu bölgeler yıkanmalıdır. Kişi sıcak tutulmalı, fazla hareket ettirilmemelidir. En kısa zamanda tedavi merkezlerine ulaştırmaya çalışmalıdır. Kirlenmiş araç ve gereçler deterjanlı su veya çamaşır suyu ile temizlenmeli mümkünse kullanılmamalıdır.</a:t>
            </a:r>
            <a:endParaRPr lang="tr-TR" sz="2400" dirty="0">
              <a:effectLst/>
              <a:latin typeface="Times New Roman" panose="02020603050405020304" pitchFamily="18" charset="0"/>
              <a:ea typeface="Times New Roman" panose="02020603050405020304" pitchFamily="18" charset="0"/>
            </a:endParaRPr>
          </a:p>
          <a:p>
            <a:pPr algn="just"/>
            <a:r>
              <a:rPr lang="tr-TR" sz="2400" dirty="0">
                <a:solidFill>
                  <a:srgbClr val="000000"/>
                </a:solidFill>
                <a:effectLst/>
                <a:latin typeface="Calibri" panose="020F0502020204030204" pitchFamily="34" charset="0"/>
                <a:ea typeface="Times New Roman" panose="02020603050405020304" pitchFamily="18" charset="0"/>
              </a:rPr>
              <a:t>Araçta Bulunanlar; En elverişli yerde durularak “açıkta bulunanlar” gibi hareket edilir. Dışarıda emin bir yer yoksa aracın kapı ve pencereleri ile havalandırması kapatılmalı, vücudun açıkta kalan yerleri örtülmeli ve araçta kalınmalıdır. Zaman varsa ve mümkünse eve veya iş yerine gidilmelidir. Mümkün değilse rüzgârın aksi yönde şehir dışına çıkılmalıdır.</a:t>
            </a:r>
            <a:endParaRPr lang="tr-TR" sz="2400" dirty="0"/>
          </a:p>
        </p:txBody>
      </p:sp>
    </p:spTree>
    <p:extLst>
      <p:ext uri="{BB962C8B-B14F-4D97-AF65-F5344CB8AC3E}">
        <p14:creationId xmlns:p14="http://schemas.microsoft.com/office/powerpoint/2010/main" val="1578390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332656"/>
            <a:ext cx="8686800" cy="4163293"/>
          </a:xfrm>
        </p:spPr>
        <p:txBody>
          <a:bodyPr>
            <a:normAutofit/>
          </a:bodyPr>
          <a:lstStyle/>
          <a:p>
            <a:pPr marL="0" indent="0" algn="ctr">
              <a:buNone/>
            </a:pPr>
            <a:r>
              <a:rPr lang="tr-TR" sz="3600" u="sng" dirty="0">
                <a:solidFill>
                  <a:srgbClr val="FF0000"/>
                </a:solidFill>
                <a:effectLst>
                  <a:outerShdw blurRad="38100" dist="38100" dir="2700000" algn="tl">
                    <a:srgbClr val="000000">
                      <a:alpha val="43137"/>
                    </a:srgbClr>
                  </a:outerShdw>
                </a:effectLst>
                <a:cs typeface="Arial" panose="020B0604020202020204" pitchFamily="34" charset="0"/>
              </a:rPr>
              <a:t>DİKKAT!..</a:t>
            </a:r>
          </a:p>
          <a:p>
            <a:pPr marL="0" indent="0" algn="ctr">
              <a:buNone/>
            </a:pPr>
            <a:endParaRPr lang="tr-TR" sz="3600" b="1" dirty="0">
              <a:solidFill>
                <a:srgbClr val="FF0000"/>
              </a:solidFill>
              <a:cs typeface="Arial" panose="020B0604020202020204" pitchFamily="34" charset="0"/>
            </a:endParaRPr>
          </a:p>
          <a:p>
            <a:pPr marL="0" indent="0" algn="ctr">
              <a:buNone/>
            </a:pPr>
            <a:r>
              <a:rPr lang="tr-TR" sz="3600" b="1" dirty="0">
                <a:solidFill>
                  <a:srgbClr val="FF0000"/>
                </a:solidFill>
                <a:cs typeface="Arial" panose="020B0604020202020204" pitchFamily="34" charset="0"/>
              </a:rPr>
              <a:t>B sınıfı yangınların üzerine su atmayın. Atılan sular, yanıcı maddelerin çevreye akmasına ve yayılmasına neden olur.</a:t>
            </a:r>
          </a:p>
          <a:p>
            <a:endParaRPr lang="tr-TR" dirty="0"/>
          </a:p>
        </p:txBody>
      </p:sp>
      <p:sp>
        <p:nvSpPr>
          <p:cNvPr id="4" name="3 Slayt Numarası Yer Tutucusu"/>
          <p:cNvSpPr>
            <a:spLocks noGrp="1"/>
          </p:cNvSpPr>
          <p:nvPr>
            <p:ph type="sldNum" sz="quarter" idx="12"/>
          </p:nvPr>
        </p:nvSpPr>
        <p:spPr/>
        <p:txBody>
          <a:bodyPr/>
          <a:lstStyle/>
          <a:p>
            <a:fld id="{F38DF745-7D3F-47F4-83A3-874385CFAA69}" type="slidenum">
              <a:rPr lang="en-US" smtClean="0"/>
              <a:pPr/>
              <a:t>60</a:t>
            </a:fld>
            <a:endParaRPr lang="en-US"/>
          </a:p>
        </p:txBody>
      </p:sp>
      <p:pic>
        <p:nvPicPr>
          <p:cNvPr id="6" name="Picture 5" descr="Tam boyutlu görseli göste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0"/>
            <a:ext cx="1403648" cy="146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59569"/>
            <a:ext cx="9144000" cy="337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0176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l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5791200" cy="683994"/>
          </a:xfrm>
        </p:spPr>
        <p:txBody>
          <a:bodyPr/>
          <a:lstStyle/>
          <a:p>
            <a:r>
              <a:rPr lang="tr-TR" dirty="0"/>
              <a:t>    YANGIN SINIFLARI</a:t>
            </a:r>
          </a:p>
        </p:txBody>
      </p:sp>
      <p:sp>
        <p:nvSpPr>
          <p:cNvPr id="3" name="2 İçerik Yer Tutucusu"/>
          <p:cNvSpPr>
            <a:spLocks noGrp="1"/>
          </p:cNvSpPr>
          <p:nvPr>
            <p:ph idx="1"/>
          </p:nvPr>
        </p:nvSpPr>
        <p:spPr>
          <a:xfrm>
            <a:off x="107504" y="1008112"/>
            <a:ext cx="5544616" cy="5445224"/>
          </a:xfrm>
        </p:spPr>
        <p:txBody>
          <a:bodyPr>
            <a:normAutofit/>
          </a:bodyPr>
          <a:lstStyle/>
          <a:p>
            <a:r>
              <a:rPr lang="tr-TR" sz="2800" u="sng" dirty="0">
                <a:solidFill>
                  <a:srgbClr val="00B050"/>
                </a:solidFill>
                <a:effectLst>
                  <a:outerShdw blurRad="38100" dist="38100" dir="2700000" algn="tl">
                    <a:srgbClr val="000000">
                      <a:alpha val="43137"/>
                    </a:srgbClr>
                  </a:outerShdw>
                </a:effectLst>
              </a:rPr>
              <a:t>C SINIFI YANGINLAR</a:t>
            </a:r>
          </a:p>
          <a:p>
            <a:r>
              <a:rPr lang="tr-TR" sz="2200" b="1" dirty="0">
                <a:solidFill>
                  <a:schemeClr val="tx1"/>
                </a:solidFill>
              </a:rPr>
              <a:t>Gaz halindeki yanıcı madde yangınlarıdır. </a:t>
            </a:r>
            <a:r>
              <a:rPr lang="tr-TR" sz="2200" b="1" dirty="0">
                <a:solidFill>
                  <a:srgbClr val="002060"/>
                </a:solidFill>
              </a:rPr>
              <a:t>LPG, doğalgaz, metan, asetilen, kok gazı, doğalgaz vb. gazların yangınlarını kapsar.</a:t>
            </a:r>
          </a:p>
          <a:p>
            <a:r>
              <a:rPr lang="tr-TR" sz="2200" b="1" dirty="0">
                <a:solidFill>
                  <a:srgbClr val="002060"/>
                </a:solidFill>
              </a:rPr>
              <a:t>Gaz yangınlarına müdahale ederken </a:t>
            </a:r>
            <a:r>
              <a:rPr lang="tr-TR" sz="2200" b="1" dirty="0">
                <a:solidFill>
                  <a:srgbClr val="FF0000"/>
                </a:solidFill>
              </a:rPr>
              <a:t>Genel kural önce gaz akışını kesmek </a:t>
            </a:r>
            <a:r>
              <a:rPr lang="tr-TR" sz="2200" b="1" dirty="0">
                <a:solidFill>
                  <a:srgbClr val="002060"/>
                </a:solidFill>
              </a:rPr>
              <a:t>sonra  söndürmektir. Çünkü önce yangın söndürülecek olursa gaz akışı devam edeceğinden ortamda yanıcı gaz hava karışımı oluşur ve buda en ufak bir ısı kaynağı ile patlamaya ve yangının daha da büyümesine neden olur.</a:t>
            </a:r>
          </a:p>
          <a:p>
            <a:r>
              <a:rPr lang="tr-TR" sz="2200" b="1" dirty="0" err="1">
                <a:solidFill>
                  <a:srgbClr val="FF0000"/>
                </a:solidFill>
              </a:rPr>
              <a:t>Halokarbonlu</a:t>
            </a:r>
            <a:r>
              <a:rPr lang="tr-TR" sz="2200" b="1" dirty="0">
                <a:solidFill>
                  <a:srgbClr val="FF0000"/>
                </a:solidFill>
              </a:rPr>
              <a:t> söndürücüler ile kuru kimyevi tozlu söndürücüler </a:t>
            </a:r>
            <a:r>
              <a:rPr lang="tr-TR" sz="2200" b="1" dirty="0">
                <a:solidFill>
                  <a:srgbClr val="002060"/>
                </a:solidFill>
              </a:rPr>
              <a:t>kullanılabilir.</a:t>
            </a:r>
          </a:p>
          <a:p>
            <a:endParaRPr lang="tr-TR" sz="2800" u="sng" dirty="0">
              <a:solidFill>
                <a:srgbClr val="00B05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61</a:t>
            </a:fld>
            <a:endParaRPr lang="en-US"/>
          </a:p>
        </p:txBody>
      </p:sp>
      <p:pic>
        <p:nvPicPr>
          <p:cNvPr id="6" name="004.MPG">
            <a:hlinkClick r:id="" action="ppaction://media"/>
          </p:cNvPr>
          <p:cNvPicPr>
            <a:picLocks noRot="1" noChangeAspect="1" noChangeArrowheads="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5730957" y="1628800"/>
            <a:ext cx="3413043"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5791200" cy="683994"/>
          </a:xfrm>
        </p:spPr>
        <p:txBody>
          <a:bodyPr/>
          <a:lstStyle/>
          <a:p>
            <a:r>
              <a:rPr lang="tr-TR" dirty="0"/>
              <a:t>    YANGIN SINIFLARI</a:t>
            </a:r>
          </a:p>
        </p:txBody>
      </p:sp>
      <p:sp>
        <p:nvSpPr>
          <p:cNvPr id="3" name="2 İçerik Yer Tutucusu"/>
          <p:cNvSpPr>
            <a:spLocks noGrp="1"/>
          </p:cNvSpPr>
          <p:nvPr>
            <p:ph idx="1"/>
          </p:nvPr>
        </p:nvSpPr>
        <p:spPr>
          <a:xfrm>
            <a:off x="323529" y="1196752"/>
            <a:ext cx="5606748" cy="5661248"/>
          </a:xfrm>
        </p:spPr>
        <p:txBody>
          <a:bodyPr>
            <a:normAutofit fontScale="77500" lnSpcReduction="20000"/>
          </a:bodyPr>
          <a:lstStyle/>
          <a:p>
            <a:r>
              <a:rPr lang="tr-TR" sz="3400" u="sng" dirty="0">
                <a:solidFill>
                  <a:srgbClr val="00B050"/>
                </a:solidFill>
                <a:effectLst>
                  <a:outerShdw blurRad="38100" dist="38100" dir="2700000" algn="tl">
                    <a:srgbClr val="000000">
                      <a:alpha val="43137"/>
                    </a:srgbClr>
                  </a:outerShdw>
                </a:effectLst>
              </a:rPr>
              <a:t>D SINIFI YANGINLAR</a:t>
            </a:r>
          </a:p>
          <a:p>
            <a:endParaRPr lang="tr-TR" sz="2800" u="sng" dirty="0">
              <a:solidFill>
                <a:srgbClr val="00B050"/>
              </a:solidFill>
              <a:effectLst>
                <a:outerShdw blurRad="38100" dist="38100" dir="2700000" algn="tl">
                  <a:srgbClr val="000000">
                    <a:alpha val="43137"/>
                  </a:srgbClr>
                </a:outerShdw>
              </a:effectLst>
            </a:endParaRPr>
          </a:p>
          <a:p>
            <a:r>
              <a:rPr lang="tr-TR" sz="3800" b="1" dirty="0">
                <a:solidFill>
                  <a:srgbClr val="FF0000"/>
                </a:solidFill>
              </a:rPr>
              <a:t>Yanabilen hafif metal yangınlarıdır</a:t>
            </a:r>
            <a:r>
              <a:rPr lang="tr-TR" sz="3800" b="1" dirty="0">
                <a:solidFill>
                  <a:srgbClr val="002060"/>
                </a:solidFill>
              </a:rPr>
              <a:t>. </a:t>
            </a:r>
          </a:p>
          <a:p>
            <a:r>
              <a:rPr lang="tr-TR" sz="3800" b="1" dirty="0">
                <a:solidFill>
                  <a:srgbClr val="002060"/>
                </a:solidFill>
              </a:rPr>
              <a:t>Alüminyum, magnezyum, titanyum, karpit, çinko, sodyum, potasyum yangınları bu sınıfa girer. </a:t>
            </a:r>
          </a:p>
          <a:p>
            <a:r>
              <a:rPr lang="tr-TR" sz="3800" b="1" dirty="0">
                <a:solidFill>
                  <a:srgbClr val="002060"/>
                </a:solidFill>
              </a:rPr>
              <a:t>Temel özellikleri korlu, alevsiz yüksek sıcaklıkta yanmalarıdır.</a:t>
            </a:r>
          </a:p>
          <a:p>
            <a:pPr algn="just"/>
            <a:endParaRPr lang="tr-TR" sz="3800" b="1" dirty="0">
              <a:solidFill>
                <a:srgbClr val="002060"/>
              </a:solidFill>
            </a:endParaRPr>
          </a:p>
          <a:p>
            <a:pPr algn="just"/>
            <a:r>
              <a:rPr lang="tr-TR" b="1" dirty="0">
                <a:solidFill>
                  <a:srgbClr val="FF0000"/>
                </a:solidFill>
              </a:rPr>
              <a:t>Özel amaçlı üretilmiş D Sınıfı Kuru Toz ile söndürülür</a:t>
            </a:r>
            <a:endParaRPr lang="tr-TR" sz="3800" b="1" dirty="0">
              <a:solidFill>
                <a:srgbClr val="FF0000"/>
              </a:solidFill>
            </a:endParaRPr>
          </a:p>
          <a:p>
            <a:pPr algn="just"/>
            <a:endParaRPr lang="tr-TR" sz="3800" b="1" dirty="0">
              <a:solidFill>
                <a:srgbClr val="002060"/>
              </a:solidFill>
            </a:endParaRPr>
          </a:p>
          <a:p>
            <a:endParaRPr lang="tr-TR" sz="2800" u="sng" dirty="0">
              <a:solidFill>
                <a:srgbClr val="00B05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62</a:t>
            </a:fld>
            <a:endParaRPr lang="en-US"/>
          </a:p>
        </p:txBody>
      </p:sp>
      <p:pic>
        <p:nvPicPr>
          <p:cNvPr id="6" name="Picture 3" descr="yangınçeşit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0277" y="1096976"/>
            <a:ext cx="3213723"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5791200" cy="683994"/>
          </a:xfrm>
        </p:spPr>
        <p:txBody>
          <a:bodyPr/>
          <a:lstStyle/>
          <a:p>
            <a:r>
              <a:rPr lang="tr-TR" dirty="0"/>
              <a:t>    YANGIN SINIFLARI</a:t>
            </a:r>
          </a:p>
        </p:txBody>
      </p:sp>
      <p:sp>
        <p:nvSpPr>
          <p:cNvPr id="3" name="2 İçerik Yer Tutucusu"/>
          <p:cNvSpPr>
            <a:spLocks noGrp="1"/>
          </p:cNvSpPr>
          <p:nvPr>
            <p:ph idx="1"/>
          </p:nvPr>
        </p:nvSpPr>
        <p:spPr>
          <a:xfrm>
            <a:off x="395536" y="1052736"/>
            <a:ext cx="8280920" cy="5400600"/>
          </a:xfrm>
        </p:spPr>
        <p:txBody>
          <a:bodyPr>
            <a:normAutofit fontScale="47500" lnSpcReduction="20000"/>
          </a:bodyPr>
          <a:lstStyle/>
          <a:p>
            <a:r>
              <a:rPr lang="tr-TR" sz="5000" b="1" u="sng" dirty="0">
                <a:solidFill>
                  <a:srgbClr val="00B050"/>
                </a:solidFill>
                <a:effectLst>
                  <a:outerShdw blurRad="38100" dist="38100" dir="2700000" algn="tl">
                    <a:srgbClr val="000000">
                      <a:alpha val="43137"/>
                    </a:srgbClr>
                  </a:outerShdw>
                </a:effectLst>
              </a:rPr>
              <a:t>D SINIFI YANGINLAR</a:t>
            </a:r>
          </a:p>
          <a:p>
            <a:pPr algn="just">
              <a:lnSpc>
                <a:spcPct val="150000"/>
              </a:lnSpc>
            </a:pPr>
            <a:r>
              <a:rPr lang="tr-TR" sz="5000" b="1" dirty="0">
                <a:solidFill>
                  <a:schemeClr val="tx1"/>
                </a:solidFill>
              </a:rPr>
              <a:t>Temel söndürme prensibi boğmadır.</a:t>
            </a:r>
          </a:p>
          <a:p>
            <a:pPr algn="just">
              <a:lnSpc>
                <a:spcPct val="150000"/>
              </a:lnSpc>
            </a:pPr>
            <a:r>
              <a:rPr lang="tr-TR" sz="5000" b="1" i="1" dirty="0">
                <a:solidFill>
                  <a:schemeClr val="tx1"/>
                </a:solidFill>
              </a:rPr>
              <a:t>ABC türü kuru kimyevi  söndürücüler </a:t>
            </a:r>
            <a:r>
              <a:rPr lang="tr-TR" sz="5000" b="1" i="1" dirty="0">
                <a:solidFill>
                  <a:srgbClr val="FF0000"/>
                </a:solidFill>
              </a:rPr>
              <a:t>faydasızdır</a:t>
            </a:r>
            <a:r>
              <a:rPr lang="tr-TR" sz="5000" b="1" i="1" dirty="0">
                <a:solidFill>
                  <a:srgbClr val="002060"/>
                </a:solidFill>
              </a:rPr>
              <a:t>. </a:t>
            </a:r>
          </a:p>
          <a:p>
            <a:pPr algn="just">
              <a:lnSpc>
                <a:spcPct val="150000"/>
              </a:lnSpc>
            </a:pPr>
            <a:r>
              <a:rPr lang="tr-TR" sz="5000" b="1" dirty="0">
                <a:solidFill>
                  <a:srgbClr val="FF0000"/>
                </a:solidFill>
                <a:effectLst>
                  <a:outerShdw blurRad="38100" dist="38100" dir="2700000" algn="tl">
                    <a:srgbClr val="000000">
                      <a:alpha val="43137"/>
                    </a:srgbClr>
                  </a:outerShdw>
                </a:effectLst>
              </a:rPr>
              <a:t>Su kesinlikle </a:t>
            </a:r>
            <a:r>
              <a:rPr lang="tr-TR" sz="5000" b="1" u="sng" dirty="0">
                <a:solidFill>
                  <a:srgbClr val="FF0000"/>
                </a:solidFill>
                <a:effectLst>
                  <a:outerShdw blurRad="38100" dist="38100" dir="2700000" algn="tl">
                    <a:srgbClr val="000000">
                      <a:alpha val="43137"/>
                    </a:srgbClr>
                  </a:outerShdw>
                </a:effectLst>
              </a:rPr>
              <a:t>kullanılmamalıdır</a:t>
            </a:r>
            <a:r>
              <a:rPr lang="tr-TR" sz="5000" b="1" dirty="0">
                <a:solidFill>
                  <a:srgbClr val="FF0000"/>
                </a:solidFill>
                <a:effectLst>
                  <a:outerShdw blurRad="38100" dist="38100" dir="2700000" algn="tl">
                    <a:srgbClr val="000000">
                      <a:alpha val="43137"/>
                    </a:srgbClr>
                  </a:outerShdw>
                </a:effectLst>
              </a:rPr>
              <a:t>. </a:t>
            </a:r>
            <a:r>
              <a:rPr lang="tr-TR" sz="5000" b="1" dirty="0"/>
              <a:t>Çünkü bu yangınlarda yüksek sıcaklık meydana geldiğinden su ayrışmasına, bileşenlerine ayrışmasına ve hidrojen gazı açığa çıkmasına neden olur.</a:t>
            </a:r>
            <a:r>
              <a:rPr lang="tr-TR" sz="5000" b="1" dirty="0">
                <a:solidFill>
                  <a:srgbClr val="0070C0"/>
                </a:solidFill>
              </a:rPr>
              <a:t> Karpit, su ile reaksiyona girerek asetilen gazı açığa çıkarır. Bu olay yangının büyümesine ve patlamalara yol açar. Yanıcı metal tozları hava ile uygun karışımları tutuşma sıcaklığını yakaladığında güçlü patlamalara yol açar.</a:t>
            </a:r>
          </a:p>
          <a:p>
            <a:endParaRPr lang="tr-TR" sz="2800" u="sng" dirty="0">
              <a:solidFill>
                <a:srgbClr val="00B05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5791200" cy="683994"/>
          </a:xfrm>
        </p:spPr>
        <p:txBody>
          <a:bodyPr/>
          <a:lstStyle/>
          <a:p>
            <a:r>
              <a:rPr lang="tr-TR" dirty="0"/>
              <a:t>    YANGIN SINIFLARI</a:t>
            </a:r>
          </a:p>
        </p:txBody>
      </p:sp>
      <p:sp>
        <p:nvSpPr>
          <p:cNvPr id="3" name="2 İçerik Yer Tutucusu"/>
          <p:cNvSpPr>
            <a:spLocks noGrp="1"/>
          </p:cNvSpPr>
          <p:nvPr>
            <p:ph idx="1"/>
          </p:nvPr>
        </p:nvSpPr>
        <p:spPr>
          <a:xfrm>
            <a:off x="480392" y="1124744"/>
            <a:ext cx="7620000" cy="5112568"/>
          </a:xfrm>
        </p:spPr>
        <p:txBody>
          <a:bodyPr>
            <a:normAutofit/>
          </a:bodyPr>
          <a:lstStyle/>
          <a:p>
            <a:r>
              <a:rPr lang="tr-TR" sz="2800" u="sng" dirty="0">
                <a:solidFill>
                  <a:srgbClr val="00B050"/>
                </a:solidFill>
                <a:effectLst>
                  <a:outerShdw blurRad="38100" dist="38100" dir="2700000" algn="tl">
                    <a:srgbClr val="000000">
                      <a:alpha val="43137"/>
                    </a:srgbClr>
                  </a:outerShdw>
                </a:effectLst>
              </a:rPr>
              <a:t>D SINIFI YANGINLAR</a:t>
            </a:r>
          </a:p>
          <a:p>
            <a:endParaRPr lang="tr-TR" sz="2400" b="0" dirty="0">
              <a:solidFill>
                <a:srgbClr val="002060"/>
              </a:solidFill>
            </a:endParaRPr>
          </a:p>
          <a:p>
            <a:r>
              <a:rPr lang="tr-TR" sz="2400" b="1" dirty="0">
                <a:solidFill>
                  <a:srgbClr val="002060"/>
                </a:solidFill>
              </a:rPr>
              <a:t>D sınıfı yangınların söndürme maddesi </a:t>
            </a:r>
            <a:r>
              <a:rPr lang="tr-TR" sz="2400" b="1" u="sng" dirty="0">
                <a:solidFill>
                  <a:srgbClr val="FF0000"/>
                </a:solidFill>
              </a:rPr>
              <a:t>alkali borat bazlı D tipi kuru kimyevi tozdur</a:t>
            </a:r>
            <a:r>
              <a:rPr lang="tr-TR" sz="2400" b="1" dirty="0">
                <a:solidFill>
                  <a:srgbClr val="FF0000"/>
                </a:solidFill>
              </a:rPr>
              <a:t>.</a:t>
            </a:r>
            <a:r>
              <a:rPr lang="tr-TR" sz="2400" b="1" dirty="0">
                <a:solidFill>
                  <a:srgbClr val="002060"/>
                </a:solidFill>
              </a:rPr>
              <a:t> Kuru kum ile yanan malzemenin üzeri örtülerek de söndürülebilir.</a:t>
            </a:r>
          </a:p>
          <a:p>
            <a:endParaRPr lang="tr-TR" sz="2400" b="1" dirty="0">
              <a:solidFill>
                <a:srgbClr val="002060"/>
              </a:solidFill>
            </a:endParaRPr>
          </a:p>
          <a:p>
            <a:r>
              <a:rPr lang="tr-TR" sz="2400" b="1" dirty="0">
                <a:solidFill>
                  <a:srgbClr val="002060"/>
                </a:solidFill>
              </a:rPr>
              <a:t>Magnezyum  nem, su ve asit ile reaksiyona girer. Reaksiyon sonucu hidrojen gazı açığa çıkar. Magnezyum yangınlarına en fazla 1 metre yaklaşılmalıdır. Ancak nemli  ortamlarda  bu mesafe sakıncalıdır. Yangın sonucu oluşan dumanı solunmamaya dikkat  edilmelidir.</a:t>
            </a:r>
          </a:p>
          <a:p>
            <a:endParaRPr lang="tr-TR" sz="2400" b="0" u="sng" dirty="0">
              <a:solidFill>
                <a:srgbClr val="00206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5791200" cy="683994"/>
          </a:xfrm>
        </p:spPr>
        <p:txBody>
          <a:bodyPr/>
          <a:lstStyle/>
          <a:p>
            <a:r>
              <a:rPr lang="tr-TR" dirty="0"/>
              <a:t>    YANGIN SINIFLARI</a:t>
            </a:r>
          </a:p>
        </p:txBody>
      </p:sp>
      <p:sp>
        <p:nvSpPr>
          <p:cNvPr id="3" name="2 İçerik Yer Tutucusu"/>
          <p:cNvSpPr>
            <a:spLocks noGrp="1"/>
          </p:cNvSpPr>
          <p:nvPr>
            <p:ph idx="1"/>
          </p:nvPr>
        </p:nvSpPr>
        <p:spPr>
          <a:xfrm>
            <a:off x="323528" y="980728"/>
            <a:ext cx="8820472" cy="5400600"/>
          </a:xfrm>
        </p:spPr>
        <p:txBody>
          <a:bodyPr>
            <a:normAutofit/>
          </a:bodyPr>
          <a:lstStyle/>
          <a:p>
            <a:r>
              <a:rPr lang="tr-TR" sz="2800" u="sng" dirty="0">
                <a:solidFill>
                  <a:srgbClr val="00B050"/>
                </a:solidFill>
                <a:effectLst>
                  <a:outerShdw blurRad="38100" dist="38100" dir="2700000" algn="tl">
                    <a:srgbClr val="000000">
                      <a:alpha val="43137"/>
                    </a:srgbClr>
                  </a:outerShdw>
                </a:effectLst>
              </a:rPr>
              <a:t>E SINIFI YANGINLAR</a:t>
            </a:r>
          </a:p>
          <a:p>
            <a:endParaRPr lang="tr-TR" sz="2400" b="0" dirty="0">
              <a:solidFill>
                <a:srgbClr val="002060"/>
              </a:solidFill>
            </a:endParaRPr>
          </a:p>
          <a:p>
            <a:r>
              <a:rPr lang="tr-TR" sz="2800" b="1" dirty="0">
                <a:solidFill>
                  <a:srgbClr val="002060"/>
                </a:solidFill>
              </a:rPr>
              <a:t>E sınıfı yangınların söndürme maddesi </a:t>
            </a:r>
            <a:r>
              <a:rPr lang="tr-TR" sz="2800" b="1" u="sng" dirty="0">
                <a:solidFill>
                  <a:srgbClr val="FF0000"/>
                </a:solidFill>
                <a:effectLst>
                  <a:outerShdw blurRad="38100" dist="38100" dir="2700000" algn="tl">
                    <a:srgbClr val="000000">
                      <a:alpha val="43137"/>
                    </a:srgbClr>
                  </a:outerShdw>
                </a:effectLst>
              </a:rPr>
              <a:t>CO2 ve </a:t>
            </a:r>
            <a:r>
              <a:rPr lang="tr-TR" sz="2800" b="1" u="sng" dirty="0" err="1">
                <a:solidFill>
                  <a:srgbClr val="FF0000"/>
                </a:solidFill>
                <a:effectLst>
                  <a:outerShdw blurRad="38100" dist="38100" dir="2700000" algn="tl">
                    <a:srgbClr val="000000">
                      <a:alpha val="43137"/>
                    </a:srgbClr>
                  </a:outerShdw>
                </a:effectLst>
              </a:rPr>
              <a:t>Bioversal</a:t>
            </a:r>
            <a:r>
              <a:rPr lang="tr-TR" sz="2800" b="1" u="sng" dirty="0">
                <a:solidFill>
                  <a:srgbClr val="FF0000"/>
                </a:solidFill>
                <a:effectLst>
                  <a:outerShdw blurRad="38100" dist="38100" dir="2700000" algn="tl">
                    <a:srgbClr val="000000">
                      <a:alpha val="43137"/>
                    </a:srgbClr>
                  </a:outerShdw>
                </a:effectLst>
              </a:rPr>
              <a:t> </a:t>
            </a:r>
            <a:r>
              <a:rPr lang="tr-TR" sz="2800" b="1" dirty="0" err="1">
                <a:solidFill>
                  <a:srgbClr val="002060"/>
                </a:solidFill>
              </a:rPr>
              <a:t>dir</a:t>
            </a:r>
            <a:r>
              <a:rPr lang="tr-TR" sz="2800" b="1" dirty="0">
                <a:solidFill>
                  <a:srgbClr val="002060"/>
                </a:solidFill>
              </a:rPr>
              <a:t>.</a:t>
            </a:r>
          </a:p>
          <a:p>
            <a:r>
              <a:rPr lang="tr-TR" sz="2800" b="1" dirty="0">
                <a:solidFill>
                  <a:srgbClr val="002060"/>
                </a:solidFill>
              </a:rPr>
              <a:t>Amerika ve İngiltere’de çıkan yangınların %32’si,</a:t>
            </a:r>
            <a:br>
              <a:rPr lang="tr-TR" sz="2800" b="1" dirty="0">
                <a:solidFill>
                  <a:srgbClr val="002060"/>
                </a:solidFill>
              </a:rPr>
            </a:br>
            <a:r>
              <a:rPr lang="tr-TR" sz="2800" b="1" dirty="0">
                <a:solidFill>
                  <a:srgbClr val="002060"/>
                </a:solidFill>
              </a:rPr>
              <a:t>ülkemizde ise çıkan yangınların %20’si</a:t>
            </a:r>
            <a:br>
              <a:rPr lang="tr-TR" sz="2800" b="1" dirty="0">
                <a:solidFill>
                  <a:srgbClr val="002060"/>
                </a:solidFill>
              </a:rPr>
            </a:br>
            <a:r>
              <a:rPr lang="tr-TR" sz="2800" b="1" dirty="0">
                <a:solidFill>
                  <a:srgbClr val="002060"/>
                </a:solidFill>
              </a:rPr>
              <a:t>elektrik nedeni ile çıkan yangınlardan oluşmaktadır.</a:t>
            </a:r>
          </a:p>
          <a:p>
            <a:r>
              <a:rPr lang="tr-TR" sz="2800" b="1" dirty="0">
                <a:solidFill>
                  <a:srgbClr val="002060"/>
                </a:solidFill>
              </a:rPr>
              <a:t>Amerikan yangın sınıflandırması içerisinde elektrik kaynaklı yangınların çok oluşu nedeni ile yangın sınıflandırılmasında elektrik yangınları da yer almıştır ve E Sınıfı Yangınlar kapsamına sokulmuştur.</a:t>
            </a:r>
            <a:endParaRPr lang="tr-TR" sz="2800" b="1" u="sng" dirty="0">
              <a:solidFill>
                <a:srgbClr val="00206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4800" y="457200"/>
            <a:ext cx="8686800" cy="955576"/>
          </a:xfrm>
        </p:spPr>
        <p:txBody>
          <a:bodyPr/>
          <a:lstStyle/>
          <a:p>
            <a:r>
              <a:rPr lang="tr-TR" dirty="0" err="1">
                <a:solidFill>
                  <a:srgbClr val="FF0000"/>
                </a:solidFill>
              </a:rPr>
              <a:t>Elektrİk</a:t>
            </a:r>
            <a:r>
              <a:rPr lang="tr-TR" dirty="0">
                <a:solidFill>
                  <a:srgbClr val="FF0000"/>
                </a:solidFill>
              </a:rPr>
              <a:t> </a:t>
            </a:r>
            <a:r>
              <a:rPr lang="tr-TR" dirty="0" err="1">
                <a:solidFill>
                  <a:srgbClr val="FF0000"/>
                </a:solidFill>
              </a:rPr>
              <a:t>yangInlarI</a:t>
            </a:r>
            <a:endParaRPr lang="tr-TR" dirty="0">
              <a:solidFill>
                <a:srgbClr val="FF0000"/>
              </a:solidFill>
            </a:endParaRPr>
          </a:p>
        </p:txBody>
      </p:sp>
      <p:sp>
        <p:nvSpPr>
          <p:cNvPr id="3" name="2 İçerik Yer Tutucusu"/>
          <p:cNvSpPr>
            <a:spLocks noGrp="1"/>
          </p:cNvSpPr>
          <p:nvPr>
            <p:ph idx="1"/>
          </p:nvPr>
        </p:nvSpPr>
        <p:spPr/>
        <p:txBody>
          <a:bodyPr/>
          <a:lstStyle/>
          <a:p>
            <a:pPr algn="ctr"/>
            <a:r>
              <a:rPr lang="tr-TR" sz="2800" b="1" dirty="0">
                <a:solidFill>
                  <a:srgbClr val="002060"/>
                </a:solidFill>
                <a:latin typeface="Times New Roman" pitchFamily="18" charset="0"/>
              </a:rPr>
              <a:t>Elektrik akım kaçağının etrafa yayılması ve elektrik çarpması kazalarının meydana gelmesine neden olan yangınlardır. </a:t>
            </a:r>
            <a:r>
              <a:rPr lang="tr-TR" sz="2800" b="1" dirty="0">
                <a:solidFill>
                  <a:srgbClr val="FF0000"/>
                </a:solidFill>
                <a:latin typeface="Times New Roman" pitchFamily="18" charset="0"/>
              </a:rPr>
              <a:t>Kesinlikle su ile müdahale edilmez!!!</a:t>
            </a:r>
          </a:p>
          <a:p>
            <a:pPr algn="ctr">
              <a:buNone/>
            </a:pPr>
            <a:endParaRPr lang="tr-TR" sz="2800" dirty="0">
              <a:solidFill>
                <a:srgbClr val="002060"/>
              </a:solidFill>
              <a:latin typeface="Times New Roman" pitchFamily="18" charset="0"/>
            </a:endParaRPr>
          </a:p>
          <a:p>
            <a:endParaRPr lang="tr-TR" dirty="0"/>
          </a:p>
        </p:txBody>
      </p:sp>
      <p:sp>
        <p:nvSpPr>
          <p:cNvPr id="4" name="3 Slayt Numarası Yer Tutucusu"/>
          <p:cNvSpPr>
            <a:spLocks noGrp="1"/>
          </p:cNvSpPr>
          <p:nvPr>
            <p:ph type="sldNum" sz="quarter" idx="12"/>
          </p:nvPr>
        </p:nvSpPr>
        <p:spPr/>
        <p:txBody>
          <a:bodyPr/>
          <a:lstStyle/>
          <a:p>
            <a:fld id="{F38DF745-7D3F-47F4-83A3-874385CFAA69}" type="slidenum">
              <a:rPr lang="en-US" smtClean="0"/>
              <a:pPr/>
              <a:t>66</a:t>
            </a:fld>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88" y="3167118"/>
            <a:ext cx="3309937" cy="315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167118"/>
            <a:ext cx="4645025" cy="315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4800" y="457200"/>
            <a:ext cx="8686800" cy="1387624"/>
          </a:xfrm>
        </p:spPr>
        <p:txBody>
          <a:bodyPr>
            <a:normAutofit/>
          </a:bodyPr>
          <a:lstStyle/>
          <a:p>
            <a:pPr algn="ctr"/>
            <a:r>
              <a:rPr lang="tr-TR" sz="4000" dirty="0" err="1">
                <a:solidFill>
                  <a:srgbClr val="FF0000"/>
                </a:solidFill>
              </a:rPr>
              <a:t>yangINI</a:t>
            </a:r>
            <a:r>
              <a:rPr lang="tr-TR" sz="4000" dirty="0">
                <a:solidFill>
                  <a:srgbClr val="FF0000"/>
                </a:solidFill>
              </a:rPr>
              <a:t> ÖNLEYİCİ TEDBİRİNİ    ALMAKTAN</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67</a:t>
            </a:fld>
            <a:endParaRPr lang="en-US"/>
          </a:p>
        </p:txBody>
      </p:sp>
      <p:graphicFrame>
        <p:nvGraphicFramePr>
          <p:cNvPr id="24578" name="Object 2"/>
          <p:cNvGraphicFramePr>
            <a:graphicFrameLocks noChangeAspect="1"/>
          </p:cNvGraphicFramePr>
          <p:nvPr>
            <p:extLst>
              <p:ext uri="{D42A27DB-BD31-4B8C-83A1-F6EECF244321}">
                <p14:modId xmlns:p14="http://schemas.microsoft.com/office/powerpoint/2010/main" val="821531478"/>
              </p:ext>
            </p:extLst>
          </p:nvPr>
        </p:nvGraphicFramePr>
        <p:xfrm>
          <a:off x="2195736" y="1988840"/>
          <a:ext cx="5040560" cy="3962400"/>
        </p:xfrm>
        <a:graphic>
          <a:graphicData uri="http://schemas.openxmlformats.org/presentationml/2006/ole">
            <mc:AlternateContent xmlns:mc="http://schemas.openxmlformats.org/markup-compatibility/2006">
              <mc:Choice xmlns:v="urn:schemas-microsoft-com:vml" Requires="v">
                <p:oleObj name="Photo Editor Photo" r:id="rId2" imgW="2857899" imgH="3696216" progId="">
                  <p:embed/>
                </p:oleObj>
              </mc:Choice>
              <mc:Fallback>
                <p:oleObj name="Photo Editor Photo" r:id="rId2" imgW="2857899" imgH="3696216" progId="">
                  <p:embed/>
                  <p:pic>
                    <p:nvPicPr>
                      <p:cNvPr id="0"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988840"/>
                        <a:ext cx="504056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8291513" cy="612775"/>
          </a:xfrm>
        </p:spPr>
        <p:txBody>
          <a:bodyPr>
            <a:normAutofit fontScale="90000"/>
          </a:bodyPr>
          <a:lstStyle/>
          <a:p>
            <a:pPr eaLnBrk="1" fontAlgn="auto" hangingPunct="1">
              <a:spcAft>
                <a:spcPts val="0"/>
              </a:spcAft>
              <a:defRPr/>
            </a:pPr>
            <a:r>
              <a:rPr lang="tr-TR" dirty="0"/>
              <a:t>     </a:t>
            </a:r>
            <a:r>
              <a:rPr lang="tr-TR" dirty="0">
                <a:solidFill>
                  <a:srgbClr val="FF0000"/>
                </a:solidFill>
              </a:rPr>
              <a:t>YANGIN SEBEPLERİ</a:t>
            </a:r>
          </a:p>
        </p:txBody>
      </p:sp>
      <p:sp>
        <p:nvSpPr>
          <p:cNvPr id="4103"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8F08DD-9534-4088-8B43-4921576A3C8D}" type="slidenum">
              <a:rPr lang="en-US" smtClean="0"/>
              <a:pPr fontAlgn="base">
                <a:spcBef>
                  <a:spcPct val="0"/>
                </a:spcBef>
                <a:spcAft>
                  <a:spcPct val="0"/>
                </a:spcAft>
                <a:defRPr/>
              </a:pPr>
              <a:t>68</a:t>
            </a:fld>
            <a:endParaRPr lang="en-US"/>
          </a:p>
        </p:txBody>
      </p:sp>
      <p:graphicFrame>
        <p:nvGraphicFramePr>
          <p:cNvPr id="5" name="Object 3"/>
          <p:cNvGraphicFramePr>
            <a:graphicFrameLocks/>
          </p:cNvGraphicFramePr>
          <p:nvPr/>
        </p:nvGraphicFramePr>
        <p:xfrm>
          <a:off x="736600" y="1017588"/>
          <a:ext cx="2438400" cy="2259012"/>
        </p:xfrm>
        <a:graphic>
          <a:graphicData uri="http://schemas.openxmlformats.org/presentationml/2006/ole">
            <mc:AlternateContent xmlns:mc="http://schemas.openxmlformats.org/markup-compatibility/2006">
              <mc:Choice xmlns:v="urn:schemas-microsoft-com:vml" Requires="v">
                <p:oleObj name="ClipArt" r:id="rId5" imgW="3662234" imgH="3439812" progId="">
                  <p:embed/>
                </p:oleObj>
              </mc:Choice>
              <mc:Fallback>
                <p:oleObj name="ClipArt" r:id="rId5" imgW="3662234" imgH="3439812" progId="">
                  <p:embed/>
                  <p:pic>
                    <p:nvPicPr>
                      <p:cNvPr id="0" name="Picture 16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00" y="1017588"/>
                        <a:ext cx="2438400"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4"/>
          <p:cNvSpPr>
            <a:spLocks noChangeArrowheads="1"/>
          </p:cNvSpPr>
          <p:nvPr/>
        </p:nvSpPr>
        <p:spPr bwMode="auto">
          <a:xfrm>
            <a:off x="2643188" y="2214563"/>
            <a:ext cx="1435100" cy="461962"/>
          </a:xfrm>
          <a:prstGeom prst="rect">
            <a:avLst/>
          </a:prstGeom>
          <a:noFill/>
          <a:ln w="9525">
            <a:noFill/>
            <a:miter lim="800000"/>
            <a:headEnd/>
            <a:tailEnd/>
          </a:ln>
        </p:spPr>
        <p:txBody>
          <a:bodyPr wrap="none" lIns="92075" tIns="46038" rIns="92075" bIns="46038">
            <a:spAutoFit/>
          </a:bodyPr>
          <a:lstStyle/>
          <a:p>
            <a:pPr eaLnBrk="0" hangingPunct="0"/>
            <a:r>
              <a:rPr lang="tr-TR" sz="2400" b="1"/>
              <a:t>1-İHMAL</a:t>
            </a:r>
          </a:p>
        </p:txBody>
      </p:sp>
      <p:graphicFrame>
        <p:nvGraphicFramePr>
          <p:cNvPr id="7" name="Object 5"/>
          <p:cNvGraphicFramePr>
            <a:graphicFrameLocks/>
          </p:cNvGraphicFramePr>
          <p:nvPr/>
        </p:nvGraphicFramePr>
        <p:xfrm>
          <a:off x="965200" y="3352800"/>
          <a:ext cx="1905000" cy="2057400"/>
        </p:xfrm>
        <a:graphic>
          <a:graphicData uri="http://schemas.openxmlformats.org/presentationml/2006/ole">
            <mc:AlternateContent xmlns:mc="http://schemas.openxmlformats.org/markup-compatibility/2006">
              <mc:Choice xmlns:v="urn:schemas-microsoft-com:vml" Requires="v">
                <p:oleObj name="ClipArt" r:id="rId7" imgW="1353112" imgH="3659599" progId="">
                  <p:embed/>
                </p:oleObj>
              </mc:Choice>
              <mc:Fallback>
                <p:oleObj name="ClipArt" r:id="rId7" imgW="1353112" imgH="3659599" progId="">
                  <p:embed/>
                  <p:pic>
                    <p:nvPicPr>
                      <p:cNvPr id="0" name="Picture 16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200" y="3352800"/>
                        <a:ext cx="1905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6"/>
          <p:cNvSpPr>
            <a:spLocks noChangeArrowheads="1"/>
          </p:cNvSpPr>
          <p:nvPr/>
        </p:nvSpPr>
        <p:spPr bwMode="auto">
          <a:xfrm>
            <a:off x="965200" y="5715000"/>
            <a:ext cx="2579688" cy="461963"/>
          </a:xfrm>
          <a:prstGeom prst="rect">
            <a:avLst/>
          </a:prstGeom>
          <a:noFill/>
          <a:ln w="9525">
            <a:noFill/>
            <a:miter lim="800000"/>
            <a:headEnd/>
            <a:tailEnd/>
          </a:ln>
        </p:spPr>
        <p:txBody>
          <a:bodyPr wrap="none" lIns="92075" tIns="46038" rIns="92075" bIns="46038">
            <a:spAutoFit/>
          </a:bodyPr>
          <a:lstStyle/>
          <a:p>
            <a:pPr eaLnBrk="0" hangingPunct="0"/>
            <a:r>
              <a:rPr lang="tr-TR" sz="2400" b="1"/>
              <a:t>2-TEDBİRSİZLİK</a:t>
            </a:r>
          </a:p>
        </p:txBody>
      </p:sp>
      <p:graphicFrame>
        <p:nvGraphicFramePr>
          <p:cNvPr id="9" name="Object 7"/>
          <p:cNvGraphicFramePr>
            <a:graphicFrameLocks/>
          </p:cNvGraphicFramePr>
          <p:nvPr/>
        </p:nvGraphicFramePr>
        <p:xfrm>
          <a:off x="4775200" y="1371600"/>
          <a:ext cx="1600200" cy="1752600"/>
        </p:xfrm>
        <a:graphic>
          <a:graphicData uri="http://schemas.openxmlformats.org/presentationml/2006/ole">
            <mc:AlternateContent xmlns:mc="http://schemas.openxmlformats.org/markup-compatibility/2006">
              <mc:Choice xmlns:v="urn:schemas-microsoft-com:vml" Requires="v">
                <p:oleObj name="ClipArt" r:id="rId9" imgW="3660726" imgH="3301218" progId="">
                  <p:embed/>
                </p:oleObj>
              </mc:Choice>
              <mc:Fallback>
                <p:oleObj name="ClipArt" r:id="rId9" imgW="3660726" imgH="3301218" progId="">
                  <p:embed/>
                  <p:pic>
                    <p:nvPicPr>
                      <p:cNvPr id="0" name="Picture 16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5200" y="1371600"/>
                        <a:ext cx="1600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8"/>
          <p:cNvSpPr>
            <a:spLocks noChangeArrowheads="1"/>
          </p:cNvSpPr>
          <p:nvPr/>
        </p:nvSpPr>
        <p:spPr bwMode="auto">
          <a:xfrm>
            <a:off x="6435725" y="1660525"/>
            <a:ext cx="2774950" cy="1201738"/>
          </a:xfrm>
          <a:prstGeom prst="rect">
            <a:avLst/>
          </a:prstGeom>
          <a:noFill/>
          <a:ln w="9525">
            <a:noFill/>
            <a:miter lim="800000"/>
            <a:headEnd/>
            <a:tailEnd/>
          </a:ln>
        </p:spPr>
        <p:txBody>
          <a:bodyPr wrap="none" lIns="92075" tIns="46038" rIns="92075" bIns="46038">
            <a:spAutoFit/>
          </a:bodyPr>
          <a:lstStyle/>
          <a:p>
            <a:pPr eaLnBrk="0" hangingPunct="0"/>
            <a:r>
              <a:rPr lang="tr-TR" sz="2400" b="1"/>
              <a:t>3-EMİR VE </a:t>
            </a:r>
          </a:p>
          <a:p>
            <a:pPr eaLnBrk="0" hangingPunct="0"/>
            <a:r>
              <a:rPr lang="tr-TR" sz="2400" b="1"/>
              <a:t>TALİMATLARA</a:t>
            </a:r>
          </a:p>
          <a:p>
            <a:pPr eaLnBrk="0" hangingPunct="0"/>
            <a:r>
              <a:rPr lang="tr-TR" sz="2400" b="1"/>
              <a:t>AYKIRI HAREKET</a:t>
            </a:r>
          </a:p>
        </p:txBody>
      </p:sp>
      <p:graphicFrame>
        <p:nvGraphicFramePr>
          <p:cNvPr id="11" name="Object 9"/>
          <p:cNvGraphicFramePr>
            <a:graphicFrameLocks/>
          </p:cNvGraphicFramePr>
          <p:nvPr/>
        </p:nvGraphicFramePr>
        <p:xfrm>
          <a:off x="5080000" y="3429000"/>
          <a:ext cx="1828800" cy="2057400"/>
        </p:xfrm>
        <a:graphic>
          <a:graphicData uri="http://schemas.openxmlformats.org/presentationml/2006/ole">
            <mc:AlternateContent xmlns:mc="http://schemas.openxmlformats.org/markup-compatibility/2006">
              <mc:Choice xmlns:v="urn:schemas-microsoft-com:vml" Requires="v">
                <p:oleObj name="ClipArt" r:id="rId11" imgW="2571352" imgH="3660782" progId="">
                  <p:embed/>
                </p:oleObj>
              </mc:Choice>
              <mc:Fallback>
                <p:oleObj name="ClipArt" r:id="rId11" imgW="2571352" imgH="3660782" progId="">
                  <p:embed/>
                  <p:pic>
                    <p:nvPicPr>
                      <p:cNvPr id="0" name="Picture 16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0000" y="3429000"/>
                        <a:ext cx="1828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0"/>
          <p:cNvSpPr>
            <a:spLocks noChangeArrowheads="1"/>
          </p:cNvSpPr>
          <p:nvPr/>
        </p:nvSpPr>
        <p:spPr bwMode="auto">
          <a:xfrm>
            <a:off x="6511925" y="4479925"/>
            <a:ext cx="2252663" cy="461963"/>
          </a:xfrm>
          <a:prstGeom prst="rect">
            <a:avLst/>
          </a:prstGeom>
          <a:noFill/>
          <a:ln w="9525">
            <a:noFill/>
            <a:miter lim="800000"/>
            <a:headEnd/>
            <a:tailEnd/>
          </a:ln>
        </p:spPr>
        <p:txBody>
          <a:bodyPr wrap="none" lIns="92075" tIns="46038" rIns="92075" bIns="46038">
            <a:spAutoFit/>
          </a:bodyPr>
          <a:lstStyle/>
          <a:p>
            <a:pPr eaLnBrk="0" hangingPunct="0"/>
            <a:r>
              <a:rPr lang="tr-TR" sz="2400" b="1"/>
              <a:t>4-BİLGİSİZLİK</a:t>
            </a:r>
          </a:p>
        </p:txBody>
      </p:sp>
      <p:pic>
        <p:nvPicPr>
          <p:cNvPr id="13" name="Picture 11"/>
          <p:cNvPicPr>
            <a:picLocks noChangeAspect="1" noChangeArrowheads="1"/>
          </p:cNvPicPr>
          <p:nvPr/>
        </p:nvPicPr>
        <p:blipFill>
          <a:blip r:embed="rId13" cstate="print"/>
          <a:srcRect/>
          <a:stretch>
            <a:fillRect/>
          </a:stretch>
        </p:blipFill>
        <p:spPr bwMode="auto">
          <a:xfrm>
            <a:off x="584200" y="3429000"/>
            <a:ext cx="2971800" cy="2146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Islık"/>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75"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zer"/>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Islık"/>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4" name="KAMERA.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iterate type="lt">
                                    <p:tmPct val="100000"/>
                                  </p:iterate>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75"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1" dur="75" fill="hold"/>
                                        <p:tgtEl>
                                          <p:spTgt spid="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Lazer"/>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Islık"/>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3" fill="hold" grpId="0" nodeType="clickEffect">
                                  <p:stCondLst>
                                    <p:cond delay="0"/>
                                  </p:stCondLst>
                                  <p:iterate type="lt">
                                    <p:tmPct val="100000"/>
                                  </p:iterate>
                                  <p:childTnLst>
                                    <p:set>
                                      <p:cBhvr>
                                        <p:cTn id="41" dur="1" fill="hold">
                                          <p:stCondLst>
                                            <p:cond delay="0"/>
                                          </p:stCondLst>
                                        </p:cTn>
                                        <p:tgtEl>
                                          <p:spTgt spid="10">
                                            <p:txEl>
                                              <p:pRg st="0" end="0"/>
                                            </p:txEl>
                                          </p:spTgt>
                                        </p:tgtEl>
                                        <p:attrNameLst>
                                          <p:attrName>style.visibility</p:attrName>
                                        </p:attrNameLst>
                                      </p:cBhvr>
                                      <p:to>
                                        <p:strVal val="visible"/>
                                      </p:to>
                                    </p:set>
                                    <p:anim calcmode="lin" valueType="num">
                                      <p:cBhvr additive="base">
                                        <p:cTn id="42" dur="75"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3" dur="75" fill="hold"/>
                                        <p:tgtEl>
                                          <p:spTgt spid="1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Lazer"/>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iterate type="lt">
                                    <p:tmPct val="100000"/>
                                  </p:iterate>
                                  <p:childTnLst>
                                    <p:set>
                                      <p:cBhvr>
                                        <p:cTn id="47" dur="1" fill="hold">
                                          <p:stCondLst>
                                            <p:cond delay="0"/>
                                          </p:stCondLst>
                                        </p:cTn>
                                        <p:tgtEl>
                                          <p:spTgt spid="10">
                                            <p:txEl>
                                              <p:pRg st="1" end="1"/>
                                            </p:txEl>
                                          </p:spTgt>
                                        </p:tgtEl>
                                        <p:attrNameLst>
                                          <p:attrName>style.visibility</p:attrName>
                                        </p:attrNameLst>
                                      </p:cBhvr>
                                      <p:to>
                                        <p:strVal val="visible"/>
                                      </p:to>
                                    </p:set>
                                    <p:anim calcmode="lin" valueType="num">
                                      <p:cBhvr additive="base">
                                        <p:cTn id="48" dur="75"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49" dur="75" fill="hold"/>
                                        <p:tgtEl>
                                          <p:spTgt spid="10">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Lazer"/>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3" fill="hold" grpId="0" nodeType="clickEffect">
                                  <p:stCondLst>
                                    <p:cond delay="0"/>
                                  </p:stCondLst>
                                  <p:iterate type="lt">
                                    <p:tmPct val="100000"/>
                                  </p:iterate>
                                  <p:childTnLst>
                                    <p:set>
                                      <p:cBhvr>
                                        <p:cTn id="53" dur="1" fill="hold">
                                          <p:stCondLst>
                                            <p:cond delay="0"/>
                                          </p:stCondLst>
                                        </p:cTn>
                                        <p:tgtEl>
                                          <p:spTgt spid="10">
                                            <p:txEl>
                                              <p:pRg st="2" end="2"/>
                                            </p:txEl>
                                          </p:spTgt>
                                        </p:tgtEl>
                                        <p:attrNameLst>
                                          <p:attrName>style.visibility</p:attrName>
                                        </p:attrNameLst>
                                      </p:cBhvr>
                                      <p:to>
                                        <p:strVal val="visible"/>
                                      </p:to>
                                    </p:set>
                                    <p:anim calcmode="lin" valueType="num">
                                      <p:cBhvr additive="base">
                                        <p:cTn id="54" dur="75"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55" dur="75" fill="hold"/>
                                        <p:tgtEl>
                                          <p:spTgt spid="10">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Lazer"/>
                                        </p:tgtEl>
                                      </p:cMediaNode>
                                    </p:audio>
                                  </p:sub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0-#ppt_w/2"/>
                                          </p:val>
                                        </p:tav>
                                        <p:tav tm="100000">
                                          <p:val>
                                            <p:strVal val="#ppt_x"/>
                                          </p:val>
                                        </p:tav>
                                      </p:tavLst>
                                    </p:anim>
                                    <p:anim calcmode="lin" valueType="num">
                                      <p:cBhvr additive="base">
                                        <p:cTn id="61"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Islık"/>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3" fill="hold" grpId="0" nodeType="clickEffect">
                                  <p:stCondLst>
                                    <p:cond delay="0"/>
                                  </p:stCondLst>
                                  <p:iterate type="lt">
                                    <p:tmPct val="100000"/>
                                  </p:iterate>
                                  <p:childTnLst>
                                    <p:set>
                                      <p:cBhvr>
                                        <p:cTn id="65" dur="1" fill="hold">
                                          <p:stCondLst>
                                            <p:cond delay="0"/>
                                          </p:stCondLst>
                                        </p:cTn>
                                        <p:tgtEl>
                                          <p:spTgt spid="12">
                                            <p:txEl>
                                              <p:pRg st="0" end="0"/>
                                            </p:txEl>
                                          </p:spTgt>
                                        </p:tgtEl>
                                        <p:attrNameLst>
                                          <p:attrName>style.visibility</p:attrName>
                                        </p:attrNameLst>
                                      </p:cBhvr>
                                      <p:to>
                                        <p:strVal val="visible"/>
                                      </p:to>
                                    </p:set>
                                    <p:anim calcmode="lin" valueType="num">
                                      <p:cBhvr additive="base">
                                        <p:cTn id="66" dur="75"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67" dur="75" fill="hold"/>
                                        <p:tgtEl>
                                          <p:spTgt spid="1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Laz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8" grpId="0" build="p" autoUpdateAnimBg="0"/>
      <p:bldP spid="10" grpId="0" build="p" autoUpdateAnimBg="0"/>
      <p:bldP spid="12"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5791200" cy="684213"/>
          </a:xfrm>
        </p:spPr>
        <p:txBody>
          <a:bodyPr/>
          <a:lstStyle/>
          <a:p>
            <a:pPr eaLnBrk="1" fontAlgn="auto" hangingPunct="1">
              <a:spcAft>
                <a:spcPts val="0"/>
              </a:spcAft>
              <a:defRPr/>
            </a:pPr>
            <a:r>
              <a:rPr lang="tr-TR" dirty="0"/>
              <a:t>    YANGIN SEBEPLERİ</a:t>
            </a:r>
          </a:p>
        </p:txBody>
      </p:sp>
      <p:sp>
        <p:nvSpPr>
          <p:cNvPr id="5126"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DB18EA-BD2A-4B99-9E40-2C51CA2A739B}" type="slidenum">
              <a:rPr lang="en-US" smtClean="0"/>
              <a:pPr fontAlgn="base">
                <a:spcBef>
                  <a:spcPct val="0"/>
                </a:spcBef>
                <a:spcAft>
                  <a:spcPct val="0"/>
                </a:spcAft>
                <a:defRPr/>
              </a:pPr>
              <a:t>69</a:t>
            </a:fld>
            <a:endParaRPr lang="en-US"/>
          </a:p>
        </p:txBody>
      </p:sp>
      <p:graphicFrame>
        <p:nvGraphicFramePr>
          <p:cNvPr id="5" name="Object 3"/>
          <p:cNvGraphicFramePr>
            <a:graphicFrameLocks/>
          </p:cNvGraphicFramePr>
          <p:nvPr/>
        </p:nvGraphicFramePr>
        <p:xfrm>
          <a:off x="304800" y="1417638"/>
          <a:ext cx="1600200" cy="1554162"/>
        </p:xfrm>
        <a:graphic>
          <a:graphicData uri="http://schemas.openxmlformats.org/presentationml/2006/ole">
            <mc:AlternateContent xmlns:mc="http://schemas.openxmlformats.org/markup-compatibility/2006">
              <mc:Choice xmlns:v="urn:schemas-microsoft-com:vml" Requires="v">
                <p:oleObj name="ClipArt" r:id="rId6" imgW="3659752" imgH="2488602" progId="">
                  <p:embed/>
                </p:oleObj>
              </mc:Choice>
              <mc:Fallback>
                <p:oleObj name="ClipArt" r:id="rId6" imgW="3659752" imgH="2488602" progId="">
                  <p:embed/>
                  <p:pic>
                    <p:nvPicPr>
                      <p:cNvPr id="0" name="Picture 11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417638"/>
                        <a:ext cx="16002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4"/>
          <p:cNvSpPr>
            <a:spLocks noChangeArrowheads="1"/>
          </p:cNvSpPr>
          <p:nvPr/>
        </p:nvSpPr>
        <p:spPr bwMode="auto">
          <a:xfrm>
            <a:off x="2041525" y="1965325"/>
            <a:ext cx="1949450" cy="461963"/>
          </a:xfrm>
          <a:prstGeom prst="rect">
            <a:avLst/>
          </a:prstGeom>
          <a:noFill/>
          <a:ln w="9525">
            <a:noFill/>
            <a:miter lim="800000"/>
            <a:headEnd/>
            <a:tailEnd/>
          </a:ln>
        </p:spPr>
        <p:txBody>
          <a:bodyPr wrap="none" lIns="92075" tIns="46038" rIns="92075" bIns="46038">
            <a:spAutoFit/>
          </a:bodyPr>
          <a:lstStyle/>
          <a:p>
            <a:pPr eaLnBrk="0" hangingPunct="0"/>
            <a:r>
              <a:rPr lang="tr-TR" sz="2400" b="1"/>
              <a:t>5-KAZALAR</a:t>
            </a:r>
          </a:p>
        </p:txBody>
      </p:sp>
      <p:graphicFrame>
        <p:nvGraphicFramePr>
          <p:cNvPr id="7" name="Object 5"/>
          <p:cNvGraphicFramePr>
            <a:graphicFrameLocks/>
          </p:cNvGraphicFramePr>
          <p:nvPr/>
        </p:nvGraphicFramePr>
        <p:xfrm>
          <a:off x="304800" y="3200400"/>
          <a:ext cx="2195513" cy="2109788"/>
        </p:xfrm>
        <a:graphic>
          <a:graphicData uri="http://schemas.openxmlformats.org/presentationml/2006/ole">
            <mc:AlternateContent xmlns:mc="http://schemas.openxmlformats.org/markup-compatibility/2006">
              <mc:Choice xmlns:v="urn:schemas-microsoft-com:vml" Requires="v">
                <p:oleObj name="ClipArt" r:id="rId8" imgW="3657600" imgH="2878183" progId="">
                  <p:embed/>
                </p:oleObj>
              </mc:Choice>
              <mc:Fallback>
                <p:oleObj name="ClipArt" r:id="rId8" imgW="3657600" imgH="2878183" progId="">
                  <p:embed/>
                  <p:pic>
                    <p:nvPicPr>
                      <p:cNvPr id="0" name="Picture 12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3200400"/>
                        <a:ext cx="2195513"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6"/>
          <p:cNvSpPr>
            <a:spLocks noChangeArrowheads="1"/>
          </p:cNvSpPr>
          <p:nvPr/>
        </p:nvSpPr>
        <p:spPr bwMode="auto">
          <a:xfrm>
            <a:off x="365125" y="5546725"/>
            <a:ext cx="1908175" cy="461963"/>
          </a:xfrm>
          <a:prstGeom prst="rect">
            <a:avLst/>
          </a:prstGeom>
          <a:noFill/>
          <a:ln w="9525">
            <a:noFill/>
            <a:miter lim="800000"/>
            <a:headEnd/>
            <a:tailEnd/>
          </a:ln>
        </p:spPr>
        <p:txBody>
          <a:bodyPr wrap="none" lIns="92075" tIns="46038" rIns="92075" bIns="46038">
            <a:spAutoFit/>
          </a:bodyPr>
          <a:lstStyle/>
          <a:p>
            <a:pPr eaLnBrk="0" hangingPunct="0"/>
            <a:r>
              <a:rPr lang="tr-TR" sz="2400" b="1"/>
              <a:t>6-SABOTAJ</a:t>
            </a:r>
          </a:p>
        </p:txBody>
      </p:sp>
      <p:graphicFrame>
        <p:nvGraphicFramePr>
          <p:cNvPr id="9" name="Object 7"/>
          <p:cNvGraphicFramePr>
            <a:graphicFrameLocks/>
          </p:cNvGraphicFramePr>
          <p:nvPr/>
        </p:nvGraphicFramePr>
        <p:xfrm>
          <a:off x="5791200" y="1447800"/>
          <a:ext cx="2347913" cy="1600200"/>
        </p:xfrm>
        <a:graphic>
          <a:graphicData uri="http://schemas.openxmlformats.org/presentationml/2006/ole">
            <mc:AlternateContent xmlns:mc="http://schemas.openxmlformats.org/markup-compatibility/2006">
              <mc:Choice xmlns:v="urn:schemas-microsoft-com:vml" Requires="v">
                <p:oleObj name="ClipArt" r:id="rId10" imgW="3657600" imgH="2011005" progId="">
                  <p:embed/>
                </p:oleObj>
              </mc:Choice>
              <mc:Fallback>
                <p:oleObj name="ClipArt" r:id="rId10" imgW="3657600" imgH="2011005" progId="">
                  <p:embed/>
                  <p:pic>
                    <p:nvPicPr>
                      <p:cNvPr id="0" name="Picture 12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1447800"/>
                        <a:ext cx="23479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8"/>
          <p:cNvSpPr>
            <a:spLocks noChangeArrowheads="1"/>
          </p:cNvSpPr>
          <p:nvPr/>
        </p:nvSpPr>
        <p:spPr bwMode="auto">
          <a:xfrm>
            <a:off x="6232525" y="3108325"/>
            <a:ext cx="1765300" cy="461963"/>
          </a:xfrm>
          <a:prstGeom prst="rect">
            <a:avLst/>
          </a:prstGeom>
          <a:noFill/>
          <a:ln w="9525">
            <a:noFill/>
            <a:miter lim="800000"/>
            <a:headEnd/>
            <a:tailEnd/>
          </a:ln>
        </p:spPr>
        <p:txBody>
          <a:bodyPr wrap="none" lIns="92075" tIns="46038" rIns="92075" bIns="46038">
            <a:spAutoFit/>
          </a:bodyPr>
          <a:lstStyle/>
          <a:p>
            <a:pPr eaLnBrk="0" hangingPunct="0"/>
            <a:r>
              <a:rPr lang="tr-TR" sz="2400" b="1"/>
              <a:t>7-SİRAYET</a:t>
            </a:r>
          </a:p>
        </p:txBody>
      </p:sp>
      <p:sp>
        <p:nvSpPr>
          <p:cNvPr id="11" name="Rectangle 9"/>
          <p:cNvSpPr>
            <a:spLocks noChangeArrowheads="1"/>
          </p:cNvSpPr>
          <p:nvPr/>
        </p:nvSpPr>
        <p:spPr bwMode="auto">
          <a:xfrm>
            <a:off x="4479925" y="5775325"/>
            <a:ext cx="2784475" cy="461963"/>
          </a:xfrm>
          <a:prstGeom prst="rect">
            <a:avLst/>
          </a:prstGeom>
          <a:noFill/>
          <a:ln w="9525">
            <a:noFill/>
            <a:miter lim="800000"/>
            <a:headEnd/>
            <a:tailEnd/>
          </a:ln>
        </p:spPr>
        <p:txBody>
          <a:bodyPr wrap="none" lIns="92075" tIns="46038" rIns="92075" bIns="46038">
            <a:spAutoFit/>
          </a:bodyPr>
          <a:lstStyle/>
          <a:p>
            <a:pPr eaLnBrk="0" hangingPunct="0"/>
            <a:r>
              <a:rPr lang="tr-TR" sz="2400" b="1"/>
              <a:t>8-TABİİ OLAYLAR</a:t>
            </a:r>
          </a:p>
        </p:txBody>
      </p:sp>
      <p:pic>
        <p:nvPicPr>
          <p:cNvPr id="4107" name="Picture 10" descr="27724907"/>
          <p:cNvPicPr>
            <a:picLocks noChangeAspect="1" noChangeArrowheads="1"/>
          </p:cNvPicPr>
          <p:nvPr/>
        </p:nvPicPr>
        <p:blipFill>
          <a:blip r:embed="rId12" cstate="print"/>
          <a:srcRect/>
          <a:stretch>
            <a:fillRect/>
          </a:stretch>
        </p:blipFill>
        <p:spPr bwMode="auto">
          <a:xfrm>
            <a:off x="6295900" y="3752850"/>
            <a:ext cx="2668588" cy="2000250"/>
          </a:xfrm>
          <a:prstGeom prst="rect">
            <a:avLst/>
          </a:prstGeom>
          <a:noFill/>
          <a:ln w="9525">
            <a:noFill/>
            <a:miter lim="800000"/>
            <a:headEnd/>
            <a:tailEnd/>
          </a:ln>
        </p:spPr>
      </p:pic>
      <p:pic>
        <p:nvPicPr>
          <p:cNvPr id="13" name="Picture 11"/>
          <p:cNvPicPr>
            <a:picLocks noChangeAspect="1" noChangeArrowheads="1"/>
          </p:cNvPicPr>
          <p:nvPr/>
        </p:nvPicPr>
        <p:blipFill>
          <a:blip r:embed="rId13" cstate="print"/>
          <a:srcRect/>
          <a:stretch>
            <a:fillRect/>
          </a:stretch>
        </p:blipFill>
        <p:spPr bwMode="auto">
          <a:xfrm>
            <a:off x="2815952" y="3459956"/>
            <a:ext cx="3124200" cy="2273300"/>
          </a:xfrm>
          <a:prstGeom prst="rect">
            <a:avLst/>
          </a:prstGeom>
          <a:noFill/>
          <a:ln w="9525">
            <a:noFill/>
            <a:miter lim="800000"/>
            <a:headEnd/>
            <a:tailEnd/>
          </a:ln>
        </p:spPr>
      </p:pic>
      <p:pic>
        <p:nvPicPr>
          <p:cNvPr id="14" name="Picture 12"/>
          <p:cNvPicPr>
            <a:picLocks noChangeAspect="1" noChangeArrowheads="1"/>
          </p:cNvPicPr>
          <p:nvPr/>
        </p:nvPicPr>
        <p:blipFill>
          <a:blip r:embed="rId14" cstate="print"/>
          <a:srcRect/>
          <a:stretch>
            <a:fillRect/>
          </a:stretch>
        </p:blipFill>
        <p:spPr bwMode="auto">
          <a:xfrm>
            <a:off x="5334000" y="941388"/>
            <a:ext cx="2971800" cy="2163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ren"/>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5"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vertical)">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K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iterate type="lt">
                                    <p:tmPct val="100000"/>
                                  </p:iterate>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75"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9" dur="75" fill="hold"/>
                                        <p:tgtEl>
                                          <p:spTgt spid="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Lazer"/>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Islık"/>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iterate type="lt">
                                    <p:tmPct val="100000"/>
                                  </p:iterate>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75"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1" dur="75" fill="hold"/>
                                        <p:tgtEl>
                                          <p:spTgt spid="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Lazer"/>
                                        </p:tgtEl>
                                      </p:cMediaNode>
                                    </p:audio>
                                  </p:sub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ppt_h/2"/>
                                          </p:val>
                                        </p:tav>
                                        <p:tav tm="100000">
                                          <p:val>
                                            <p:strVal val="#ppt_y"/>
                                          </p:val>
                                        </p:tav>
                                      </p:tavLst>
                                    </p:anim>
                                    <p:anim calcmode="lin" valueType="num">
                                      <p:cBhvr>
                                        <p:cTn id="38" dur="500" fill="hold"/>
                                        <p:tgtEl>
                                          <p:spTgt spid="13"/>
                                        </p:tgtEl>
                                        <p:attrNameLst>
                                          <p:attrName>ppt_w</p:attrName>
                                        </p:attrNameLst>
                                      </p:cBhvr>
                                      <p:tavLst>
                                        <p:tav tm="0">
                                          <p:val>
                                            <p:strVal val="#ppt_w"/>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K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0-#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5" name="Islık"/>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3" fill="hold" grpId="0" nodeType="clickEffect">
                                  <p:stCondLst>
                                    <p:cond delay="0"/>
                                  </p:stCondLst>
                                  <p:iterate type="lt">
                                    <p:tmPct val="100000"/>
                                  </p:iterate>
                                  <p:childTnLst>
                                    <p:set>
                                      <p:cBhvr>
                                        <p:cTn id="49" dur="1" fill="hold">
                                          <p:stCondLst>
                                            <p:cond delay="0"/>
                                          </p:stCondLst>
                                        </p:cTn>
                                        <p:tgtEl>
                                          <p:spTgt spid="10">
                                            <p:txEl>
                                              <p:pRg st="0" end="0"/>
                                            </p:txEl>
                                          </p:spTgt>
                                        </p:tgtEl>
                                        <p:attrNameLst>
                                          <p:attrName>style.visibility</p:attrName>
                                        </p:attrNameLst>
                                      </p:cBhvr>
                                      <p:to>
                                        <p:strVal val="visible"/>
                                      </p:to>
                                    </p:set>
                                    <p:anim calcmode="lin" valueType="num">
                                      <p:cBhvr additive="base">
                                        <p:cTn id="50" dur="75"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51" dur="75" fill="hold"/>
                                        <p:tgtEl>
                                          <p:spTgt spid="1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4" name="Lazer"/>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3" fill="hold" grpId="0" nodeType="clickEffect">
                                  <p:stCondLst>
                                    <p:cond delay="0"/>
                                  </p:stCondLst>
                                  <p:iterate type="lt">
                                    <p:tmPct val="100000"/>
                                  </p:iterate>
                                  <p:childTnLst>
                                    <p:set>
                                      <p:cBhvr>
                                        <p:cTn id="55" dur="1" fill="hold">
                                          <p:stCondLst>
                                            <p:cond delay="0"/>
                                          </p:stCondLst>
                                        </p:cTn>
                                        <p:tgtEl>
                                          <p:spTgt spid="11">
                                            <p:txEl>
                                              <p:pRg st="0" end="0"/>
                                            </p:txEl>
                                          </p:spTgt>
                                        </p:tgtEl>
                                        <p:attrNameLst>
                                          <p:attrName>style.visibility</p:attrName>
                                        </p:attrNameLst>
                                      </p:cBhvr>
                                      <p:to>
                                        <p:strVal val="visible"/>
                                      </p:to>
                                    </p:set>
                                    <p:anim calcmode="lin" valueType="num">
                                      <p:cBhvr additive="base">
                                        <p:cTn id="56" dur="75"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7" dur="75" fill="hold"/>
                                        <p:tgtEl>
                                          <p:spTgt spid="1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4" name="Laz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8" grpId="0" build="p" autoUpdateAnimBg="0"/>
      <p:bldP spid="10" grpId="0" build="p" autoUpdateAnimBg="0"/>
      <p:bldP spid="1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261E4-139F-30A6-4257-C21C073F0AB9}"/>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5EB17CD-173C-AAE6-BEE6-24A933E78051}"/>
              </a:ext>
            </a:extLst>
          </p:cNvPr>
          <p:cNvSpPr>
            <a:spLocks noGrp="1"/>
          </p:cNvSpPr>
          <p:nvPr>
            <p:ph idx="1"/>
          </p:nvPr>
        </p:nvSpPr>
        <p:spPr>
          <a:xfrm>
            <a:off x="-25385" y="1484784"/>
            <a:ext cx="8991600" cy="4883373"/>
          </a:xfrm>
        </p:spPr>
        <p:txBody>
          <a:bodyPr>
            <a:normAutofit/>
          </a:bodyPr>
          <a:lstStyle/>
          <a:p>
            <a:pPr fontAlgn="base"/>
            <a:r>
              <a:rPr lang="tr-TR" sz="3600" b="1" dirty="0">
                <a:solidFill>
                  <a:schemeClr val="tx1"/>
                </a:solidFill>
                <a:effectLst/>
                <a:latin typeface="Arial Narrow" panose="020B0606020202030204" pitchFamily="34" charset="0"/>
                <a:ea typeface="Times New Roman" panose="02020603050405020304" pitchFamily="18" charset="0"/>
              </a:rPr>
              <a:t>4) BEYAZ İKAZ (Tehlike Geçti )</a:t>
            </a:r>
            <a:endParaRPr lang="tr-TR" sz="3600" dirty="0">
              <a:solidFill>
                <a:schemeClr val="tx1"/>
              </a:solidFill>
              <a:effectLst/>
              <a:latin typeface="Times New Roman" panose="02020603050405020304" pitchFamily="18" charset="0"/>
              <a:ea typeface="Times New Roman" panose="02020603050405020304" pitchFamily="18" charset="0"/>
            </a:endParaRPr>
          </a:p>
          <a:p>
            <a:pPr fontAlgn="base"/>
            <a:r>
              <a:rPr lang="tr-TR" sz="3600" dirty="0">
                <a:solidFill>
                  <a:schemeClr val="bg1"/>
                </a:solidFill>
                <a:effectLst/>
                <a:latin typeface="Arial Narrow" panose="020B0606020202030204" pitchFamily="34" charset="0"/>
                <a:ea typeface="Times New Roman" panose="02020603050405020304" pitchFamily="18" charset="0"/>
              </a:rPr>
              <a:t>Tehlike geçti işareti, radyo, televizyon, hoparlör, megafon gibi araçlarla duyurulur. Bu haberi duyunca sığındığınız yerden çıkarak normal yerlerinize dönünüz, yardıma muhtaç olanlar varsa yardım edilmelidir.</a:t>
            </a:r>
            <a:endParaRPr lang="tr-TR" sz="3600" dirty="0">
              <a:solidFill>
                <a:schemeClr val="bg1"/>
              </a:solidFill>
              <a:effectLst/>
              <a:latin typeface="Times New Roman" panose="02020603050405020304" pitchFamily="18" charset="0"/>
              <a:ea typeface="Times New Roman" panose="02020603050405020304" pitchFamily="18" charset="0"/>
            </a:endParaRPr>
          </a:p>
          <a:p>
            <a:endParaRPr lang="tr-TR" dirty="0"/>
          </a:p>
        </p:txBody>
      </p:sp>
      <p:sp>
        <p:nvSpPr>
          <p:cNvPr id="4" name="Slayt Numarası Yer Tutucusu 3">
            <a:extLst>
              <a:ext uri="{FF2B5EF4-FFF2-40B4-BE49-F238E27FC236}">
                <a16:creationId xmlns:a16="http://schemas.microsoft.com/office/drawing/2014/main" id="{CB8B6FF5-BFBC-FAF0-DC88-6CA88CD0C265}"/>
              </a:ext>
            </a:extLst>
          </p:cNvPr>
          <p:cNvSpPr>
            <a:spLocks noGrp="1"/>
          </p:cNvSpPr>
          <p:nvPr>
            <p:ph type="sldNum" sz="quarter" idx="12"/>
          </p:nvPr>
        </p:nvSpPr>
        <p:spPr/>
        <p:txBody>
          <a:bodyPr/>
          <a:lstStyle/>
          <a:p>
            <a:fld id="{F38DF745-7D3F-47F4-83A3-874385CFAA69}" type="slidenum">
              <a:rPr lang="en-US" smtClean="0"/>
              <a:pPr/>
              <a:t>7</a:t>
            </a:fld>
            <a:endParaRPr lang="en-US"/>
          </a:p>
        </p:txBody>
      </p:sp>
    </p:spTree>
    <p:extLst>
      <p:ext uri="{BB962C8B-B14F-4D97-AF65-F5344CB8AC3E}">
        <p14:creationId xmlns:p14="http://schemas.microsoft.com/office/powerpoint/2010/main" val="2335906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507288" cy="908720"/>
          </a:xfrm>
        </p:spPr>
        <p:txBody>
          <a:bodyPr>
            <a:normAutofit/>
          </a:bodyPr>
          <a:lstStyle/>
          <a:p>
            <a:pPr algn="ctr">
              <a:defRPr/>
            </a:pPr>
            <a:r>
              <a:rPr lang="tr-TR" sz="4000" b="1" dirty="0">
                <a:solidFill>
                  <a:srgbClr val="C00000"/>
                </a:solidFill>
              </a:rPr>
              <a:t>   </a:t>
            </a:r>
            <a:r>
              <a:rPr lang="tr-TR" sz="40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YANGINI  BAŞLATAN  ETKENLER</a:t>
            </a:r>
            <a:endParaRPr lang="tr-TR" sz="4000" dirty="0">
              <a:solidFill>
                <a:srgbClr val="FF0000"/>
              </a:solidFill>
            </a:endParaRPr>
          </a:p>
        </p:txBody>
      </p:sp>
      <p:sp>
        <p:nvSpPr>
          <p:cNvPr id="64515" name="3 Slayt Numarası Yer Tutucusu"/>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5DF87F-51EF-4048-BD75-D6CE130552D6}" type="slidenum">
              <a:rPr lang="en-US" smtClean="0"/>
              <a:pPr fontAlgn="base">
                <a:spcBef>
                  <a:spcPct val="0"/>
                </a:spcBef>
                <a:spcAft>
                  <a:spcPct val="0"/>
                </a:spcAft>
                <a:defRPr/>
              </a:pPr>
              <a:t>70</a:t>
            </a:fld>
            <a:endParaRPr lang="en-US"/>
          </a:p>
        </p:txBody>
      </p:sp>
      <p:sp>
        <p:nvSpPr>
          <p:cNvPr id="68612" name="Rectangle 2"/>
          <p:cNvSpPr>
            <a:spLocks noChangeArrowheads="1"/>
          </p:cNvSpPr>
          <p:nvPr/>
        </p:nvSpPr>
        <p:spPr bwMode="auto">
          <a:xfrm>
            <a:off x="467544" y="1052737"/>
            <a:ext cx="8568952" cy="5184576"/>
          </a:xfrm>
          <a:prstGeom prst="rect">
            <a:avLst/>
          </a:prstGeom>
          <a:noFill/>
          <a:ln w="9525">
            <a:noFill/>
            <a:miter lim="800000"/>
            <a:headEnd/>
            <a:tailEnd/>
          </a:ln>
        </p:spPr>
        <p:txBody>
          <a:bodyPr/>
          <a:lstStyle/>
          <a:p>
            <a:pPr indent="19050">
              <a:lnSpc>
                <a:spcPct val="90000"/>
              </a:lnSpc>
              <a:spcBef>
                <a:spcPct val="20000"/>
              </a:spcBef>
              <a:buClr>
                <a:schemeClr val="bg1"/>
              </a:buClr>
              <a:buSzPct val="75000"/>
              <a:buFont typeface="Wingdings 3" pitchFamily="18" charset="2"/>
              <a:buNone/>
            </a:pPr>
            <a:endParaRPr lang="tr-TR" sz="3200" u="sng" dirty="0">
              <a:solidFill>
                <a:srgbClr val="FF3300"/>
              </a:solidFill>
              <a:latin typeface="Times New Roman" pitchFamily="18" charset="0"/>
            </a:endParaRPr>
          </a:p>
          <a:p>
            <a:pPr indent="19050" algn="just">
              <a:lnSpc>
                <a:spcPct val="90000"/>
              </a:lnSpc>
              <a:spcBef>
                <a:spcPct val="20000"/>
              </a:spcBef>
              <a:buClr>
                <a:schemeClr val="bg1"/>
              </a:buClr>
              <a:buFont typeface="Wingdings" pitchFamily="2" charset="2"/>
              <a:buChar char="Ø"/>
            </a:pPr>
            <a:r>
              <a:rPr lang="tr-TR" sz="2800" dirty="0">
                <a:solidFill>
                  <a:schemeClr val="bg2"/>
                </a:solidFill>
                <a:latin typeface="Times New Roman" pitchFamily="18" charset="0"/>
              </a:rPr>
              <a:t> </a:t>
            </a:r>
            <a:r>
              <a:rPr lang="tr-TR" sz="2800" dirty="0">
                <a:solidFill>
                  <a:srgbClr val="002060"/>
                </a:solidFill>
                <a:latin typeface="Times New Roman" pitchFamily="18" charset="0"/>
              </a:rPr>
              <a:t>*Sigara ve kibrit.</a:t>
            </a:r>
          </a:p>
          <a:p>
            <a:pPr indent="19050" algn="just">
              <a:lnSpc>
                <a:spcPct val="90000"/>
              </a:lnSpc>
              <a:spcBef>
                <a:spcPct val="20000"/>
              </a:spcBef>
              <a:buClr>
                <a:schemeClr val="bg1"/>
              </a:buClr>
              <a:buFont typeface="Wingdings" pitchFamily="2" charset="2"/>
              <a:buChar char="Ø"/>
            </a:pPr>
            <a:r>
              <a:rPr lang="tr-TR" sz="2800" dirty="0">
                <a:solidFill>
                  <a:srgbClr val="002060"/>
                </a:solidFill>
                <a:latin typeface="Times New Roman" pitchFamily="18" charset="0"/>
              </a:rPr>
              <a:t> *Soba ve bacalar.</a:t>
            </a:r>
          </a:p>
          <a:p>
            <a:pPr indent="19050" algn="just">
              <a:lnSpc>
                <a:spcPct val="90000"/>
              </a:lnSpc>
              <a:spcBef>
                <a:spcPct val="20000"/>
              </a:spcBef>
              <a:buClr>
                <a:schemeClr val="bg1"/>
              </a:buClr>
              <a:buFont typeface="Wingdings" pitchFamily="2" charset="2"/>
              <a:buChar char="Ø"/>
            </a:pPr>
            <a:r>
              <a:rPr lang="tr-TR" sz="2800" dirty="0">
                <a:solidFill>
                  <a:srgbClr val="002060"/>
                </a:solidFill>
                <a:latin typeface="Times New Roman" pitchFamily="18" charset="0"/>
              </a:rPr>
              <a:t> *Elektrik.</a:t>
            </a:r>
          </a:p>
          <a:p>
            <a:pPr indent="19050" algn="just">
              <a:lnSpc>
                <a:spcPct val="90000"/>
              </a:lnSpc>
              <a:spcBef>
                <a:spcPct val="20000"/>
              </a:spcBef>
              <a:buClr>
                <a:schemeClr val="bg1"/>
              </a:buClr>
              <a:buFont typeface="Wingdings" pitchFamily="2" charset="2"/>
              <a:buChar char="Ø"/>
            </a:pPr>
            <a:r>
              <a:rPr lang="tr-TR" sz="2800" dirty="0">
                <a:solidFill>
                  <a:srgbClr val="002060"/>
                </a:solidFill>
                <a:latin typeface="Times New Roman" pitchFamily="18" charset="0"/>
              </a:rPr>
              <a:t> *Bazı kimyasal karışımlar </a:t>
            </a:r>
          </a:p>
          <a:p>
            <a:pPr indent="19050" algn="just">
              <a:lnSpc>
                <a:spcPct val="90000"/>
              </a:lnSpc>
              <a:spcBef>
                <a:spcPct val="20000"/>
              </a:spcBef>
              <a:buClr>
                <a:schemeClr val="bg1"/>
              </a:buClr>
              <a:buFont typeface="Wingdings 3" pitchFamily="18" charset="2"/>
              <a:buChar char="u"/>
            </a:pPr>
            <a:r>
              <a:rPr lang="tr-TR" sz="2800" dirty="0">
                <a:solidFill>
                  <a:srgbClr val="FF0000"/>
                </a:solidFill>
                <a:latin typeface="Times New Roman" pitchFamily="18" charset="0"/>
              </a:rPr>
              <a:t>Örnek : Asitle su karışımı, yanıcılarla tutuşturucuların</a:t>
            </a:r>
          </a:p>
          <a:p>
            <a:pPr indent="19050" algn="just">
              <a:lnSpc>
                <a:spcPct val="90000"/>
              </a:lnSpc>
              <a:spcBef>
                <a:spcPct val="20000"/>
              </a:spcBef>
              <a:buClr>
                <a:schemeClr val="bg1"/>
              </a:buClr>
              <a:buFont typeface="Wingdings 3" pitchFamily="18" charset="2"/>
              <a:buChar char="u"/>
            </a:pPr>
            <a:r>
              <a:rPr lang="tr-TR" sz="2800" dirty="0">
                <a:solidFill>
                  <a:srgbClr val="FF0000"/>
                </a:solidFill>
                <a:latin typeface="Times New Roman" pitchFamily="18" charset="0"/>
              </a:rPr>
              <a:t> karışımı</a:t>
            </a:r>
          </a:p>
          <a:p>
            <a:pPr indent="19050" algn="just">
              <a:lnSpc>
                <a:spcPct val="90000"/>
              </a:lnSpc>
              <a:spcBef>
                <a:spcPct val="20000"/>
              </a:spcBef>
              <a:buClr>
                <a:schemeClr val="bg1"/>
              </a:buClr>
              <a:buFont typeface="Arial" pitchFamily="34" charset="0"/>
              <a:buChar char="•"/>
            </a:pPr>
            <a:r>
              <a:rPr lang="tr-TR" sz="2800" dirty="0">
                <a:solidFill>
                  <a:schemeClr val="bg2"/>
                </a:solidFill>
                <a:latin typeface="Times New Roman" pitchFamily="18" charset="0"/>
              </a:rPr>
              <a:t>  </a:t>
            </a:r>
            <a:r>
              <a:rPr lang="tr-TR" sz="2800" dirty="0">
                <a:solidFill>
                  <a:srgbClr val="002060"/>
                </a:solidFill>
                <a:latin typeface="Times New Roman" pitchFamily="18" charset="0"/>
              </a:rPr>
              <a:t>*Kıvılcımlar.</a:t>
            </a:r>
          </a:p>
          <a:p>
            <a:pPr indent="19050" algn="just">
              <a:lnSpc>
                <a:spcPct val="90000"/>
              </a:lnSpc>
              <a:spcBef>
                <a:spcPct val="20000"/>
              </a:spcBef>
              <a:buClr>
                <a:schemeClr val="bg1"/>
              </a:buClr>
              <a:buFont typeface="Arial" pitchFamily="34" charset="0"/>
              <a:buChar char="•"/>
            </a:pPr>
            <a:r>
              <a:rPr lang="tr-TR" sz="2800" dirty="0">
                <a:solidFill>
                  <a:srgbClr val="002060"/>
                </a:solidFill>
                <a:latin typeface="Times New Roman" pitchFamily="18" charset="0"/>
              </a:rPr>
              <a:t>  *Doğal etkenler.</a:t>
            </a:r>
          </a:p>
        </p:txBody>
      </p:sp>
      <p:pic>
        <p:nvPicPr>
          <p:cNvPr id="68613" name="Picture 4" descr="bursada-1-ayda-715-yangina-mudahale-edildi-01">
            <a:hlinkClick r:id="rId2"/>
          </p:cNvPr>
          <p:cNvPicPr>
            <a:picLocks noChangeAspect="1" noChangeArrowheads="1"/>
          </p:cNvPicPr>
          <p:nvPr/>
        </p:nvPicPr>
        <p:blipFill>
          <a:blip r:embed="rId3" cstate="print"/>
          <a:srcRect/>
          <a:stretch>
            <a:fillRect/>
          </a:stretch>
        </p:blipFill>
        <p:spPr bwMode="auto">
          <a:xfrm>
            <a:off x="5652120" y="1268760"/>
            <a:ext cx="2743200" cy="209232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507288" cy="756002"/>
          </a:xfrm>
        </p:spPr>
        <p:txBody>
          <a:bodyPr/>
          <a:lstStyle/>
          <a:p>
            <a:pPr algn="ctr"/>
            <a:r>
              <a:rPr lang="tr-TR" dirty="0"/>
              <a:t>    AYRINTILI YANGIN NEDENLERİ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71</a:t>
            </a:fld>
            <a:endParaRPr lang="en-US"/>
          </a:p>
        </p:txBody>
      </p:sp>
      <p:sp>
        <p:nvSpPr>
          <p:cNvPr id="5" name="Text Box 2"/>
          <p:cNvSpPr txBox="1">
            <a:spLocks noChangeArrowheads="1"/>
          </p:cNvSpPr>
          <p:nvPr/>
        </p:nvSpPr>
        <p:spPr bwMode="auto">
          <a:xfrm>
            <a:off x="2667000" y="5366791"/>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a:solidFill>
                  <a:srgbClr val="FF0000"/>
                </a:solidFill>
                <a:latin typeface="Times New Roman" panose="02020603050405020304" pitchFamily="18" charset="0"/>
                <a:cs typeface="Arial" panose="020B0604020202020204" pitchFamily="34" charset="0"/>
              </a:rPr>
              <a:t>ELEKTRİK %21</a:t>
            </a:r>
          </a:p>
        </p:txBody>
      </p:sp>
      <p:sp>
        <p:nvSpPr>
          <p:cNvPr id="6" name="Text Box 3"/>
          <p:cNvSpPr txBox="1">
            <a:spLocks noChangeArrowheads="1"/>
          </p:cNvSpPr>
          <p:nvPr/>
        </p:nvSpPr>
        <p:spPr bwMode="auto">
          <a:xfrm>
            <a:off x="5912807" y="5665760"/>
            <a:ext cx="1447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DİĞER %17,3</a:t>
            </a:r>
          </a:p>
        </p:txBody>
      </p:sp>
      <p:sp>
        <p:nvSpPr>
          <p:cNvPr id="7" name="Text Box 4"/>
          <p:cNvSpPr txBox="1">
            <a:spLocks noChangeArrowheads="1"/>
          </p:cNvSpPr>
          <p:nvPr/>
        </p:nvSpPr>
        <p:spPr bwMode="auto">
          <a:xfrm>
            <a:off x="5105400" y="4223791"/>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a:solidFill>
                  <a:srgbClr val="FF0000"/>
                </a:solidFill>
                <a:latin typeface="Times New Roman" panose="02020603050405020304" pitchFamily="18" charset="0"/>
                <a:cs typeface="Arial" panose="020B0604020202020204" pitchFamily="34" charset="0"/>
              </a:rPr>
              <a:t>BENZİN %0,6</a:t>
            </a:r>
          </a:p>
        </p:txBody>
      </p:sp>
      <p:sp>
        <p:nvSpPr>
          <p:cNvPr id="8" name="Text Box 5"/>
          <p:cNvSpPr txBox="1">
            <a:spLocks noChangeArrowheads="1"/>
          </p:cNvSpPr>
          <p:nvPr/>
        </p:nvSpPr>
        <p:spPr bwMode="auto">
          <a:xfrm>
            <a:off x="7596336" y="261874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SİGARA  %40</a:t>
            </a:r>
          </a:p>
        </p:txBody>
      </p:sp>
      <p:sp>
        <p:nvSpPr>
          <p:cNvPr id="9" name="Text Box 6"/>
          <p:cNvSpPr txBox="1">
            <a:spLocks noChangeArrowheads="1"/>
          </p:cNvSpPr>
          <p:nvPr/>
        </p:nvSpPr>
        <p:spPr bwMode="auto">
          <a:xfrm>
            <a:off x="4261535" y="1181631"/>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KÖMÜR %1</a:t>
            </a:r>
          </a:p>
        </p:txBody>
      </p:sp>
      <p:sp>
        <p:nvSpPr>
          <p:cNvPr id="10" name="Text Box 7"/>
          <p:cNvSpPr txBox="1">
            <a:spLocks noChangeArrowheads="1"/>
          </p:cNvSpPr>
          <p:nvPr/>
        </p:nvSpPr>
        <p:spPr bwMode="auto">
          <a:xfrm>
            <a:off x="2133600" y="1113593"/>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a:solidFill>
                  <a:srgbClr val="FF0000"/>
                </a:solidFill>
                <a:latin typeface="Times New Roman" panose="02020603050405020304" pitchFamily="18" charset="0"/>
                <a:cs typeface="Arial" panose="020B0604020202020204" pitchFamily="34" charset="0"/>
              </a:rPr>
              <a:t>BACA %8,3</a:t>
            </a:r>
          </a:p>
        </p:txBody>
      </p:sp>
      <p:sp>
        <p:nvSpPr>
          <p:cNvPr id="11" name="Text Box 8"/>
          <p:cNvSpPr txBox="1">
            <a:spLocks noChangeArrowheads="1"/>
          </p:cNvSpPr>
          <p:nvPr/>
        </p:nvSpPr>
        <p:spPr bwMode="auto">
          <a:xfrm>
            <a:off x="838200" y="369039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a:solidFill>
                  <a:srgbClr val="FF0000"/>
                </a:solidFill>
                <a:latin typeface="Times New Roman" panose="02020603050405020304" pitchFamily="18" charset="0"/>
                <a:cs typeface="Arial" panose="020B0604020202020204" pitchFamily="34" charset="0"/>
              </a:rPr>
              <a:t>LPG %3</a:t>
            </a:r>
          </a:p>
        </p:txBody>
      </p:sp>
      <p:sp>
        <p:nvSpPr>
          <p:cNvPr id="12" name="Text Box 9"/>
          <p:cNvSpPr txBox="1">
            <a:spLocks noChangeArrowheads="1"/>
          </p:cNvSpPr>
          <p:nvPr/>
        </p:nvSpPr>
        <p:spPr bwMode="auto">
          <a:xfrm>
            <a:off x="304800" y="3004591"/>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a:solidFill>
                  <a:srgbClr val="FF0000"/>
                </a:solidFill>
                <a:latin typeface="Times New Roman" panose="02020603050405020304" pitchFamily="18" charset="0"/>
                <a:cs typeface="Arial" panose="020B0604020202020204" pitchFamily="34" charset="0"/>
              </a:rPr>
              <a:t>COCUKLAR %3,9</a:t>
            </a:r>
          </a:p>
        </p:txBody>
      </p:sp>
      <p:sp>
        <p:nvSpPr>
          <p:cNvPr id="13" name="Text Box 10"/>
          <p:cNvSpPr txBox="1">
            <a:spLocks noChangeArrowheads="1"/>
          </p:cNvSpPr>
          <p:nvPr/>
        </p:nvSpPr>
        <p:spPr bwMode="auto">
          <a:xfrm>
            <a:off x="533400" y="3309391"/>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a:solidFill>
                  <a:srgbClr val="FF0000"/>
                </a:solidFill>
                <a:latin typeface="Times New Roman" panose="02020603050405020304" pitchFamily="18" charset="0"/>
                <a:cs typeface="Arial" panose="020B0604020202020204" pitchFamily="34" charset="0"/>
              </a:rPr>
              <a:t>KIVILCIM %4,5</a:t>
            </a:r>
          </a:p>
        </p:txBody>
      </p:sp>
      <p:pic>
        <p:nvPicPr>
          <p:cNvPr id="14"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452" y="1507488"/>
            <a:ext cx="5430980" cy="373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5190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26988"/>
            <a:ext cx="7696200" cy="1143001"/>
          </a:xfrm>
        </p:spPr>
        <p:txBody>
          <a:bodyPr/>
          <a:lstStyle/>
          <a:p>
            <a:pPr algn="ctr" eaLnBrk="1" hangingPunct="1"/>
            <a:r>
              <a:rPr lang="tr-TR" sz="4800" b="1"/>
              <a:t>ELEKTRİK</a:t>
            </a:r>
          </a:p>
        </p:txBody>
      </p:sp>
      <p:sp>
        <p:nvSpPr>
          <p:cNvPr id="30723" name="Rectangle 3"/>
          <p:cNvSpPr>
            <a:spLocks noGrp="1" noChangeArrowheads="1"/>
          </p:cNvSpPr>
          <p:nvPr>
            <p:ph type="body" idx="1"/>
          </p:nvPr>
        </p:nvSpPr>
        <p:spPr>
          <a:xfrm>
            <a:off x="322263" y="1246188"/>
            <a:ext cx="5607050" cy="5183187"/>
          </a:xfrm>
        </p:spPr>
        <p:txBody>
          <a:bodyPr/>
          <a:lstStyle/>
          <a:p>
            <a:pPr eaLnBrk="1" hangingPunct="1"/>
            <a:r>
              <a:rPr lang="tr-TR" sz="2400" b="1" dirty="0">
                <a:latin typeface="Comic Sans MS" pitchFamily="66" charset="0"/>
              </a:rPr>
              <a:t>Elektrikten çıkan yangınların nedenlerini genel olarak iki ana gurupta toplayarak izah edebiliriz.		</a:t>
            </a:r>
          </a:p>
          <a:p>
            <a:pPr eaLnBrk="1" hangingPunct="1"/>
            <a:r>
              <a:rPr lang="tr-TR" sz="2400" b="1" dirty="0">
                <a:latin typeface="Comic Sans MS" pitchFamily="66" charset="0"/>
              </a:rPr>
              <a:t>(1) Elektrik enerjisini kullananların ihmal ve dikkatsizliğinden kaynaklanan yangınlar,</a:t>
            </a:r>
          </a:p>
          <a:p>
            <a:pPr eaLnBrk="1" hangingPunct="1"/>
            <a:r>
              <a:rPr lang="tr-TR" sz="2400" b="1" dirty="0">
                <a:latin typeface="Comic Sans MS" pitchFamily="66" charset="0"/>
              </a:rPr>
              <a:t> (2) Elektrik tesisatından kaynaklanan yangınlar.</a:t>
            </a:r>
          </a:p>
          <a:p>
            <a:r>
              <a:rPr lang="tr-TR" sz="2400" b="1" dirty="0"/>
              <a:t> Elektrik yangınlarında söndürücü olarak </a:t>
            </a:r>
            <a:r>
              <a:rPr lang="tr-TR" sz="2400" b="1" dirty="0">
                <a:solidFill>
                  <a:srgbClr val="FF0000"/>
                </a:solidFill>
              </a:rPr>
              <a:t>Kuru kimyevi tozla </a:t>
            </a:r>
            <a:r>
              <a:rPr lang="tr-TR" sz="2400" b="1" dirty="0"/>
              <a:t>müdahale edilir .</a:t>
            </a:r>
          </a:p>
        </p:txBody>
      </p:sp>
      <p:pic>
        <p:nvPicPr>
          <p:cNvPr id="30724" name="5 Resim" descr="elektrik_santrali.jpg"/>
          <p:cNvPicPr>
            <a:picLocks noChangeAspect="1"/>
          </p:cNvPicPr>
          <p:nvPr/>
        </p:nvPicPr>
        <p:blipFill>
          <a:blip r:embed="rId2" cstate="print"/>
          <a:srcRect/>
          <a:stretch>
            <a:fillRect/>
          </a:stretch>
        </p:blipFill>
        <p:spPr bwMode="auto">
          <a:xfrm>
            <a:off x="5857875" y="1124744"/>
            <a:ext cx="3035300" cy="4853719"/>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55650" y="0"/>
            <a:ext cx="7696200" cy="1143000"/>
          </a:xfrm>
        </p:spPr>
        <p:txBody>
          <a:bodyPr/>
          <a:lstStyle/>
          <a:p>
            <a:pPr algn="ctr" eaLnBrk="1" hangingPunct="1"/>
            <a:r>
              <a:rPr lang="tr-TR" sz="4800" b="1"/>
              <a:t>BENZİN</a:t>
            </a:r>
          </a:p>
        </p:txBody>
      </p:sp>
      <p:sp>
        <p:nvSpPr>
          <p:cNvPr id="31747" name="Rectangle 3"/>
          <p:cNvSpPr>
            <a:spLocks noGrp="1" noChangeArrowheads="1"/>
          </p:cNvSpPr>
          <p:nvPr>
            <p:ph type="body" idx="1"/>
          </p:nvPr>
        </p:nvSpPr>
        <p:spPr>
          <a:xfrm>
            <a:off x="250825" y="1125538"/>
            <a:ext cx="8713788" cy="5256212"/>
          </a:xfrm>
        </p:spPr>
        <p:txBody>
          <a:bodyPr>
            <a:normAutofit/>
          </a:bodyPr>
          <a:lstStyle/>
          <a:p>
            <a:pPr eaLnBrk="1" hangingPunct="1"/>
            <a:r>
              <a:rPr lang="tr-TR" b="1" dirty="0">
                <a:latin typeface="Comic Sans MS" pitchFamily="66" charset="0"/>
              </a:rPr>
              <a:t>Benzinin alevlenme ısısı 40-41 derece olduğundan kapalı yerlerde patlama, açık yerlerde parlama şeklinde yanma meydana gelir. </a:t>
            </a:r>
          </a:p>
        </p:txBody>
      </p:sp>
      <p:pic>
        <p:nvPicPr>
          <p:cNvPr id="31748" name="5 Resim" descr="61b20d9a29ca4283e6d92d2074a07b3a-2977b59020c12497039fb26aa0e34a38benzin-akaryakit-pompa.jpg"/>
          <p:cNvPicPr>
            <a:picLocks noChangeAspect="1"/>
          </p:cNvPicPr>
          <p:nvPr/>
        </p:nvPicPr>
        <p:blipFill>
          <a:blip r:embed="rId2" cstate="print"/>
          <a:srcRect/>
          <a:stretch>
            <a:fillRect/>
          </a:stretch>
        </p:blipFill>
        <p:spPr bwMode="auto">
          <a:xfrm>
            <a:off x="785813" y="3286125"/>
            <a:ext cx="3786187" cy="3000375"/>
          </a:xfrm>
          <a:prstGeom prst="rect">
            <a:avLst/>
          </a:prstGeom>
          <a:noFill/>
          <a:ln w="9525">
            <a:noFill/>
            <a:miter lim="800000"/>
            <a:headEnd/>
            <a:tailEnd/>
          </a:ln>
        </p:spPr>
      </p:pic>
      <p:pic>
        <p:nvPicPr>
          <p:cNvPr id="31749" name="6 Resim" descr="pompa.jpg"/>
          <p:cNvPicPr>
            <a:picLocks noChangeAspect="1"/>
          </p:cNvPicPr>
          <p:nvPr/>
        </p:nvPicPr>
        <p:blipFill>
          <a:blip r:embed="rId3" cstate="print"/>
          <a:srcRect/>
          <a:stretch>
            <a:fillRect/>
          </a:stretch>
        </p:blipFill>
        <p:spPr bwMode="auto">
          <a:xfrm>
            <a:off x="4932041" y="3286124"/>
            <a:ext cx="3744416" cy="300037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55650" y="0"/>
            <a:ext cx="7696200" cy="1143000"/>
          </a:xfrm>
        </p:spPr>
        <p:txBody>
          <a:bodyPr/>
          <a:lstStyle/>
          <a:p>
            <a:pPr algn="ctr" eaLnBrk="1" hangingPunct="1"/>
            <a:r>
              <a:rPr lang="tr-TR" sz="4400" b="1" dirty="0"/>
              <a:t>LİKİT PETROL GAZI - (LPG)</a:t>
            </a:r>
          </a:p>
        </p:txBody>
      </p:sp>
      <p:sp>
        <p:nvSpPr>
          <p:cNvPr id="32771" name="Rectangle 3"/>
          <p:cNvSpPr>
            <a:spLocks noGrp="1" noChangeArrowheads="1"/>
          </p:cNvSpPr>
          <p:nvPr>
            <p:ph type="body" idx="1"/>
          </p:nvPr>
        </p:nvSpPr>
        <p:spPr>
          <a:xfrm>
            <a:off x="250825" y="1377292"/>
            <a:ext cx="5616575" cy="5040040"/>
          </a:xfrm>
        </p:spPr>
        <p:txBody>
          <a:bodyPr/>
          <a:lstStyle/>
          <a:p>
            <a:pPr eaLnBrk="1" hangingPunct="1">
              <a:lnSpc>
                <a:spcPct val="90000"/>
              </a:lnSpc>
            </a:pPr>
            <a:r>
              <a:rPr lang="tr-TR" sz="2800" b="1" dirty="0">
                <a:latin typeface="Comic Sans MS" pitchFamily="66" charset="0"/>
              </a:rPr>
              <a:t>Sıvı petrol gazı da dediğimiz bu gaz petrol yan ürünlerindendir. Ham petrolün damıtılması sırasında elde edilen ürünlerin yanı sıra hidrokarbon sınıfı (</a:t>
            </a:r>
            <a:r>
              <a:rPr lang="tr-TR" sz="2800" b="1" dirty="0" err="1">
                <a:latin typeface="Comic Sans MS" pitchFamily="66" charset="0"/>
              </a:rPr>
              <a:t>etan</a:t>
            </a:r>
            <a:r>
              <a:rPr lang="tr-TR" sz="2800" b="1" dirty="0">
                <a:latin typeface="Comic Sans MS" pitchFamily="66" charset="0"/>
              </a:rPr>
              <a:t>, metan, </a:t>
            </a:r>
            <a:r>
              <a:rPr lang="tr-TR" sz="2800" b="1" dirty="0" err="1">
                <a:latin typeface="Comic Sans MS" pitchFamily="66" charset="0"/>
              </a:rPr>
              <a:t>propan</a:t>
            </a:r>
            <a:r>
              <a:rPr lang="tr-TR" sz="2800" b="1" dirty="0">
                <a:latin typeface="Comic Sans MS" pitchFamily="66" charset="0"/>
              </a:rPr>
              <a:t>, bütan, etilen metilen vb. gazlar) gaz maddelerde ortaya çıkmaktadır.</a:t>
            </a:r>
            <a:r>
              <a:rPr lang="tr-TR" sz="2800" b="1" u="sng" dirty="0">
                <a:solidFill>
                  <a:srgbClr val="FF0000"/>
                </a:solidFill>
                <a:latin typeface="Comic Sans MS" pitchFamily="66" charset="0"/>
              </a:rPr>
              <a:t>Hidrojen</a:t>
            </a:r>
            <a:r>
              <a:rPr lang="tr-TR" sz="2800" b="1" dirty="0">
                <a:solidFill>
                  <a:srgbClr val="FF0000"/>
                </a:solidFill>
                <a:latin typeface="Comic Sans MS" pitchFamily="66" charset="0"/>
              </a:rPr>
              <a:t> gazının yanıcı özelliği vardır.</a:t>
            </a:r>
            <a:r>
              <a:rPr lang="tr-TR" sz="2800" b="1" dirty="0">
                <a:solidFill>
                  <a:srgbClr val="FF0000"/>
                </a:solidFill>
              </a:rPr>
              <a:t> </a:t>
            </a:r>
          </a:p>
        </p:txBody>
      </p:sp>
      <p:pic>
        <p:nvPicPr>
          <p:cNvPr id="32772" name="Picture 5" descr="CACKLY9HCAGQQ31HCA17LCB7CAF6WH38CAR9V0AOCAPZOCLKCAQO0MNKCAXZT6E8CAVH5QM3CAT3WOA9CAI4OFOLCAIYSFCMCAIJ355TCANYG2GGCA2CAMNUCAN54BBVCAD48USVCA5BBF30CABAPBUACAPUW0FT"/>
          <p:cNvPicPr>
            <a:picLocks noChangeAspect="1" noChangeArrowheads="1"/>
          </p:cNvPicPr>
          <p:nvPr/>
        </p:nvPicPr>
        <p:blipFill>
          <a:blip r:embed="rId2" cstate="print"/>
          <a:srcRect/>
          <a:stretch>
            <a:fillRect/>
          </a:stretch>
        </p:blipFill>
        <p:spPr bwMode="auto">
          <a:xfrm>
            <a:off x="5867400" y="1844675"/>
            <a:ext cx="3028950" cy="410527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1676400"/>
          </a:xfrm>
        </p:spPr>
        <p:txBody>
          <a:bodyPr/>
          <a:lstStyle/>
          <a:p>
            <a:pPr algn="ctr" eaLnBrk="1" hangingPunct="1"/>
            <a:r>
              <a:rPr lang="tr-TR" sz="3800" b="1" dirty="0"/>
              <a:t>HAYVANLARIN SEBEP OLDUĞU YANGINLAR</a:t>
            </a:r>
          </a:p>
        </p:txBody>
      </p:sp>
      <p:sp>
        <p:nvSpPr>
          <p:cNvPr id="34819" name="Rectangle 3"/>
          <p:cNvSpPr>
            <a:spLocks noGrp="1" noChangeArrowheads="1"/>
          </p:cNvSpPr>
          <p:nvPr>
            <p:ph type="body" idx="1"/>
          </p:nvPr>
        </p:nvSpPr>
        <p:spPr>
          <a:xfrm>
            <a:off x="107504" y="1701800"/>
            <a:ext cx="5185221" cy="5111750"/>
          </a:xfrm>
        </p:spPr>
        <p:txBody>
          <a:bodyPr/>
          <a:lstStyle/>
          <a:p>
            <a:pPr eaLnBrk="1" hangingPunct="1">
              <a:lnSpc>
                <a:spcPct val="90000"/>
              </a:lnSpc>
            </a:pPr>
            <a:r>
              <a:rPr lang="tr-TR" sz="3000" b="1" dirty="0">
                <a:latin typeface="Comic Sans MS" pitchFamily="66" charset="0"/>
              </a:rPr>
              <a:t>Kedi ve köpek gibi bilhassa evlerde bulundurulan hayvanların gaz lambası, gazocağı, ispirto ocağı ve mangal gibi eşyaları devirmeleri, suretiyle yangına sebebiyet vermeleri mümkündür.</a:t>
            </a:r>
            <a:r>
              <a:rPr lang="tr-TR" sz="3000" b="1" dirty="0"/>
              <a:t> </a:t>
            </a:r>
          </a:p>
        </p:txBody>
      </p:sp>
      <p:pic>
        <p:nvPicPr>
          <p:cNvPr id="34820" name="Picture 5" descr="hayvan01dw5"/>
          <p:cNvPicPr>
            <a:picLocks noChangeAspect="1" noChangeArrowheads="1"/>
          </p:cNvPicPr>
          <p:nvPr/>
        </p:nvPicPr>
        <p:blipFill>
          <a:blip r:embed="rId2" cstate="print"/>
          <a:srcRect/>
          <a:stretch>
            <a:fillRect/>
          </a:stretch>
        </p:blipFill>
        <p:spPr bwMode="auto">
          <a:xfrm>
            <a:off x="5292725" y="1882775"/>
            <a:ext cx="3527425" cy="399415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55650" y="0"/>
            <a:ext cx="7696200" cy="1143000"/>
          </a:xfrm>
        </p:spPr>
        <p:txBody>
          <a:bodyPr/>
          <a:lstStyle/>
          <a:p>
            <a:pPr algn="ctr" eaLnBrk="1" hangingPunct="1"/>
            <a:r>
              <a:rPr lang="tr-TR" sz="4800" b="1"/>
              <a:t>YILDIRIM</a:t>
            </a:r>
          </a:p>
        </p:txBody>
      </p:sp>
      <p:sp>
        <p:nvSpPr>
          <p:cNvPr id="35843" name="Rectangle 3"/>
          <p:cNvSpPr>
            <a:spLocks noGrp="1" noChangeArrowheads="1"/>
          </p:cNvSpPr>
          <p:nvPr>
            <p:ph type="body" idx="1"/>
          </p:nvPr>
        </p:nvSpPr>
        <p:spPr>
          <a:xfrm>
            <a:off x="323850" y="1123950"/>
            <a:ext cx="5819775" cy="5545138"/>
          </a:xfrm>
        </p:spPr>
        <p:txBody>
          <a:bodyPr/>
          <a:lstStyle/>
          <a:p>
            <a:pPr eaLnBrk="1" hangingPunct="1"/>
            <a:r>
              <a:rPr lang="tr-TR" sz="3200" b="1">
                <a:latin typeface="Comic Sans MS" pitchFamily="66" charset="0"/>
              </a:rPr>
              <a:t>Yıldırım, bulutlarının taşıdıkları elektriklerin bir buluttan diğer buluta veyahut ta bir buluttan toprağa boşalması olayıdır.Bir kaç kısma ayrılan yıldırım parlayıcı ve patlayıcı bir maddeye rastlayacak olursa yangın çıkabilir.</a:t>
            </a:r>
            <a:r>
              <a:rPr lang="tr-TR" sz="3200" b="1"/>
              <a:t> </a:t>
            </a:r>
          </a:p>
        </p:txBody>
      </p:sp>
      <p:pic>
        <p:nvPicPr>
          <p:cNvPr id="35844" name="5 Resim" descr="41mv5.jpg"/>
          <p:cNvPicPr>
            <a:picLocks noChangeAspect="1"/>
          </p:cNvPicPr>
          <p:nvPr/>
        </p:nvPicPr>
        <p:blipFill>
          <a:blip r:embed="rId2" cstate="print"/>
          <a:srcRect/>
          <a:stretch>
            <a:fillRect/>
          </a:stretch>
        </p:blipFill>
        <p:spPr bwMode="auto">
          <a:xfrm>
            <a:off x="6000750" y="1928813"/>
            <a:ext cx="2809875" cy="4071937"/>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55650" y="0"/>
            <a:ext cx="7696200" cy="1143000"/>
          </a:xfrm>
        </p:spPr>
        <p:txBody>
          <a:bodyPr/>
          <a:lstStyle/>
          <a:p>
            <a:pPr algn="ctr" eaLnBrk="1" hangingPunct="1"/>
            <a:r>
              <a:rPr lang="tr-TR" sz="4400" b="1"/>
              <a:t>GÜNEŞ ISISI</a:t>
            </a:r>
          </a:p>
        </p:txBody>
      </p:sp>
      <p:sp>
        <p:nvSpPr>
          <p:cNvPr id="36867" name="Rectangle 3"/>
          <p:cNvSpPr>
            <a:spLocks noGrp="1" noChangeArrowheads="1"/>
          </p:cNvSpPr>
          <p:nvPr>
            <p:ph type="body" idx="1"/>
          </p:nvPr>
        </p:nvSpPr>
        <p:spPr>
          <a:xfrm>
            <a:off x="323850" y="836613"/>
            <a:ext cx="5761038" cy="5473700"/>
          </a:xfrm>
        </p:spPr>
        <p:txBody>
          <a:bodyPr>
            <a:normAutofit fontScale="92500" lnSpcReduction="10000"/>
          </a:bodyPr>
          <a:lstStyle/>
          <a:p>
            <a:pPr eaLnBrk="1" hangingPunct="1">
              <a:lnSpc>
                <a:spcPct val="90000"/>
              </a:lnSpc>
            </a:pPr>
            <a:endParaRPr lang="tr-TR" sz="3000" b="1" dirty="0">
              <a:latin typeface="Comic Sans MS" pitchFamily="66" charset="0"/>
            </a:endParaRPr>
          </a:p>
          <a:p>
            <a:pPr eaLnBrk="1" hangingPunct="1">
              <a:lnSpc>
                <a:spcPct val="90000"/>
              </a:lnSpc>
            </a:pPr>
            <a:endParaRPr lang="tr-TR" sz="3000" b="1" dirty="0">
              <a:latin typeface="Comic Sans MS" pitchFamily="66" charset="0"/>
            </a:endParaRPr>
          </a:p>
          <a:p>
            <a:pPr eaLnBrk="1" hangingPunct="1">
              <a:lnSpc>
                <a:spcPct val="90000"/>
              </a:lnSpc>
            </a:pPr>
            <a:r>
              <a:rPr lang="tr-TR" sz="3000" b="1" dirty="0">
                <a:latin typeface="Comic Sans MS" pitchFamily="66" charset="0"/>
              </a:rPr>
              <a:t>Güneş ışığı özellikle metal ve yansıtıcı olmayan (ışığı </a:t>
            </a:r>
            <a:r>
              <a:rPr lang="tr-TR" sz="3000" b="1" dirty="0" err="1">
                <a:latin typeface="Comic Sans MS" pitchFamily="66" charset="0"/>
              </a:rPr>
              <a:t>absorbe</a:t>
            </a:r>
            <a:r>
              <a:rPr lang="tr-TR" sz="3000" b="1" dirty="0">
                <a:latin typeface="Comic Sans MS" pitchFamily="66" charset="0"/>
              </a:rPr>
              <a:t> eden) yüzeyler üzerinde sıcaklık artışına neden olduğundan bu tip yüzeylerin altında bulunan kolay yanıcı maddelerin tutuşmasına veya buhar çıkarmasına neden olabilir. Ayrıca piknik alanlarında kırılan cam parçaları da güneş ışığının yansıması sonucu yangına sebebiyet verebilir. </a:t>
            </a:r>
            <a:r>
              <a:rPr lang="tr-TR" sz="3000" b="1" dirty="0"/>
              <a:t> </a:t>
            </a:r>
          </a:p>
        </p:txBody>
      </p:sp>
      <p:pic>
        <p:nvPicPr>
          <p:cNvPr id="36868" name="Picture 5" descr="gunes"/>
          <p:cNvPicPr>
            <a:picLocks noChangeAspect="1" noChangeArrowheads="1"/>
          </p:cNvPicPr>
          <p:nvPr/>
        </p:nvPicPr>
        <p:blipFill>
          <a:blip r:embed="rId2" cstate="print"/>
          <a:srcRect/>
          <a:stretch>
            <a:fillRect/>
          </a:stretch>
        </p:blipFill>
        <p:spPr bwMode="auto">
          <a:xfrm>
            <a:off x="5940152" y="1844674"/>
            <a:ext cx="3203848" cy="4105275"/>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87338"/>
            <a:ext cx="8229600" cy="765175"/>
          </a:xfrm>
        </p:spPr>
        <p:txBody>
          <a:bodyPr/>
          <a:lstStyle/>
          <a:p>
            <a:pPr algn="ctr" eaLnBrk="1" hangingPunct="1"/>
            <a:r>
              <a:rPr lang="tr-TR" sz="4400" b="1"/>
              <a:t>LPG YANGINLARI</a:t>
            </a:r>
          </a:p>
        </p:txBody>
      </p:sp>
      <p:pic>
        <p:nvPicPr>
          <p:cNvPr id="38915" name="Picture 5" descr="tup3"/>
          <p:cNvPicPr>
            <a:picLocks noChangeAspect="1" noChangeArrowheads="1"/>
          </p:cNvPicPr>
          <p:nvPr/>
        </p:nvPicPr>
        <p:blipFill>
          <a:blip r:embed="rId2" cstate="print"/>
          <a:srcRect/>
          <a:stretch>
            <a:fillRect/>
          </a:stretch>
        </p:blipFill>
        <p:spPr bwMode="auto">
          <a:xfrm>
            <a:off x="5975350" y="1766825"/>
            <a:ext cx="3168650" cy="4176712"/>
          </a:xfrm>
          <a:prstGeom prst="rect">
            <a:avLst/>
          </a:prstGeom>
          <a:noFill/>
          <a:ln w="9525">
            <a:noFill/>
            <a:miter lim="800000"/>
            <a:headEnd/>
            <a:tailEnd/>
          </a:ln>
        </p:spPr>
      </p:pic>
      <p:sp>
        <p:nvSpPr>
          <p:cNvPr id="38916" name="Rectangle 3"/>
          <p:cNvSpPr>
            <a:spLocks noGrp="1" noChangeArrowheads="1"/>
          </p:cNvSpPr>
          <p:nvPr>
            <p:ph type="body" idx="1"/>
          </p:nvPr>
        </p:nvSpPr>
        <p:spPr>
          <a:xfrm>
            <a:off x="314325" y="981075"/>
            <a:ext cx="5986463" cy="6119813"/>
          </a:xfrm>
        </p:spPr>
        <p:txBody>
          <a:bodyPr/>
          <a:lstStyle/>
          <a:p>
            <a:pPr eaLnBrk="1" hangingPunct="1">
              <a:lnSpc>
                <a:spcPct val="90000"/>
              </a:lnSpc>
              <a:buFont typeface="Wingdings" pitchFamily="2" charset="2"/>
              <a:buNone/>
            </a:pPr>
            <a:r>
              <a:rPr lang="tr-TR" sz="2600" b="1" dirty="0">
                <a:latin typeface="Comic Sans MS" pitchFamily="66" charset="0"/>
              </a:rPr>
              <a:t>  </a:t>
            </a:r>
            <a:r>
              <a:rPr lang="tr-TR" sz="2400" b="1" dirty="0">
                <a:latin typeface="Comic Sans MS" pitchFamily="66" charset="0"/>
              </a:rPr>
              <a:t>Hava ile karışmadıkça yanmazlar,</a:t>
            </a:r>
          </a:p>
          <a:p>
            <a:pPr eaLnBrk="1" hangingPunct="1">
              <a:lnSpc>
                <a:spcPct val="90000"/>
              </a:lnSpc>
            </a:pPr>
            <a:r>
              <a:rPr lang="tr-TR" sz="2400" b="1" dirty="0">
                <a:latin typeface="Comic Sans MS" pitchFamily="66" charset="0"/>
              </a:rPr>
              <a:t>Yanıcılık limitleri %2 ile 8 arasındadır.</a:t>
            </a:r>
          </a:p>
          <a:p>
            <a:pPr eaLnBrk="1" hangingPunct="1">
              <a:lnSpc>
                <a:spcPct val="90000"/>
              </a:lnSpc>
            </a:pPr>
            <a:r>
              <a:rPr lang="tr-TR" sz="2400" b="1" dirty="0">
                <a:latin typeface="Comic Sans MS" pitchFamily="66" charset="0"/>
              </a:rPr>
              <a:t>Teneffüs edilmesi halinde zehirsizdirler.</a:t>
            </a:r>
          </a:p>
          <a:p>
            <a:pPr eaLnBrk="1" hangingPunct="1">
              <a:lnSpc>
                <a:spcPct val="90000"/>
              </a:lnSpc>
            </a:pPr>
            <a:r>
              <a:rPr lang="tr-TR" sz="2400" b="1" dirty="0">
                <a:latin typeface="Comic Sans MS" pitchFamily="66" charset="0"/>
              </a:rPr>
              <a:t>1 litre sıvı LPG 550 gram kadar ağırlıktadır.</a:t>
            </a:r>
          </a:p>
          <a:p>
            <a:pPr eaLnBrk="1" hangingPunct="1">
              <a:lnSpc>
                <a:spcPct val="90000"/>
              </a:lnSpc>
            </a:pPr>
            <a:r>
              <a:rPr lang="tr-TR" sz="2400" b="1" dirty="0">
                <a:latin typeface="Comic Sans MS" pitchFamily="66" charset="0"/>
              </a:rPr>
              <a:t>LPG havadan daha ağırdır. Gaz kaçağında </a:t>
            </a:r>
            <a:r>
              <a:rPr lang="tr-TR" sz="2400" b="1" dirty="0" err="1">
                <a:latin typeface="Comic Sans MS" pitchFamily="66" charset="0"/>
              </a:rPr>
              <a:t>lpg</a:t>
            </a:r>
            <a:r>
              <a:rPr lang="tr-TR" sz="2400" b="1" dirty="0">
                <a:latin typeface="Comic Sans MS" pitchFamily="66" charset="0"/>
              </a:rPr>
              <a:t> gazı </a:t>
            </a:r>
            <a:r>
              <a:rPr lang="tr-TR" sz="2400" b="1" dirty="0">
                <a:solidFill>
                  <a:srgbClr val="FF0000"/>
                </a:solidFill>
                <a:latin typeface="Comic Sans MS" pitchFamily="66" charset="0"/>
              </a:rPr>
              <a:t>yerde </a:t>
            </a:r>
            <a:r>
              <a:rPr lang="tr-TR" sz="2400" b="1" dirty="0">
                <a:solidFill>
                  <a:srgbClr val="333333"/>
                </a:solidFill>
                <a:latin typeface="Comic Sans MS" pitchFamily="66" charset="0"/>
              </a:rPr>
              <a:t>b</a:t>
            </a:r>
            <a:r>
              <a:rPr lang="tr-TR" sz="2400" b="1" dirty="0">
                <a:latin typeface="Comic Sans MS" pitchFamily="66" charset="0"/>
              </a:rPr>
              <a:t>irikir.</a:t>
            </a:r>
          </a:p>
          <a:p>
            <a:pPr eaLnBrk="1" hangingPunct="1">
              <a:lnSpc>
                <a:spcPct val="90000"/>
              </a:lnSpc>
            </a:pPr>
            <a:r>
              <a:rPr lang="tr-TR" sz="2400" b="1" dirty="0">
                <a:latin typeface="Comic Sans MS" pitchFamily="66" charset="0"/>
              </a:rPr>
              <a:t>LPG hakikatte renksiz ve kokusuzdur. Fakat em­niyet gereği kerih esansı ilave edilir. Aniden buharlaştığı için dokunduğu yeri dondurur.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55650" y="-26988"/>
            <a:ext cx="7696200" cy="1143001"/>
          </a:xfrm>
        </p:spPr>
        <p:txBody>
          <a:bodyPr/>
          <a:lstStyle/>
          <a:p>
            <a:pPr algn="ctr" eaLnBrk="1" hangingPunct="1"/>
            <a:r>
              <a:rPr lang="tr-TR" sz="4400" b="1"/>
              <a:t>LPG YANGINLARI</a:t>
            </a:r>
          </a:p>
        </p:txBody>
      </p:sp>
      <p:sp>
        <p:nvSpPr>
          <p:cNvPr id="39939" name="Rectangle 3"/>
          <p:cNvSpPr>
            <a:spLocks noGrp="1" noChangeArrowheads="1"/>
          </p:cNvSpPr>
          <p:nvPr>
            <p:ph type="body" idx="1"/>
          </p:nvPr>
        </p:nvSpPr>
        <p:spPr>
          <a:xfrm>
            <a:off x="179512" y="908720"/>
            <a:ext cx="5760640" cy="5183188"/>
          </a:xfrm>
        </p:spPr>
        <p:txBody>
          <a:bodyPr>
            <a:normAutofit fontScale="92500" lnSpcReduction="10000"/>
          </a:bodyPr>
          <a:lstStyle/>
          <a:p>
            <a:pPr eaLnBrk="1" hangingPunct="1">
              <a:lnSpc>
                <a:spcPct val="80000"/>
              </a:lnSpc>
              <a:buFont typeface="Wingdings" pitchFamily="2" charset="2"/>
              <a:buNone/>
            </a:pPr>
            <a:endParaRPr lang="tr-TR" sz="3000" b="1" dirty="0">
              <a:latin typeface="Comic Sans MS" pitchFamily="66" charset="0"/>
            </a:endParaRPr>
          </a:p>
          <a:p>
            <a:pPr eaLnBrk="1" hangingPunct="1">
              <a:lnSpc>
                <a:spcPct val="80000"/>
              </a:lnSpc>
            </a:pPr>
            <a:r>
              <a:rPr lang="tr-TR" sz="3000" b="1" dirty="0">
                <a:latin typeface="Comic Sans MS" pitchFamily="66" charset="0"/>
              </a:rPr>
              <a:t>LPG ekseriyetle </a:t>
            </a:r>
            <a:r>
              <a:rPr lang="tr-TR" sz="3000" b="1" dirty="0" err="1">
                <a:latin typeface="Comic Sans MS" pitchFamily="66" charset="0"/>
              </a:rPr>
              <a:t>propan</a:t>
            </a:r>
            <a:r>
              <a:rPr lang="tr-TR" sz="3000" b="1" dirty="0">
                <a:latin typeface="Comic Sans MS" pitchFamily="66" charset="0"/>
              </a:rPr>
              <a:t> ve bütan gazlarının karışımıdır.</a:t>
            </a:r>
          </a:p>
          <a:p>
            <a:pPr eaLnBrk="1" hangingPunct="1">
              <a:lnSpc>
                <a:spcPct val="80000"/>
              </a:lnSpc>
            </a:pPr>
            <a:r>
              <a:rPr lang="tr-TR" sz="3000" b="1" dirty="0">
                <a:latin typeface="Comic Sans MS" pitchFamily="66" charset="0"/>
              </a:rPr>
              <a:t>Bir kova içinde sıvı LPG aniden yere dökülecek olursa yerde henüz yayılma fırsatı bulmadan buharlaşır.</a:t>
            </a:r>
          </a:p>
          <a:p>
            <a:pPr eaLnBrk="1" hangingPunct="1">
              <a:lnSpc>
                <a:spcPct val="80000"/>
              </a:lnSpc>
            </a:pPr>
            <a:r>
              <a:rPr lang="tr-TR" sz="3000" b="1" dirty="0">
                <a:latin typeface="Comic Sans MS" pitchFamily="66" charset="0"/>
              </a:rPr>
              <a:t>Sıvı LPG insan derisi ile temas ederse ciddi donmalar yapar.</a:t>
            </a:r>
          </a:p>
          <a:p>
            <a:pPr eaLnBrk="1" hangingPunct="1">
              <a:lnSpc>
                <a:spcPct val="80000"/>
              </a:lnSpc>
            </a:pPr>
            <a:r>
              <a:rPr lang="tr-TR" sz="3000" b="1" dirty="0">
                <a:latin typeface="Comic Sans MS" pitchFamily="66" charset="0"/>
              </a:rPr>
              <a:t>Aniden buharlaştığı için dokunduğu yeri dondurur.</a:t>
            </a:r>
          </a:p>
          <a:p>
            <a:pPr eaLnBrk="1" hangingPunct="1">
              <a:lnSpc>
                <a:spcPct val="80000"/>
              </a:lnSpc>
            </a:pPr>
            <a:r>
              <a:rPr lang="tr-TR" sz="3000" b="1" dirty="0">
                <a:latin typeface="Comic Sans MS" pitchFamily="66" charset="0"/>
              </a:rPr>
              <a:t>Bütan gazı -140 C derece de,</a:t>
            </a:r>
          </a:p>
          <a:p>
            <a:pPr eaLnBrk="1" hangingPunct="1">
              <a:lnSpc>
                <a:spcPct val="80000"/>
              </a:lnSpc>
            </a:pPr>
            <a:r>
              <a:rPr lang="tr-TR" sz="3000" b="1" dirty="0" err="1">
                <a:latin typeface="Comic Sans MS" pitchFamily="66" charset="0"/>
              </a:rPr>
              <a:t>Propan</a:t>
            </a:r>
            <a:r>
              <a:rPr lang="tr-TR" sz="3000" b="1" dirty="0">
                <a:latin typeface="Comic Sans MS" pitchFamily="66" charset="0"/>
              </a:rPr>
              <a:t> gazı -188 C derece de donar.</a:t>
            </a:r>
          </a:p>
          <a:p>
            <a:pPr eaLnBrk="1" hangingPunct="1">
              <a:lnSpc>
                <a:spcPct val="80000"/>
              </a:lnSpc>
            </a:pPr>
            <a:endParaRPr lang="tr-TR" sz="3000" b="1" dirty="0"/>
          </a:p>
        </p:txBody>
      </p:sp>
      <p:pic>
        <p:nvPicPr>
          <p:cNvPr id="39940" name="Picture 5" descr="tup-kamyonu-devrildi"/>
          <p:cNvPicPr>
            <a:picLocks noChangeAspect="1" noChangeArrowheads="1"/>
          </p:cNvPicPr>
          <p:nvPr/>
        </p:nvPicPr>
        <p:blipFill>
          <a:blip r:embed="rId2" cstate="print"/>
          <a:srcRect/>
          <a:stretch>
            <a:fillRect/>
          </a:stretch>
        </p:blipFill>
        <p:spPr bwMode="auto">
          <a:xfrm>
            <a:off x="6084168" y="1749696"/>
            <a:ext cx="2959100" cy="41052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D594-BB0B-FE9A-67E0-7F385B222F09}"/>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E5A409B2-9613-A652-BBA7-9AEBADA8AC59}"/>
              </a:ext>
            </a:extLst>
          </p:cNvPr>
          <p:cNvSpPr>
            <a:spLocks noGrp="1"/>
          </p:cNvSpPr>
          <p:nvPr>
            <p:ph type="sldNum" sz="quarter" idx="12"/>
          </p:nvPr>
        </p:nvSpPr>
        <p:spPr/>
        <p:txBody>
          <a:bodyPr/>
          <a:lstStyle/>
          <a:p>
            <a:fld id="{F38DF745-7D3F-47F4-83A3-874385CFAA69}" type="slidenum">
              <a:rPr lang="en-US" smtClean="0"/>
              <a:pPr/>
              <a:t>8</a:t>
            </a:fld>
            <a:endParaRPr lang="en-US"/>
          </a:p>
        </p:txBody>
      </p:sp>
      <p:sp>
        <p:nvSpPr>
          <p:cNvPr id="10" name="Metin kutusu 9">
            <a:extLst>
              <a:ext uri="{FF2B5EF4-FFF2-40B4-BE49-F238E27FC236}">
                <a16:creationId xmlns:a16="http://schemas.microsoft.com/office/drawing/2014/main" id="{C6E6F15C-7F2A-2AB3-B957-BA2BB636E654}"/>
              </a:ext>
            </a:extLst>
          </p:cNvPr>
          <p:cNvSpPr txBox="1"/>
          <p:nvPr/>
        </p:nvSpPr>
        <p:spPr>
          <a:xfrm>
            <a:off x="323528" y="162465"/>
            <a:ext cx="8496944" cy="6766981"/>
          </a:xfrm>
          <a:prstGeom prst="rect">
            <a:avLst/>
          </a:prstGeom>
          <a:noFill/>
        </p:spPr>
        <p:txBody>
          <a:bodyPr wrap="square">
            <a:spAutoFit/>
          </a:bodyPr>
          <a:lstStyle/>
          <a:p>
            <a:pPr marL="228600" algn="ctr">
              <a:lnSpc>
                <a:spcPct val="115000"/>
              </a:lnSpc>
              <a:spcAft>
                <a:spcPts val="1000"/>
              </a:spcAft>
            </a:pPr>
            <a:r>
              <a:rPr lang="tr-TR" sz="3600" b="1" dirty="0">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AFETLER</a:t>
            </a:r>
            <a:endParaRPr lang="tr-TR"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tr-TR" sz="2400" dirty="0">
                <a:effectLst/>
                <a:latin typeface="Arial Narrow" panose="020B0606020202030204" pitchFamily="34" charset="0"/>
                <a:ea typeface="Times New Roman" panose="02020603050405020304" pitchFamily="18" charset="0"/>
              </a:rPr>
              <a:t>     Genel olarak insan için fiziksel, ekonomik ve sosyal kayıplar meydana getiren, normal yaşamı ve insan faaliyetlerini durdurarak veya kesintiye uğratarak toplulukları etkileyen </a:t>
            </a:r>
            <a:r>
              <a:rPr lang="tr-TR" sz="2400" b="1" i="1" dirty="0">
                <a:effectLst/>
                <a:latin typeface="Arial Narrow" panose="020B0606020202030204" pitchFamily="34" charset="0"/>
                <a:ea typeface="Times New Roman" panose="02020603050405020304" pitchFamily="18" charset="0"/>
              </a:rPr>
              <a:t>doğal, teknolojik </a:t>
            </a:r>
            <a:r>
              <a:rPr lang="tr-TR" sz="2400" i="1" dirty="0">
                <a:effectLst/>
                <a:latin typeface="Arial Narrow" panose="020B0606020202030204" pitchFamily="34" charset="0"/>
                <a:ea typeface="Times New Roman" panose="02020603050405020304" pitchFamily="18" charset="0"/>
              </a:rPr>
              <a:t>ve</a:t>
            </a:r>
            <a:r>
              <a:rPr lang="tr-TR" sz="2400" b="1" i="1" dirty="0">
                <a:effectLst/>
                <a:latin typeface="Arial Narrow" panose="020B0606020202030204" pitchFamily="34" charset="0"/>
                <a:ea typeface="Times New Roman" panose="02020603050405020304" pitchFamily="18" charset="0"/>
              </a:rPr>
              <a:t> insan kökenli</a:t>
            </a:r>
            <a:r>
              <a:rPr lang="tr-TR" sz="2400" dirty="0">
                <a:effectLst/>
                <a:latin typeface="Arial Narrow" panose="020B0606020202030204" pitchFamily="34" charset="0"/>
                <a:ea typeface="Times New Roman" panose="02020603050405020304" pitchFamily="18" charset="0"/>
              </a:rPr>
              <a:t> olaylara</a:t>
            </a:r>
            <a:r>
              <a:rPr lang="tr-TR" sz="2400" b="1" dirty="0">
                <a:effectLst/>
                <a:latin typeface="Arial Narrow" panose="020B0606020202030204" pitchFamily="34" charset="0"/>
                <a:ea typeface="Times New Roman" panose="02020603050405020304" pitchFamily="18" charset="0"/>
              </a:rPr>
              <a:t> AFET</a:t>
            </a:r>
            <a:r>
              <a:rPr lang="tr-TR" sz="2400" dirty="0">
                <a:effectLst/>
                <a:latin typeface="Arial Narrow" panose="020B0606020202030204" pitchFamily="34" charset="0"/>
                <a:ea typeface="Times New Roman" panose="02020603050405020304" pitchFamily="18" charset="0"/>
              </a:rPr>
              <a:t> denilmektedir. Yerleşim, Üretim, Alt Yapı, Ulaşım, Haberleşme gibi, genel hayatın zorunlu vasıtalarını ve akışını bozacak ölçüde aniden ve belirli bir süreç içerisinde meydana gelen doğal yer ve hava hareketleridir.</a:t>
            </a:r>
            <a:endParaRPr lang="tr-TR" sz="2400" dirty="0">
              <a:effectLst/>
              <a:latin typeface="Times New Roman" panose="02020603050405020304" pitchFamily="18" charset="0"/>
              <a:ea typeface="Times New Roman" panose="02020603050405020304" pitchFamily="18" charset="0"/>
            </a:endParaRPr>
          </a:p>
          <a:p>
            <a:pPr fontAlgn="base"/>
            <a:r>
              <a:rPr lang="tr-TR" sz="2400" b="1" dirty="0">
                <a:solidFill>
                  <a:srgbClr val="FFFF00"/>
                </a:solidFill>
                <a:effectLst/>
                <a:latin typeface="Arial Narrow" panose="020B0606020202030204" pitchFamily="34" charset="0"/>
                <a:ea typeface="Times New Roman" panose="02020603050405020304" pitchFamily="18" charset="0"/>
                <a:cs typeface="Arial" panose="020B0604020202020204" pitchFamily="34" charset="0"/>
              </a:rPr>
              <a:t>İnsanları yani toplumları tehdit eden tehlikelerin başlıcaları:</a:t>
            </a:r>
            <a:r>
              <a:rPr lang="tr-TR" sz="2400" dirty="0">
                <a:solidFill>
                  <a:srgbClr val="FFFF00"/>
                </a:solidFill>
                <a:effectLst/>
                <a:latin typeface="Arial Narrow" panose="020B0606020202030204" pitchFamily="34" charset="0"/>
                <a:ea typeface="Times New Roman" panose="02020603050405020304" pitchFamily="18" charset="0"/>
              </a:rPr>
              <a:t> </a:t>
            </a:r>
            <a:endParaRPr lang="tr-TR" sz="2400" dirty="0">
              <a:solidFill>
                <a:srgbClr val="FFFF00"/>
              </a:solidFill>
              <a:effectLst/>
              <a:latin typeface="Times New Roman" panose="02020603050405020304" pitchFamily="18" charset="0"/>
              <a:ea typeface="Times New Roman" panose="02020603050405020304" pitchFamily="18" charset="0"/>
            </a:endParaRPr>
          </a:p>
          <a:p>
            <a:pPr fontAlgn="base"/>
            <a:r>
              <a:rPr lang="tr-TR" sz="2400" dirty="0">
                <a:effectLst/>
                <a:latin typeface="Arial Narrow" panose="020B0606020202030204" pitchFamily="34" charset="0"/>
                <a:ea typeface="Times New Roman" panose="02020603050405020304" pitchFamily="18" charset="0"/>
                <a:cs typeface="Arial" panose="020B0604020202020204" pitchFamily="34" charset="0"/>
              </a:rPr>
              <a:t>Afet yaratacak potansiyel tehlikeleri iki ana bölüme ayırabiliriz.</a:t>
            </a:r>
            <a:r>
              <a:rPr lang="tr-TR" sz="2400" dirty="0">
                <a:effectLst/>
                <a:latin typeface="Arial Narrow" panose="020B0606020202030204" pitchFamily="34" charset="0"/>
                <a:ea typeface="Times New Roman" panose="02020603050405020304" pitchFamily="18" charset="0"/>
              </a:rPr>
              <a:t> </a:t>
            </a:r>
            <a:endParaRPr lang="tr-TR" sz="2400" dirty="0">
              <a:effectLst/>
              <a:latin typeface="Times New Roman" panose="02020603050405020304" pitchFamily="18" charset="0"/>
              <a:ea typeface="Times New Roman" panose="02020603050405020304" pitchFamily="18" charset="0"/>
            </a:endParaRPr>
          </a:p>
          <a:p>
            <a:pPr fontAlgn="base"/>
            <a:r>
              <a:rPr lang="tr-TR" sz="2400" dirty="0">
                <a:effectLst/>
                <a:latin typeface="Arial Narrow" panose="020B0606020202030204" pitchFamily="34" charset="0"/>
                <a:ea typeface="Times New Roman" panose="02020603050405020304" pitchFamily="18" charset="0"/>
                <a:cs typeface="Arial" panose="020B0604020202020204" pitchFamily="34" charset="0"/>
              </a:rPr>
              <a:t>1. Doğal tehlikeler,</a:t>
            </a:r>
            <a:r>
              <a:rPr lang="tr-TR" sz="2400" dirty="0">
                <a:effectLst/>
                <a:latin typeface="Arial Narrow" panose="020B0606020202030204" pitchFamily="34" charset="0"/>
                <a:ea typeface="Times New Roman" panose="02020603050405020304" pitchFamily="18" charset="0"/>
              </a:rPr>
              <a:t> </a:t>
            </a:r>
            <a:endParaRPr lang="tr-TR" sz="2400" dirty="0">
              <a:effectLst/>
              <a:latin typeface="Times New Roman" panose="02020603050405020304" pitchFamily="18" charset="0"/>
              <a:ea typeface="Times New Roman" panose="02020603050405020304" pitchFamily="18" charset="0"/>
            </a:endParaRPr>
          </a:p>
          <a:p>
            <a:pPr fontAlgn="base"/>
            <a:r>
              <a:rPr lang="tr-TR" sz="2400" dirty="0">
                <a:effectLst/>
                <a:latin typeface="Arial Narrow" panose="020B0606020202030204" pitchFamily="34" charset="0"/>
                <a:ea typeface="Times New Roman" panose="02020603050405020304" pitchFamily="18" charset="0"/>
                <a:cs typeface="Arial" panose="020B0604020202020204" pitchFamily="34" charset="0"/>
              </a:rPr>
              <a:t>2. Suni / Teknolojik tehlikeler,</a:t>
            </a:r>
            <a:r>
              <a:rPr lang="tr-TR" sz="2400" dirty="0">
                <a:effectLst/>
                <a:latin typeface="Arial Narrow" panose="020B0606020202030204" pitchFamily="34" charset="0"/>
                <a:ea typeface="Times New Roman" panose="02020603050405020304" pitchFamily="18" charset="0"/>
              </a:rPr>
              <a:t> </a:t>
            </a:r>
            <a:endParaRPr lang="tr-TR" sz="2400" dirty="0">
              <a:effectLst/>
              <a:latin typeface="Times New Roman" panose="02020603050405020304" pitchFamily="18" charset="0"/>
              <a:ea typeface="Times New Roman" panose="02020603050405020304" pitchFamily="18" charset="0"/>
            </a:endParaRPr>
          </a:p>
          <a:p>
            <a:pPr algn="just"/>
            <a:r>
              <a:rPr lang="tr-TR" sz="2400" b="1" dirty="0">
                <a:solidFill>
                  <a:srgbClr val="FFFF00"/>
                </a:solidFill>
                <a:effectLst/>
                <a:latin typeface="Arial Narrow" panose="020B0606020202030204" pitchFamily="34" charset="0"/>
                <a:ea typeface="Times New Roman" panose="02020603050405020304" pitchFamily="18" charset="0"/>
                <a:cs typeface="Open Sans" panose="020B0606030504020204" pitchFamily="34" charset="0"/>
              </a:rPr>
              <a:t>Doğal afet ;</a:t>
            </a:r>
            <a:r>
              <a:rPr lang="tr-TR" sz="2400" dirty="0">
                <a:solidFill>
                  <a:srgbClr val="FFFF00"/>
                </a:solidFill>
                <a:effectLst/>
                <a:latin typeface="Arial Narrow" panose="020B0606020202030204" pitchFamily="34" charset="0"/>
                <a:ea typeface="Times New Roman" panose="02020603050405020304" pitchFamily="18" charset="0"/>
                <a:cs typeface="Open Sans" panose="020B0606030504020204" pitchFamily="34" charset="0"/>
              </a:rPr>
              <a:t> </a:t>
            </a:r>
            <a:r>
              <a:rPr lang="tr-TR" sz="24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Doğada meydana gelen ve büyük hasarlara sebep olan olaylara doğal afet denir.</a:t>
            </a:r>
            <a:endParaRPr lang="tr-TR" sz="2400" dirty="0">
              <a:effectLst/>
              <a:latin typeface="Times New Roman" panose="02020603050405020304" pitchFamily="18" charset="0"/>
              <a:ea typeface="Times New Roman" panose="02020603050405020304" pitchFamily="18" charset="0"/>
            </a:endParaRPr>
          </a:p>
          <a:p>
            <a:r>
              <a:rPr lang="tr-TR" sz="2400" dirty="0">
                <a:solidFill>
                  <a:srgbClr val="000000"/>
                </a:solidFill>
                <a:effectLst/>
                <a:latin typeface="Arial Narrow" panose="020B0606020202030204" pitchFamily="34" charset="0"/>
                <a:ea typeface="Times New Roman" panose="02020603050405020304" pitchFamily="18" charset="0"/>
                <a:cs typeface="Open Sans" panose="020B0606030504020204" pitchFamily="34" charset="0"/>
              </a:rPr>
              <a:t>Oluşumları tabiat olaylarına dayanır bazısında insan etkisi bulunabilmektedir. Ancak olayı hazırlayan faktörler ve olayın hazırlanışı, oradaki doğal özelliklere dayanır. </a:t>
            </a:r>
            <a:endParaRPr lang="tr-TR"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6410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50825" y="53975"/>
            <a:ext cx="8713788" cy="1143000"/>
          </a:xfrm>
        </p:spPr>
        <p:txBody>
          <a:bodyPr/>
          <a:lstStyle/>
          <a:p>
            <a:pPr algn="ctr" eaLnBrk="1" hangingPunct="1"/>
            <a:r>
              <a:rPr lang="tr-TR" sz="4400" b="1"/>
              <a:t>LPG EMNİYET KAİDELERİ</a:t>
            </a:r>
          </a:p>
        </p:txBody>
      </p:sp>
      <p:sp>
        <p:nvSpPr>
          <p:cNvPr id="40963" name="Rectangle 3"/>
          <p:cNvSpPr>
            <a:spLocks noGrp="1" noChangeArrowheads="1"/>
          </p:cNvSpPr>
          <p:nvPr>
            <p:ph type="body" idx="1"/>
          </p:nvPr>
        </p:nvSpPr>
        <p:spPr>
          <a:xfrm>
            <a:off x="34925" y="1268413"/>
            <a:ext cx="5797550" cy="4310062"/>
          </a:xfrm>
        </p:spPr>
        <p:txBody>
          <a:bodyPr>
            <a:normAutofit/>
          </a:bodyPr>
          <a:lstStyle/>
          <a:p>
            <a:pPr marL="609600" indent="-609600" eaLnBrk="1" hangingPunct="1">
              <a:lnSpc>
                <a:spcPct val="90000"/>
              </a:lnSpc>
            </a:pPr>
            <a:r>
              <a:rPr lang="tr-TR" sz="2800" b="1" dirty="0">
                <a:latin typeface="Comic Sans MS" pitchFamily="66" charset="0"/>
              </a:rPr>
              <a:t>LPG tüpleri daima dik tutulur ve dik olarak depolanır.</a:t>
            </a:r>
          </a:p>
          <a:p>
            <a:pPr marL="609600" indent="-609600" eaLnBrk="1" hangingPunct="1">
              <a:lnSpc>
                <a:spcPct val="90000"/>
              </a:lnSpc>
            </a:pPr>
            <a:r>
              <a:rPr lang="tr-TR" sz="2800" b="1" dirty="0">
                <a:latin typeface="Comic Sans MS" pitchFamily="66" charset="0"/>
              </a:rPr>
              <a:t>Gaz kaçıran tüpler araziye götürülerek akıtılır.</a:t>
            </a:r>
          </a:p>
          <a:p>
            <a:pPr marL="609600" indent="-609600" eaLnBrk="1" hangingPunct="1">
              <a:lnSpc>
                <a:spcPct val="90000"/>
              </a:lnSpc>
            </a:pPr>
            <a:r>
              <a:rPr lang="tr-TR" sz="2800" b="1" dirty="0">
                <a:latin typeface="Comic Sans MS" pitchFamily="66" charset="0"/>
              </a:rPr>
              <a:t>LPG tüpleri tamamen doldurulmaz. %10 genişleme payı olarak boş bırakılır.</a:t>
            </a:r>
          </a:p>
          <a:p>
            <a:pPr marL="609600" indent="-609600" eaLnBrk="1" hangingPunct="1">
              <a:lnSpc>
                <a:spcPct val="90000"/>
              </a:lnSpc>
            </a:pPr>
            <a:r>
              <a:rPr lang="tr-TR" sz="2800" b="1" dirty="0">
                <a:latin typeface="Comic Sans MS" pitchFamily="66" charset="0"/>
              </a:rPr>
              <a:t>LPG tüpleri civarında tahta, kağıt, odun gibi yanıcı katı maddeler depo edilmez.</a:t>
            </a:r>
          </a:p>
        </p:txBody>
      </p:sp>
      <p:pic>
        <p:nvPicPr>
          <p:cNvPr id="40964" name="Picture 5" descr="tup_305"/>
          <p:cNvPicPr>
            <a:picLocks noChangeAspect="1" noChangeArrowheads="1"/>
          </p:cNvPicPr>
          <p:nvPr/>
        </p:nvPicPr>
        <p:blipFill>
          <a:blip r:embed="rId2" cstate="print"/>
          <a:srcRect/>
          <a:stretch>
            <a:fillRect/>
          </a:stretch>
        </p:blipFill>
        <p:spPr bwMode="auto">
          <a:xfrm>
            <a:off x="5580112" y="1773236"/>
            <a:ext cx="3333750" cy="4103687"/>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2 İçerik Yer Tutucusu"/>
          <p:cNvSpPr>
            <a:spLocks noGrp="1"/>
          </p:cNvSpPr>
          <p:nvPr>
            <p:ph idx="1"/>
          </p:nvPr>
        </p:nvSpPr>
        <p:spPr>
          <a:xfrm>
            <a:off x="0" y="404664"/>
            <a:ext cx="9001125" cy="6120680"/>
          </a:xfrm>
        </p:spPr>
        <p:txBody>
          <a:bodyPr>
            <a:normAutofit/>
          </a:bodyPr>
          <a:lstStyle/>
          <a:p>
            <a:pPr marL="0" indent="0" algn="ctr">
              <a:buNone/>
            </a:pPr>
            <a:r>
              <a:rPr lang="tr-TR" sz="3200" b="1" dirty="0">
                <a:solidFill>
                  <a:srgbClr val="FF0000"/>
                </a:solidFill>
              </a:rPr>
              <a:t>LPG tüplerinin konulabileceği yerin özellikleri</a:t>
            </a:r>
          </a:p>
          <a:p>
            <a:r>
              <a:rPr lang="tr-TR" sz="2800" dirty="0"/>
              <a:t>a) LPG havadan ağır olduğu için tüplerin kaçak yapması durumunda gaz zeminde toplanır zemin seviyesinden aşağı yerlere dolu tüp konulmalıdır. </a:t>
            </a:r>
          </a:p>
          <a:p>
            <a:r>
              <a:rPr lang="tr-TR" sz="2800" dirty="0"/>
              <a:t>b)Tüplerin konulduğu zemin ıslak ve rutubetli olmamalıdır. Ayrıca ateşe dayanıklı malzemeden yapılmalıdır. </a:t>
            </a:r>
          </a:p>
          <a:p>
            <a:r>
              <a:rPr lang="tr-TR" sz="2800" dirty="0"/>
              <a:t>c)Özellikle kamu kurumlarında hastane, okul, sinema, vb. topluma açık yerlerde LPG tüpleri depolanmamalıdır. </a:t>
            </a:r>
          </a:p>
          <a:p>
            <a:r>
              <a:rPr lang="tr-TR" sz="2800" dirty="0"/>
              <a:t>d)Dolu tüplerin konulduğu yerin bitişiğindeki binalarla, kapı ve pencere vasıtasıyla da olsa irtibatı bulunmamalıdır.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44463"/>
            <a:ext cx="8229600" cy="836612"/>
          </a:xfrm>
        </p:spPr>
        <p:txBody>
          <a:bodyPr/>
          <a:lstStyle/>
          <a:p>
            <a:pPr algn="ctr" eaLnBrk="1" hangingPunct="1"/>
            <a:r>
              <a:rPr lang="tr-TR" sz="4000" b="1" cap="none"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DOĞALGAZ  YANGINLARI</a:t>
            </a:r>
          </a:p>
        </p:txBody>
      </p:sp>
      <p:sp>
        <p:nvSpPr>
          <p:cNvPr id="41987" name="Rectangle 3"/>
          <p:cNvSpPr>
            <a:spLocks noGrp="1" noChangeArrowheads="1"/>
          </p:cNvSpPr>
          <p:nvPr>
            <p:ph type="body" idx="1"/>
          </p:nvPr>
        </p:nvSpPr>
        <p:spPr>
          <a:xfrm>
            <a:off x="0" y="1196752"/>
            <a:ext cx="5473700" cy="4929187"/>
          </a:xfrm>
        </p:spPr>
        <p:txBody>
          <a:bodyPr>
            <a:normAutofit lnSpcReduction="10000"/>
          </a:bodyPr>
          <a:lstStyle/>
          <a:p>
            <a:pPr eaLnBrk="1" hangingPunct="1">
              <a:lnSpc>
                <a:spcPct val="80000"/>
              </a:lnSpc>
              <a:buFont typeface="Wingdings" pitchFamily="2" charset="2"/>
              <a:buNone/>
            </a:pPr>
            <a:r>
              <a:rPr lang="tr-TR" sz="3200" b="1" dirty="0">
                <a:solidFill>
                  <a:schemeClr val="tx2"/>
                </a:solidFill>
              </a:rPr>
              <a:t>   </a:t>
            </a:r>
            <a:r>
              <a:rPr lang="tr-TR" sz="3200" b="1" dirty="0"/>
              <a:t>Doğalgazın ilk modern üretim ve tüketim tekniklerine ABD’de rastlanmaktadır. Geniş kapsamda kullanıma, </a:t>
            </a:r>
          </a:p>
          <a:p>
            <a:pPr eaLnBrk="1" hangingPunct="1">
              <a:lnSpc>
                <a:spcPct val="80000"/>
              </a:lnSpc>
              <a:buFont typeface="Wingdings" pitchFamily="2" charset="2"/>
              <a:buNone/>
            </a:pPr>
            <a:r>
              <a:rPr lang="tr-TR" b="1" dirty="0"/>
              <a:t>   </a:t>
            </a:r>
            <a:r>
              <a:rPr lang="tr-TR" sz="3200" b="1" dirty="0"/>
              <a:t>1880 yıllarında ABD’nin Pennsylvania eyaletinde  tuz üretiminde kullanılmıştır. </a:t>
            </a:r>
          </a:p>
          <a:p>
            <a:pPr eaLnBrk="1" hangingPunct="1">
              <a:lnSpc>
                <a:spcPct val="80000"/>
              </a:lnSpc>
              <a:buFont typeface="Wingdings" pitchFamily="2" charset="2"/>
              <a:buNone/>
            </a:pPr>
            <a:r>
              <a:rPr lang="tr-TR" sz="3200" b="1" dirty="0"/>
              <a:t>	Mutfak, şofben ve kombilerden sızan doğalgazlar yangına sebebiyet verir.</a:t>
            </a:r>
          </a:p>
        </p:txBody>
      </p:sp>
      <p:pic>
        <p:nvPicPr>
          <p:cNvPr id="41988" name="Picture 5" descr="dogalgaz"/>
          <p:cNvPicPr>
            <a:picLocks noChangeAspect="1" noChangeArrowheads="1"/>
          </p:cNvPicPr>
          <p:nvPr/>
        </p:nvPicPr>
        <p:blipFill>
          <a:blip r:embed="rId2" cstate="print"/>
          <a:srcRect/>
          <a:stretch>
            <a:fillRect/>
          </a:stretch>
        </p:blipFill>
        <p:spPr bwMode="auto">
          <a:xfrm>
            <a:off x="5508104" y="1196752"/>
            <a:ext cx="3528392" cy="496855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Başlık"/>
          <p:cNvSpPr>
            <a:spLocks noGrp="1"/>
          </p:cNvSpPr>
          <p:nvPr>
            <p:ph type="title"/>
          </p:nvPr>
        </p:nvSpPr>
        <p:spPr/>
        <p:txBody>
          <a:bodyPr/>
          <a:lstStyle/>
          <a:p>
            <a:pPr algn="ctr"/>
            <a:r>
              <a:rPr lang="tr-TR" b="1" cap="none" dirty="0">
                <a:ln w="10541" cmpd="sng">
                  <a:solidFill>
                    <a:schemeClr val="accent1">
                      <a:shade val="88000"/>
                      <a:satMod val="110000"/>
                    </a:schemeClr>
                  </a:solidFill>
                  <a:prstDash val="solid"/>
                </a:ln>
                <a:solidFill>
                  <a:srgbClr val="FF0000"/>
                </a:solidFill>
                <a:effectLst/>
                <a:latin typeface="Arial" panose="020B0604020202020204" pitchFamily="34" charset="0"/>
                <a:cs typeface="Arial" panose="020B0604020202020204" pitchFamily="34" charset="0"/>
              </a:rPr>
              <a:t>DOĞALGAZ   YANGINLARI</a:t>
            </a:r>
          </a:p>
        </p:txBody>
      </p:sp>
      <p:sp>
        <p:nvSpPr>
          <p:cNvPr id="43011" name="2 İçerik Yer Tutucusu"/>
          <p:cNvSpPr>
            <a:spLocks noGrp="1"/>
          </p:cNvSpPr>
          <p:nvPr>
            <p:ph idx="1"/>
          </p:nvPr>
        </p:nvSpPr>
        <p:spPr/>
        <p:txBody>
          <a:bodyPr/>
          <a:lstStyle/>
          <a:p>
            <a:r>
              <a:rPr lang="tr-TR" b="1" dirty="0"/>
              <a:t>Gaz yangınlarının söndürülmesinde genel kural </a:t>
            </a:r>
            <a:r>
              <a:rPr lang="tr-TR" b="1" dirty="0">
                <a:solidFill>
                  <a:schemeClr val="tx2"/>
                </a:solidFill>
              </a:rPr>
              <a:t>önce gaz akışını kesmek</a:t>
            </a:r>
            <a:r>
              <a:rPr lang="tr-TR" b="1" dirty="0"/>
              <a:t> sonra söndürmektir.</a:t>
            </a:r>
          </a:p>
          <a:p>
            <a:r>
              <a:rPr lang="tr-TR" b="1" dirty="0"/>
              <a:t>Doğal gaz kaçağında </a:t>
            </a:r>
            <a:r>
              <a:rPr lang="tr-TR" b="1" dirty="0">
                <a:solidFill>
                  <a:srgbClr val="FF0000"/>
                </a:solidFill>
              </a:rPr>
              <a:t>gaz havada birikir</a:t>
            </a:r>
            <a:r>
              <a:rPr lang="tr-TR" b="1" dirty="0"/>
              <a:t>. Renksiz kokusuz ve tatsızdır. Boğucudur.</a:t>
            </a:r>
          </a:p>
          <a:p>
            <a:r>
              <a:rPr lang="tr-TR" b="1" dirty="0"/>
              <a:t>Emniyet gereği doğalgaza çürük sarımsak kokusu ilave edilir.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Başlık"/>
          <p:cNvSpPr>
            <a:spLocks noGrp="1"/>
          </p:cNvSpPr>
          <p:nvPr>
            <p:ph type="title"/>
          </p:nvPr>
        </p:nvSpPr>
        <p:spPr>
          <a:xfrm>
            <a:off x="755650" y="0"/>
            <a:ext cx="7696200" cy="1143000"/>
          </a:xfrm>
        </p:spPr>
        <p:txBody>
          <a:bodyPr/>
          <a:lstStyle/>
          <a:p>
            <a:pPr algn="ctr"/>
            <a:r>
              <a:rPr lang="tr-TR" dirty="0" err="1"/>
              <a:t>DoğalGaz</a:t>
            </a:r>
            <a:r>
              <a:rPr lang="tr-TR" dirty="0"/>
              <a:t> </a:t>
            </a:r>
            <a:r>
              <a:rPr lang="tr-TR" dirty="0" err="1"/>
              <a:t>KaçağI</a:t>
            </a:r>
            <a:r>
              <a:rPr lang="tr-TR" dirty="0"/>
              <a:t> </a:t>
            </a:r>
            <a:r>
              <a:rPr lang="tr-TR" dirty="0" err="1"/>
              <a:t>hİssettİğİnİzde</a:t>
            </a:r>
            <a:endParaRPr lang="tr-TR" dirty="0"/>
          </a:p>
        </p:txBody>
      </p:sp>
      <p:sp>
        <p:nvSpPr>
          <p:cNvPr id="44035" name="2 İçerik Yer Tutucusu"/>
          <p:cNvSpPr>
            <a:spLocks noGrp="1"/>
          </p:cNvSpPr>
          <p:nvPr>
            <p:ph idx="1"/>
          </p:nvPr>
        </p:nvSpPr>
        <p:spPr>
          <a:xfrm>
            <a:off x="611188" y="1125538"/>
            <a:ext cx="8137276" cy="4895750"/>
          </a:xfrm>
        </p:spPr>
        <p:txBody>
          <a:bodyPr>
            <a:normAutofit fontScale="92500"/>
          </a:bodyPr>
          <a:lstStyle/>
          <a:p>
            <a:pPr>
              <a:buFont typeface="Wingdings" pitchFamily="2" charset="2"/>
              <a:buNone/>
            </a:pPr>
            <a:r>
              <a:rPr lang="tr-TR" b="1" dirty="0">
                <a:solidFill>
                  <a:srgbClr val="FF0000"/>
                </a:solidFill>
              </a:rPr>
              <a:t>1</a:t>
            </a:r>
            <a:r>
              <a:rPr lang="tr-TR" b="1" dirty="0"/>
              <a:t>-Sayaç  yada ana servis vanasını kapatın.</a:t>
            </a:r>
          </a:p>
          <a:p>
            <a:pPr>
              <a:buFont typeface="Wingdings" pitchFamily="2" charset="2"/>
              <a:buNone/>
            </a:pPr>
            <a:r>
              <a:rPr lang="tr-TR" sz="3000" b="1" dirty="0">
                <a:solidFill>
                  <a:srgbClr val="FF0000"/>
                </a:solidFill>
              </a:rPr>
              <a:t>2</a:t>
            </a:r>
            <a:r>
              <a:rPr lang="tr-TR" sz="3000" b="1" dirty="0"/>
              <a:t>-Sigara içmeyin. Kibrit- çakmak </a:t>
            </a:r>
            <a:r>
              <a:rPr lang="tr-TR" sz="3000" b="1" dirty="0" err="1"/>
              <a:t>vb</a:t>
            </a:r>
            <a:r>
              <a:rPr lang="tr-TR" sz="3000" b="1" dirty="0"/>
              <a:t> kullanmayın.</a:t>
            </a:r>
          </a:p>
          <a:p>
            <a:pPr>
              <a:buFont typeface="Wingdings" pitchFamily="2" charset="2"/>
              <a:buNone/>
            </a:pPr>
            <a:r>
              <a:rPr lang="tr-TR" b="1" dirty="0">
                <a:solidFill>
                  <a:srgbClr val="FF0000"/>
                </a:solidFill>
              </a:rPr>
              <a:t>3</a:t>
            </a:r>
            <a:r>
              <a:rPr lang="tr-TR" b="1" dirty="0"/>
              <a:t>-Elektrik düğmelerine dokunmayın.</a:t>
            </a:r>
          </a:p>
          <a:p>
            <a:pPr>
              <a:buFont typeface="Wingdings" pitchFamily="2" charset="2"/>
              <a:buNone/>
            </a:pPr>
            <a:r>
              <a:rPr lang="tr-TR" b="1" dirty="0"/>
              <a:t>   (Açıksa kapatma </a:t>
            </a:r>
            <a:r>
              <a:rPr lang="tr-TR" sz="3000" b="1" dirty="0"/>
              <a:t>kapalı ise açma) kapı zilleri ile oynamayın.</a:t>
            </a:r>
          </a:p>
          <a:p>
            <a:pPr>
              <a:buFont typeface="Wingdings" pitchFamily="2" charset="2"/>
              <a:buNone/>
            </a:pPr>
            <a:r>
              <a:rPr lang="tr-TR" sz="3000" b="1" dirty="0">
                <a:solidFill>
                  <a:srgbClr val="FF0000"/>
                </a:solidFill>
              </a:rPr>
              <a:t>4</a:t>
            </a:r>
            <a:r>
              <a:rPr lang="tr-TR" sz="3000" b="1" dirty="0"/>
              <a:t>-Asansörleri kullanmayın.</a:t>
            </a:r>
          </a:p>
          <a:p>
            <a:pPr>
              <a:buFont typeface="Wingdings" pitchFamily="2" charset="2"/>
              <a:buNone/>
            </a:pPr>
            <a:r>
              <a:rPr lang="tr-TR" sz="3000" b="1" dirty="0">
                <a:solidFill>
                  <a:srgbClr val="FF0000"/>
                </a:solidFill>
              </a:rPr>
              <a:t>5</a:t>
            </a:r>
            <a:r>
              <a:rPr lang="tr-TR" sz="3000" b="1" dirty="0"/>
              <a:t>-Cep telefonu, telsiz , çağrı cihazı vb. kullanmayın.</a:t>
            </a:r>
          </a:p>
          <a:p>
            <a:pPr>
              <a:buFont typeface="Wingdings" pitchFamily="2" charset="2"/>
              <a:buNone/>
            </a:pPr>
            <a:r>
              <a:rPr lang="tr-TR" sz="2900" b="1" dirty="0">
                <a:solidFill>
                  <a:srgbClr val="FF0000"/>
                </a:solidFill>
              </a:rPr>
              <a:t>6</a:t>
            </a:r>
            <a:r>
              <a:rPr lang="tr-TR" sz="2900" b="1" dirty="0"/>
              <a:t>-Ortamı havalandırmak için kapı pencereleri açın.</a:t>
            </a:r>
          </a:p>
          <a:p>
            <a:pPr>
              <a:buFont typeface="Wingdings" pitchFamily="2" charset="2"/>
              <a:buNone/>
            </a:pPr>
            <a:r>
              <a:rPr lang="tr-TR" sz="3000" b="1" dirty="0">
                <a:solidFill>
                  <a:srgbClr val="FF0000"/>
                </a:solidFill>
              </a:rPr>
              <a:t>7</a:t>
            </a:r>
            <a:r>
              <a:rPr lang="tr-TR" sz="3000" b="1" dirty="0"/>
              <a:t>-Doğalgaz ihbar </a:t>
            </a:r>
            <a:r>
              <a:rPr lang="tr-TR" sz="3000" b="1" dirty="0" err="1"/>
              <a:t>tlf</a:t>
            </a:r>
            <a:r>
              <a:rPr lang="tr-TR" sz="3000" b="1" dirty="0"/>
              <a:t>.nu 187’ye haber verin.</a:t>
            </a:r>
          </a:p>
          <a:p>
            <a:pPr>
              <a:buFont typeface="Wingdings" pitchFamily="2" charset="2"/>
              <a:buNone/>
            </a:pPr>
            <a:endParaRPr lang="tr-TR" sz="3000" dirty="0"/>
          </a:p>
          <a:p>
            <a:pPr>
              <a:buFont typeface="Wingdings" pitchFamily="2" charset="2"/>
              <a:buNone/>
            </a:pPr>
            <a:endParaRPr lang="tr-T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79388" y="53975"/>
            <a:ext cx="8713787" cy="854075"/>
          </a:xfrm>
        </p:spPr>
        <p:txBody>
          <a:bodyPr/>
          <a:lstStyle/>
          <a:p>
            <a:pPr algn="ctr" eaLnBrk="1" hangingPunct="1"/>
            <a:r>
              <a:rPr lang="tr-TR" sz="4400" b="1"/>
              <a:t>AKARYAKIT YANGINLARI</a:t>
            </a:r>
          </a:p>
        </p:txBody>
      </p:sp>
      <p:sp>
        <p:nvSpPr>
          <p:cNvPr id="54275" name="Rectangle 4"/>
          <p:cNvSpPr>
            <a:spLocks noGrp="1" noChangeArrowheads="1"/>
          </p:cNvSpPr>
          <p:nvPr>
            <p:ph type="body" sz="half" idx="1"/>
          </p:nvPr>
        </p:nvSpPr>
        <p:spPr>
          <a:xfrm>
            <a:off x="395288" y="1124743"/>
            <a:ext cx="4465637" cy="5544617"/>
          </a:xfrm>
        </p:spPr>
        <p:txBody>
          <a:bodyPr>
            <a:normAutofit fontScale="92500" lnSpcReduction="20000"/>
          </a:bodyPr>
          <a:lstStyle/>
          <a:p>
            <a:pPr eaLnBrk="1" hangingPunct="1">
              <a:buFont typeface="Wingdings" pitchFamily="2" charset="2"/>
              <a:buNone/>
            </a:pPr>
            <a:r>
              <a:rPr lang="tr-TR" sz="2600" b="1" dirty="0">
                <a:solidFill>
                  <a:srgbClr val="FF0000"/>
                </a:solidFill>
              </a:rPr>
              <a:t>1-PARLAYICI SIVILAR</a:t>
            </a:r>
          </a:p>
          <a:p>
            <a:pPr eaLnBrk="1" hangingPunct="1">
              <a:buFont typeface="Wingdings" pitchFamily="2" charset="2"/>
              <a:buNone/>
            </a:pPr>
            <a:r>
              <a:rPr lang="tr-TR" sz="2500" b="1" dirty="0"/>
              <a:t>Benzin</a:t>
            </a:r>
          </a:p>
          <a:p>
            <a:pPr eaLnBrk="1" hangingPunct="1">
              <a:buFont typeface="Wingdings" pitchFamily="2" charset="2"/>
              <a:buNone/>
            </a:pPr>
            <a:r>
              <a:rPr lang="tr-TR" sz="2500" b="1" dirty="0"/>
              <a:t>Değişik ham petroller</a:t>
            </a:r>
          </a:p>
          <a:p>
            <a:pPr eaLnBrk="1" hangingPunct="1">
              <a:buFont typeface="Wingdings" pitchFamily="2" charset="2"/>
              <a:buNone/>
            </a:pPr>
            <a:r>
              <a:rPr lang="tr-TR" sz="2500" b="1" dirty="0" err="1"/>
              <a:t>Solventler</a:t>
            </a:r>
            <a:endParaRPr lang="tr-TR" sz="2500" b="1" dirty="0"/>
          </a:p>
          <a:p>
            <a:pPr eaLnBrk="1" hangingPunct="1">
              <a:buFont typeface="Wingdings" pitchFamily="2" charset="2"/>
              <a:buNone/>
            </a:pPr>
            <a:r>
              <a:rPr lang="tr-TR" sz="2500" b="1" dirty="0"/>
              <a:t>Gazyağı</a:t>
            </a:r>
          </a:p>
          <a:p>
            <a:pPr eaLnBrk="1" hangingPunct="1">
              <a:buFont typeface="Wingdings" pitchFamily="2" charset="2"/>
              <a:buNone/>
            </a:pPr>
            <a:r>
              <a:rPr lang="tr-TR" sz="2500" b="1" dirty="0"/>
              <a:t>Hafif dizel yakıt</a:t>
            </a:r>
          </a:p>
          <a:p>
            <a:pPr eaLnBrk="1" hangingPunct="1">
              <a:buFont typeface="Wingdings" pitchFamily="2" charset="2"/>
              <a:buNone/>
            </a:pPr>
            <a:r>
              <a:rPr lang="tr-TR" sz="2500" b="1" dirty="0">
                <a:solidFill>
                  <a:schemeClr val="tx1"/>
                </a:solidFill>
              </a:rPr>
              <a:t>Akaryakıt yangınlarının</a:t>
            </a:r>
          </a:p>
          <a:p>
            <a:pPr eaLnBrk="1" hangingPunct="1">
              <a:buFont typeface="Wingdings" pitchFamily="2" charset="2"/>
              <a:buNone/>
            </a:pPr>
            <a:r>
              <a:rPr lang="tr-TR" sz="2500" b="1" dirty="0"/>
              <a:t>en etkili söndürme</a:t>
            </a:r>
          </a:p>
          <a:p>
            <a:pPr eaLnBrk="1" hangingPunct="1">
              <a:buFont typeface="Wingdings" pitchFamily="2" charset="2"/>
              <a:buNone/>
            </a:pPr>
            <a:r>
              <a:rPr lang="tr-TR" sz="2500" b="1" dirty="0"/>
              <a:t>maddesi </a:t>
            </a:r>
            <a:r>
              <a:rPr lang="tr-TR" sz="2500" b="1" dirty="0">
                <a:solidFill>
                  <a:srgbClr val="FF0000"/>
                </a:solidFill>
              </a:rPr>
              <a:t>KÖPÜKTÜR.</a:t>
            </a:r>
          </a:p>
          <a:p>
            <a:pPr eaLnBrk="1" hangingPunct="1">
              <a:buFont typeface="Wingdings" pitchFamily="2" charset="2"/>
              <a:buNone/>
            </a:pPr>
            <a:endParaRPr lang="tr-TR" sz="2500" b="1" dirty="0">
              <a:solidFill>
                <a:srgbClr val="FF0000"/>
              </a:solidFill>
            </a:endParaRPr>
          </a:p>
          <a:p>
            <a:pPr eaLnBrk="1" hangingPunct="1">
              <a:buFont typeface="Wingdings" pitchFamily="2" charset="2"/>
              <a:buNone/>
            </a:pPr>
            <a:r>
              <a:rPr lang="tr-TR" sz="2600" b="1" dirty="0">
                <a:solidFill>
                  <a:srgbClr val="FF0000"/>
                </a:solidFill>
              </a:rPr>
              <a:t>Benzin</a:t>
            </a:r>
            <a:r>
              <a:rPr lang="tr-TR" sz="2600" b="1" dirty="0"/>
              <a:t>-Ateşle temas etmesi</a:t>
            </a:r>
          </a:p>
          <a:p>
            <a:pPr eaLnBrk="1" hangingPunct="1">
              <a:buFont typeface="Wingdings" pitchFamily="2" charset="2"/>
              <a:buNone/>
            </a:pPr>
            <a:r>
              <a:rPr lang="tr-TR" sz="2600" b="1" dirty="0"/>
              <a:t>halinde kapalı yerlerde</a:t>
            </a:r>
          </a:p>
          <a:p>
            <a:pPr eaLnBrk="1" hangingPunct="1">
              <a:buFont typeface="Wingdings" pitchFamily="2" charset="2"/>
              <a:buNone/>
            </a:pPr>
            <a:r>
              <a:rPr lang="tr-TR" sz="2600" b="1" dirty="0"/>
              <a:t>buharlaşma, patlama açık</a:t>
            </a:r>
          </a:p>
          <a:p>
            <a:pPr eaLnBrk="1" hangingPunct="1">
              <a:buFont typeface="Wingdings" pitchFamily="2" charset="2"/>
              <a:buNone/>
            </a:pPr>
            <a:r>
              <a:rPr lang="tr-TR" sz="2600" b="1" dirty="0"/>
              <a:t>yerlerde parlama özelliğine</a:t>
            </a:r>
          </a:p>
          <a:p>
            <a:pPr eaLnBrk="1" hangingPunct="1">
              <a:buFont typeface="Wingdings" pitchFamily="2" charset="2"/>
              <a:buNone/>
            </a:pPr>
            <a:r>
              <a:rPr lang="tr-TR" sz="2600" b="1" dirty="0"/>
              <a:t>sahiptir.</a:t>
            </a:r>
          </a:p>
          <a:p>
            <a:pPr eaLnBrk="1" hangingPunct="1">
              <a:buFont typeface="Wingdings" pitchFamily="2" charset="2"/>
              <a:buNone/>
            </a:pPr>
            <a:endParaRPr lang="tr-TR" sz="3200" b="1" dirty="0"/>
          </a:p>
        </p:txBody>
      </p:sp>
      <p:sp>
        <p:nvSpPr>
          <p:cNvPr id="54276" name="Rectangle 5"/>
          <p:cNvSpPr>
            <a:spLocks noGrp="1" noChangeArrowheads="1"/>
          </p:cNvSpPr>
          <p:nvPr>
            <p:ph type="body" sz="half" idx="2"/>
          </p:nvPr>
        </p:nvSpPr>
        <p:spPr>
          <a:xfrm>
            <a:off x="4932363" y="980728"/>
            <a:ext cx="3816350" cy="3240360"/>
          </a:xfrm>
        </p:spPr>
        <p:txBody>
          <a:bodyPr/>
          <a:lstStyle/>
          <a:p>
            <a:pPr eaLnBrk="1" hangingPunct="1">
              <a:buFont typeface="Wingdings" pitchFamily="2" charset="2"/>
              <a:buNone/>
            </a:pPr>
            <a:r>
              <a:rPr lang="tr-TR" sz="2400" b="1" dirty="0">
                <a:solidFill>
                  <a:srgbClr val="FF0000"/>
                </a:solidFill>
              </a:rPr>
              <a:t>2-YANICI SIVILAR</a:t>
            </a:r>
          </a:p>
          <a:p>
            <a:pPr eaLnBrk="1" hangingPunct="1">
              <a:buFont typeface="Wingdings" pitchFamily="2" charset="2"/>
              <a:buNone/>
            </a:pPr>
            <a:r>
              <a:rPr lang="tr-TR" sz="3200" b="1" dirty="0"/>
              <a:t>Ağır dizel yakıtı</a:t>
            </a:r>
          </a:p>
          <a:p>
            <a:pPr eaLnBrk="1" hangingPunct="1">
              <a:buFont typeface="Wingdings" pitchFamily="2" charset="2"/>
              <a:buNone/>
            </a:pPr>
            <a:r>
              <a:rPr lang="tr-TR" sz="3200" b="1" dirty="0"/>
              <a:t>Ağır </a:t>
            </a:r>
            <a:r>
              <a:rPr lang="tr-TR" sz="3200" b="1" dirty="0" err="1"/>
              <a:t>fuel</a:t>
            </a:r>
            <a:r>
              <a:rPr lang="tr-TR" sz="3200" b="1" dirty="0"/>
              <a:t>-</a:t>
            </a:r>
            <a:r>
              <a:rPr lang="tr-TR" sz="3200" b="1" dirty="0" err="1"/>
              <a:t>oil</a:t>
            </a:r>
            <a:endParaRPr lang="tr-TR" sz="3200" b="1" dirty="0"/>
          </a:p>
          <a:p>
            <a:pPr eaLnBrk="1" hangingPunct="1">
              <a:buFont typeface="Wingdings" pitchFamily="2" charset="2"/>
              <a:buNone/>
            </a:pPr>
            <a:r>
              <a:rPr lang="tr-TR" sz="3200" b="1" dirty="0"/>
              <a:t>Yağlama yağı</a:t>
            </a:r>
          </a:p>
          <a:p>
            <a:pPr eaLnBrk="1" hangingPunct="1">
              <a:buFont typeface="Wingdings" pitchFamily="2" charset="2"/>
              <a:buNone/>
            </a:pPr>
            <a:r>
              <a:rPr lang="tr-TR" sz="3200" b="1" dirty="0"/>
              <a:t>Sıvı parafin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0" y="188913"/>
            <a:ext cx="7696200" cy="792162"/>
          </a:xfrm>
        </p:spPr>
        <p:txBody>
          <a:bodyPr/>
          <a:lstStyle/>
          <a:p>
            <a:pPr algn="ctr" eaLnBrk="1" hangingPunct="1"/>
            <a:r>
              <a:rPr lang="tr-TR" sz="4400" b="1"/>
              <a:t>ARAÇ YANGINLARI</a:t>
            </a:r>
          </a:p>
        </p:txBody>
      </p:sp>
      <p:sp>
        <p:nvSpPr>
          <p:cNvPr id="58371" name="Rectangle 3"/>
          <p:cNvSpPr>
            <a:spLocks noGrp="1" noChangeArrowheads="1"/>
          </p:cNvSpPr>
          <p:nvPr>
            <p:ph type="body" idx="1"/>
          </p:nvPr>
        </p:nvSpPr>
        <p:spPr>
          <a:xfrm>
            <a:off x="285750" y="980728"/>
            <a:ext cx="5438775" cy="5732810"/>
          </a:xfrm>
        </p:spPr>
        <p:txBody>
          <a:bodyPr/>
          <a:lstStyle/>
          <a:p>
            <a:pPr eaLnBrk="1" hangingPunct="1">
              <a:lnSpc>
                <a:spcPct val="90000"/>
              </a:lnSpc>
            </a:pPr>
            <a:r>
              <a:rPr lang="tr-TR" sz="2800" b="1" dirty="0"/>
              <a:t>Araçlarda meydana gelen yangınlar genellikle kısa devreden kaynaklanabileceği  gibi;</a:t>
            </a:r>
          </a:p>
          <a:p>
            <a:pPr eaLnBrk="1" hangingPunct="1">
              <a:lnSpc>
                <a:spcPct val="90000"/>
              </a:lnSpc>
            </a:pPr>
            <a:r>
              <a:rPr lang="tr-TR" sz="2800" b="1" dirty="0"/>
              <a:t>Isınmış motor üzerine karbüratörden sızan benzin.</a:t>
            </a:r>
          </a:p>
          <a:p>
            <a:pPr eaLnBrk="1" hangingPunct="1">
              <a:lnSpc>
                <a:spcPct val="90000"/>
              </a:lnSpc>
            </a:pPr>
            <a:r>
              <a:rPr lang="tr-TR" sz="2800" b="1" dirty="0"/>
              <a:t>Güneş altında park edilen araçların camlarının önüne konulan çakmak ve kibrit.</a:t>
            </a:r>
          </a:p>
          <a:p>
            <a:pPr eaLnBrk="1" hangingPunct="1">
              <a:lnSpc>
                <a:spcPct val="90000"/>
              </a:lnSpc>
            </a:pPr>
            <a:r>
              <a:rPr lang="tr-TR" sz="2800" b="1" dirty="0" err="1"/>
              <a:t>LPG’li</a:t>
            </a:r>
            <a:r>
              <a:rPr lang="tr-TR" sz="2800" b="1" dirty="0"/>
              <a:t> araçların gaz sıkışması                       gibi nedenlerden yangınlar çıkmaktadır.</a:t>
            </a:r>
          </a:p>
        </p:txBody>
      </p:sp>
      <p:pic>
        <p:nvPicPr>
          <p:cNvPr id="58372" name="Picture 5" descr="biga-arac-yangini"/>
          <p:cNvPicPr>
            <a:picLocks noChangeAspect="1" noChangeArrowheads="1"/>
          </p:cNvPicPr>
          <p:nvPr/>
        </p:nvPicPr>
        <p:blipFill>
          <a:blip r:embed="rId2" cstate="print"/>
          <a:srcRect/>
          <a:stretch>
            <a:fillRect/>
          </a:stretch>
        </p:blipFill>
        <p:spPr bwMode="auto">
          <a:xfrm>
            <a:off x="5508625" y="1773238"/>
            <a:ext cx="3311525" cy="4176712"/>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44450"/>
            <a:ext cx="9144000" cy="1008063"/>
          </a:xfrm>
        </p:spPr>
        <p:txBody>
          <a:bodyPr/>
          <a:lstStyle/>
          <a:p>
            <a:pPr algn="ctr" eaLnBrk="1" hangingPunct="1"/>
            <a:r>
              <a:rPr lang="tr-TR" sz="3400" b="1" dirty="0"/>
              <a:t>Araç </a:t>
            </a:r>
            <a:r>
              <a:rPr lang="tr-TR" sz="3400" b="1" dirty="0" err="1"/>
              <a:t>yangInlarInI</a:t>
            </a:r>
            <a:r>
              <a:rPr lang="tr-TR" sz="3400" b="1" dirty="0"/>
              <a:t> söndürme </a:t>
            </a:r>
            <a:r>
              <a:rPr lang="tr-TR" sz="3400" b="1" dirty="0" err="1"/>
              <a:t>usullerİ</a:t>
            </a:r>
            <a:endParaRPr lang="tr-TR" sz="3400" b="1" dirty="0"/>
          </a:p>
        </p:txBody>
      </p:sp>
      <p:sp>
        <p:nvSpPr>
          <p:cNvPr id="59395" name="Rectangle 3"/>
          <p:cNvSpPr>
            <a:spLocks noGrp="1" noChangeArrowheads="1"/>
          </p:cNvSpPr>
          <p:nvPr>
            <p:ph type="body" idx="1"/>
          </p:nvPr>
        </p:nvSpPr>
        <p:spPr>
          <a:xfrm>
            <a:off x="179388" y="1196975"/>
            <a:ext cx="6048375" cy="5256213"/>
          </a:xfrm>
        </p:spPr>
        <p:txBody>
          <a:bodyPr/>
          <a:lstStyle/>
          <a:p>
            <a:pPr eaLnBrk="1" hangingPunct="1"/>
            <a:r>
              <a:rPr lang="tr-TR" sz="2800" b="1" dirty="0"/>
              <a:t>Mümkünse akü kutup başları çıkarılmalı.</a:t>
            </a:r>
          </a:p>
          <a:p>
            <a:pPr eaLnBrk="1" hangingPunct="1"/>
            <a:r>
              <a:rPr lang="tr-TR" sz="2800" b="1" dirty="0"/>
              <a:t>İlk anda KKT (Kuru Kimyevi Toz) söndürücü ile müdahale edilmeli, önlenemediği taktirde su ile müdahale edilmeli.</a:t>
            </a:r>
          </a:p>
          <a:p>
            <a:pPr eaLnBrk="1" hangingPunct="1"/>
            <a:r>
              <a:rPr lang="tr-TR" sz="2800" b="1" dirty="0"/>
              <a:t>Binek araçlarının söndürme mesafesi 15 Metre olmalı.</a:t>
            </a:r>
          </a:p>
          <a:p>
            <a:pPr eaLnBrk="1" hangingPunct="1"/>
            <a:r>
              <a:rPr lang="tr-TR" sz="2800" b="1" dirty="0"/>
              <a:t>Akaryakıt tankerlerinde gaz patlaması emniyet mesafesi </a:t>
            </a:r>
          </a:p>
          <a:p>
            <a:pPr marL="0" indent="0" eaLnBrk="1" hangingPunct="1">
              <a:buNone/>
            </a:pPr>
            <a:r>
              <a:rPr lang="tr-TR" sz="2800" b="1" dirty="0"/>
              <a:t>   100 metre olmalı.</a:t>
            </a:r>
          </a:p>
        </p:txBody>
      </p:sp>
      <p:pic>
        <p:nvPicPr>
          <p:cNvPr id="59396" name="Picture 5" descr="46272"/>
          <p:cNvPicPr>
            <a:picLocks noChangeAspect="1" noChangeArrowheads="1"/>
          </p:cNvPicPr>
          <p:nvPr/>
        </p:nvPicPr>
        <p:blipFill>
          <a:blip r:embed="rId2" cstate="print"/>
          <a:srcRect/>
          <a:stretch>
            <a:fillRect/>
          </a:stretch>
        </p:blipFill>
        <p:spPr bwMode="auto">
          <a:xfrm>
            <a:off x="5796135" y="1773238"/>
            <a:ext cx="3122439" cy="403225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188640"/>
            <a:ext cx="7696200" cy="792088"/>
          </a:xfrm>
        </p:spPr>
        <p:txBody>
          <a:bodyPr>
            <a:normAutofit/>
          </a:bodyPr>
          <a:lstStyle/>
          <a:p>
            <a:pPr algn="ctr" eaLnBrk="1" hangingPunct="1"/>
            <a:r>
              <a:rPr lang="tr-TR" sz="2900" dirty="0">
                <a:solidFill>
                  <a:srgbClr val="FF0000"/>
                </a:solidFill>
              </a:rPr>
              <a:t>BİNA YANGINLARI </a:t>
            </a:r>
          </a:p>
        </p:txBody>
      </p:sp>
      <p:sp>
        <p:nvSpPr>
          <p:cNvPr id="60419" name="Rectangle 3"/>
          <p:cNvSpPr>
            <a:spLocks noGrp="1" noChangeArrowheads="1"/>
          </p:cNvSpPr>
          <p:nvPr>
            <p:ph type="body" idx="1"/>
          </p:nvPr>
        </p:nvSpPr>
        <p:spPr>
          <a:xfrm>
            <a:off x="107950" y="1196751"/>
            <a:ext cx="5616575" cy="5111973"/>
          </a:xfrm>
        </p:spPr>
        <p:txBody>
          <a:bodyPr>
            <a:normAutofit/>
          </a:bodyPr>
          <a:lstStyle/>
          <a:p>
            <a:pPr marL="590550" indent="-590550" eaLnBrk="1" hangingPunct="1">
              <a:lnSpc>
                <a:spcPct val="80000"/>
              </a:lnSpc>
              <a:buFont typeface="Wingdings" pitchFamily="2" charset="2"/>
              <a:buNone/>
            </a:pPr>
            <a:r>
              <a:rPr lang="tr-TR" sz="2000" b="1" dirty="0"/>
              <a:t>Binalarda ortaya çıkan yangınlar çöp veya kağıt</a:t>
            </a:r>
          </a:p>
          <a:p>
            <a:pPr marL="590550" indent="-590550" eaLnBrk="1" hangingPunct="1">
              <a:lnSpc>
                <a:spcPct val="80000"/>
              </a:lnSpc>
              <a:buFont typeface="Wingdings" pitchFamily="2" charset="2"/>
              <a:buNone/>
            </a:pPr>
            <a:r>
              <a:rPr lang="tr-TR" sz="2000" b="1" dirty="0"/>
              <a:t>kutusunun tutuşması, elektrik kontağı, soba, </a:t>
            </a:r>
          </a:p>
          <a:p>
            <a:pPr marL="590550" indent="-590550" eaLnBrk="1" hangingPunct="1">
              <a:lnSpc>
                <a:spcPct val="80000"/>
              </a:lnSpc>
              <a:buFont typeface="Wingdings" pitchFamily="2" charset="2"/>
              <a:buNone/>
            </a:pPr>
            <a:r>
              <a:rPr lang="tr-TR" sz="2000" b="1" dirty="0"/>
              <a:t>baca gibi etkenlerledir.Genel olarak ahşap </a:t>
            </a:r>
          </a:p>
          <a:p>
            <a:pPr marL="590550" indent="-590550" eaLnBrk="1" hangingPunct="1">
              <a:lnSpc>
                <a:spcPct val="80000"/>
              </a:lnSpc>
              <a:buFont typeface="Wingdings" pitchFamily="2" charset="2"/>
              <a:buNone/>
            </a:pPr>
            <a:r>
              <a:rPr lang="tr-TR" sz="2000" b="1" dirty="0"/>
              <a:t>yangınlarını her türlü söndürme vasıtası ve </a:t>
            </a:r>
          </a:p>
          <a:p>
            <a:pPr marL="590550" indent="-590550" eaLnBrk="1" hangingPunct="1">
              <a:lnSpc>
                <a:spcPct val="80000"/>
              </a:lnSpc>
              <a:buFont typeface="Wingdings" pitchFamily="2" charset="2"/>
              <a:buNone/>
            </a:pPr>
            <a:r>
              <a:rPr lang="tr-TR" sz="2000" b="1" dirty="0"/>
              <a:t>söndürme cihazları ile söndürebiliriz .</a:t>
            </a:r>
          </a:p>
          <a:p>
            <a:pPr marL="590550" indent="-590550" eaLnBrk="1" hangingPunct="1">
              <a:lnSpc>
                <a:spcPct val="80000"/>
              </a:lnSpc>
              <a:buFont typeface="Wingdings" pitchFamily="2" charset="2"/>
              <a:buNone/>
            </a:pPr>
            <a:r>
              <a:rPr lang="tr-TR" sz="2000" b="1" dirty="0"/>
              <a:t>Tuğla yığma binalarda çatı ve üst katlarda çıkan </a:t>
            </a:r>
          </a:p>
          <a:p>
            <a:pPr marL="590550" indent="-590550" eaLnBrk="1" hangingPunct="1">
              <a:lnSpc>
                <a:spcPct val="80000"/>
              </a:lnSpc>
              <a:buFont typeface="Wingdings" pitchFamily="2" charset="2"/>
              <a:buNone/>
            </a:pPr>
            <a:r>
              <a:rPr lang="tr-TR" sz="2000" b="1" dirty="0"/>
              <a:t>yangında yanan katların enkazlarının aşağı </a:t>
            </a:r>
          </a:p>
          <a:p>
            <a:pPr marL="590550" indent="-590550" eaLnBrk="1" hangingPunct="1">
              <a:lnSpc>
                <a:spcPct val="80000"/>
              </a:lnSpc>
              <a:buFont typeface="Wingdings" pitchFamily="2" charset="2"/>
              <a:buNone/>
            </a:pPr>
            <a:r>
              <a:rPr lang="tr-TR" sz="2000" b="1" dirty="0"/>
              <a:t>katlara dökülmesi ihtimali olabileceğinden </a:t>
            </a:r>
          </a:p>
          <a:p>
            <a:pPr marL="590550" indent="-590550" eaLnBrk="1" hangingPunct="1">
              <a:lnSpc>
                <a:spcPct val="80000"/>
              </a:lnSpc>
              <a:buFont typeface="Wingdings" pitchFamily="2" charset="2"/>
              <a:buNone/>
            </a:pPr>
            <a:r>
              <a:rPr lang="tr-TR" sz="2000" b="1" dirty="0"/>
              <a:t>söndürmede kullanılan suyun ağırlığı da buna </a:t>
            </a:r>
          </a:p>
          <a:p>
            <a:pPr marL="590550" indent="-590550" eaLnBrk="1" hangingPunct="1">
              <a:lnSpc>
                <a:spcPct val="80000"/>
              </a:lnSpc>
              <a:buFont typeface="Wingdings" pitchFamily="2" charset="2"/>
              <a:buNone/>
            </a:pPr>
            <a:r>
              <a:rPr lang="tr-TR" sz="2000" b="1" dirty="0"/>
              <a:t>eklenince enkazın yıkıldığı katın tabanında </a:t>
            </a:r>
          </a:p>
          <a:p>
            <a:pPr marL="590550" indent="-590550" eaLnBrk="1" hangingPunct="1">
              <a:lnSpc>
                <a:spcPct val="80000"/>
              </a:lnSpc>
              <a:buFont typeface="Wingdings" pitchFamily="2" charset="2"/>
              <a:buNone/>
            </a:pPr>
            <a:r>
              <a:rPr lang="tr-TR" sz="2000" b="1" dirty="0"/>
              <a:t>çökme tehlikesi belirecektir. </a:t>
            </a:r>
          </a:p>
          <a:p>
            <a:pPr marL="590550" indent="-590550" eaLnBrk="1" hangingPunct="1">
              <a:lnSpc>
                <a:spcPct val="80000"/>
              </a:lnSpc>
              <a:buFont typeface="Wingdings" pitchFamily="2" charset="2"/>
              <a:buNone/>
            </a:pPr>
            <a:r>
              <a:rPr lang="tr-TR" sz="2000" b="1" dirty="0"/>
              <a:t>Tümü ahşap binalarda döşeme ve bölme arası </a:t>
            </a:r>
          </a:p>
          <a:p>
            <a:pPr marL="590550" indent="-590550" eaLnBrk="1" hangingPunct="1">
              <a:lnSpc>
                <a:spcPct val="80000"/>
              </a:lnSpc>
              <a:buFont typeface="Wingdings" pitchFamily="2" charset="2"/>
              <a:buNone/>
            </a:pPr>
            <a:r>
              <a:rPr lang="tr-TR" sz="2000" b="1" dirty="0"/>
              <a:t>yangınları gizli olarak var olan hava akımı ile </a:t>
            </a:r>
          </a:p>
          <a:p>
            <a:pPr marL="590550" indent="-590550" eaLnBrk="1" hangingPunct="1">
              <a:lnSpc>
                <a:spcPct val="80000"/>
              </a:lnSpc>
              <a:buFont typeface="Wingdings" pitchFamily="2" charset="2"/>
              <a:buNone/>
            </a:pPr>
            <a:r>
              <a:rPr lang="tr-TR" sz="2000" b="1" dirty="0"/>
              <a:t>tüm binanın dış duvarı, bölmeleri, döşeme ve </a:t>
            </a:r>
          </a:p>
          <a:p>
            <a:pPr marL="590550" indent="-590550" eaLnBrk="1" hangingPunct="1">
              <a:lnSpc>
                <a:spcPct val="80000"/>
              </a:lnSpc>
              <a:buFont typeface="Wingdings" pitchFamily="2" charset="2"/>
              <a:buNone/>
            </a:pPr>
            <a:r>
              <a:rPr lang="tr-TR" sz="2000" b="1" dirty="0"/>
              <a:t>tavan aralarını sardığından binanın taşıma gücü </a:t>
            </a:r>
          </a:p>
          <a:p>
            <a:pPr marL="590550" indent="-590550" eaLnBrk="1" hangingPunct="1">
              <a:lnSpc>
                <a:spcPct val="80000"/>
              </a:lnSpc>
              <a:buFont typeface="Wingdings" pitchFamily="2" charset="2"/>
              <a:buNone/>
            </a:pPr>
            <a:r>
              <a:rPr lang="tr-TR" sz="2000" b="1" dirty="0"/>
              <a:t>çok azalır ve ani çökmelere neden olur. </a:t>
            </a:r>
          </a:p>
        </p:txBody>
      </p:sp>
      <p:pic>
        <p:nvPicPr>
          <p:cNvPr id="60420" name="Picture 5" descr="081123_BEYOĞLU_DAİRE_YANGINI_MANSET"/>
          <p:cNvPicPr>
            <a:picLocks noChangeAspect="1" noChangeArrowheads="1"/>
          </p:cNvPicPr>
          <p:nvPr/>
        </p:nvPicPr>
        <p:blipFill>
          <a:blip r:embed="rId2" cstate="print"/>
          <a:srcRect/>
          <a:stretch>
            <a:fillRect/>
          </a:stretch>
        </p:blipFill>
        <p:spPr bwMode="auto">
          <a:xfrm>
            <a:off x="5508105" y="1124744"/>
            <a:ext cx="3635896" cy="518457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62000" y="260351"/>
            <a:ext cx="7696200" cy="864394"/>
          </a:xfrm>
        </p:spPr>
        <p:txBody>
          <a:bodyPr>
            <a:normAutofit fontScale="90000"/>
          </a:bodyPr>
          <a:lstStyle/>
          <a:p>
            <a:pPr algn="ctr" eaLnBrk="1" hangingPunct="1"/>
            <a:r>
              <a:rPr lang="tr-TR" sz="2900" dirty="0"/>
              <a:t>YANGIN SÖNDÜRÜCÜ MADDELER VE YANGIN SÖNDÜRME İLKELERİ</a:t>
            </a:r>
          </a:p>
        </p:txBody>
      </p:sp>
      <p:sp>
        <p:nvSpPr>
          <p:cNvPr id="62467" name="Rectangle 3"/>
          <p:cNvSpPr>
            <a:spLocks noGrp="1" noChangeArrowheads="1"/>
          </p:cNvSpPr>
          <p:nvPr>
            <p:ph type="body" idx="1"/>
          </p:nvPr>
        </p:nvSpPr>
        <p:spPr>
          <a:xfrm>
            <a:off x="0" y="1196975"/>
            <a:ext cx="9144000" cy="5111750"/>
          </a:xfrm>
        </p:spPr>
        <p:txBody>
          <a:bodyPr>
            <a:normAutofit fontScale="92500" lnSpcReduction="10000"/>
          </a:bodyPr>
          <a:lstStyle/>
          <a:p>
            <a:pPr marL="381000" indent="-381000" eaLnBrk="1" hangingPunct="1">
              <a:lnSpc>
                <a:spcPct val="80000"/>
              </a:lnSpc>
            </a:pPr>
            <a:r>
              <a:rPr lang="tr-TR" sz="2000" b="1" dirty="0">
                <a:solidFill>
                  <a:srgbClr val="FF0000"/>
                </a:solidFill>
              </a:rPr>
              <a:t>Su</a:t>
            </a:r>
            <a:r>
              <a:rPr lang="tr-TR" sz="2000" b="1" dirty="0"/>
              <a:t>:Yangın söndürmede en fazla kullanılan maddedir. Su; söndürücü, serinletici, kapatıcı, akıcı, karışıcı ve yayılıcı özelliklere sahip bir maddedir </a:t>
            </a:r>
          </a:p>
          <a:p>
            <a:pPr marL="381000" indent="-381000" eaLnBrk="1" hangingPunct="1">
              <a:lnSpc>
                <a:spcPct val="80000"/>
              </a:lnSpc>
            </a:pPr>
            <a:r>
              <a:rPr lang="tr-TR" sz="2000" b="1" i="1" dirty="0">
                <a:solidFill>
                  <a:srgbClr val="FF0000"/>
                </a:solidFill>
              </a:rPr>
              <a:t>Soğutucu özelliği </a:t>
            </a:r>
            <a:r>
              <a:rPr lang="tr-TR" sz="2000" b="1" i="1" dirty="0"/>
              <a:t>:</a:t>
            </a:r>
            <a:r>
              <a:rPr lang="tr-TR" sz="2000" b="1" dirty="0"/>
              <a:t> Genel olarak yanan bir cismin üzerine su temas ederse temas ettiği satıh soğuyarak yanma noktasının altına iner ve yangın söner. Şurasını unutmamak gerekir ki suyun; 0,35 mm.lik damlalar halinde ateşe tatbik edilmesi suyun söndürücü vasfını artırmaktadır. Bu nedenle su verme cihazları ile 0,1 ile 1 mm. arasında bir damla büyüklüğü hasıl ederek suyu yangında kullanırsak söndürme amacına daha çabuk ulaşabiliriz. </a:t>
            </a:r>
          </a:p>
          <a:p>
            <a:pPr marL="381000" indent="-381000" eaLnBrk="1" hangingPunct="1">
              <a:lnSpc>
                <a:spcPct val="80000"/>
              </a:lnSpc>
            </a:pPr>
            <a:r>
              <a:rPr lang="tr-TR" sz="2000" b="1" i="1" dirty="0">
                <a:solidFill>
                  <a:srgbClr val="FF0000"/>
                </a:solidFill>
              </a:rPr>
              <a:t>Kaplama, Boğma Özelliği</a:t>
            </a:r>
            <a:r>
              <a:rPr lang="tr-TR" sz="2000" b="1" i="1" dirty="0"/>
              <a:t>: </a:t>
            </a:r>
            <a:r>
              <a:rPr lang="tr-TR" sz="2000" b="1" dirty="0"/>
              <a:t>Bir ateşi söndürmek için yeteri kadar </a:t>
            </a:r>
            <a:r>
              <a:rPr lang="tr-TR" sz="2000" b="1" dirty="0" err="1"/>
              <a:t>stim</a:t>
            </a:r>
            <a:r>
              <a:rPr lang="tr-TR" sz="2000" b="1" dirty="0"/>
              <a:t> meyda­na getirilerek, yanan bölgeden havayı kovmak yani ateşi oksijensiz bırakmaktadır. </a:t>
            </a:r>
          </a:p>
          <a:p>
            <a:pPr marL="381000" indent="-381000" eaLnBrk="1" hangingPunct="1">
              <a:lnSpc>
                <a:spcPct val="80000"/>
              </a:lnSpc>
            </a:pPr>
            <a:r>
              <a:rPr lang="tr-TR" sz="2000" b="1" i="1" dirty="0">
                <a:solidFill>
                  <a:srgbClr val="FF0000"/>
                </a:solidFill>
              </a:rPr>
              <a:t>Emülsiyon İçin Kullanma Özelliği</a:t>
            </a:r>
            <a:r>
              <a:rPr lang="tr-TR" sz="2000" b="1" i="1" dirty="0"/>
              <a:t>:</a:t>
            </a:r>
            <a:r>
              <a:rPr lang="tr-TR" sz="2000" b="1" dirty="0"/>
              <a:t> Birbirleriyle karışmayan iki sıvıdan biri diğerinin üzerine dağılarak küçük damlalar meydana getirir. Bu damlalar bir süre için yanıcı sıvının üzerini, kaplar, yanmayı durdurup ya­yılmasını önler. </a:t>
            </a:r>
            <a:r>
              <a:rPr lang="tr-TR" sz="2000" b="1" dirty="0" err="1"/>
              <a:t>Fuel-Oil</a:t>
            </a:r>
            <a:r>
              <a:rPr lang="tr-TR" sz="2000" b="1" dirty="0"/>
              <a:t> üzerine ince damlalar halinde püskürtülecek su yanmayı durdurur ki bu olaya </a:t>
            </a:r>
            <a:r>
              <a:rPr lang="tr-TR" sz="2000" b="1" dirty="0" err="1"/>
              <a:t>Emülsification</a:t>
            </a:r>
            <a:r>
              <a:rPr lang="tr-TR" sz="2000" b="1" dirty="0"/>
              <a:t> (</a:t>
            </a:r>
            <a:r>
              <a:rPr lang="tr-TR" sz="2000" b="1" dirty="0" err="1"/>
              <a:t>Emülsifikasyon</a:t>
            </a:r>
            <a:r>
              <a:rPr lang="tr-TR" sz="2000" b="1" dirty="0"/>
              <a:t>) denir. Aşırı su alevi çoğaltır ve yayılmasına neden olur.</a:t>
            </a:r>
          </a:p>
          <a:p>
            <a:pPr marL="381000" indent="-381000" eaLnBrk="1" hangingPunct="1">
              <a:lnSpc>
                <a:spcPct val="80000"/>
              </a:lnSpc>
            </a:pPr>
            <a:r>
              <a:rPr lang="tr-TR" sz="2000" b="1" dirty="0">
                <a:solidFill>
                  <a:srgbClr val="FF0000"/>
                </a:solidFill>
              </a:rPr>
              <a:t>KARBODİOKSİT (CO2)-</a:t>
            </a:r>
            <a:r>
              <a:rPr lang="tr-TR" sz="2000" b="1" dirty="0" err="1"/>
              <a:t>Kobondioksitin</a:t>
            </a:r>
            <a:r>
              <a:rPr lang="tr-TR" sz="2000" b="1" dirty="0"/>
              <a:t>  söndürme özelliği ateşi boğmasından kaynaklanır. Tatbik edildiğinde aniden sıvı halden gaz haline dönüşeceğinden</a:t>
            </a:r>
          </a:p>
          <a:p>
            <a:pPr marL="0" indent="0" eaLnBrk="1" hangingPunct="1">
              <a:lnSpc>
                <a:spcPct val="80000"/>
              </a:lnSpc>
              <a:buNone/>
            </a:pPr>
            <a:r>
              <a:rPr lang="tr-TR" sz="2000" b="1" dirty="0"/>
              <a:t>      Beyaz kar gibi bir madde görülür. Havadan ağır olduğu için maddenin üzerini kaplar  </a:t>
            </a:r>
          </a:p>
          <a:p>
            <a:pPr marL="0" indent="0" eaLnBrk="1" hangingPunct="1">
              <a:lnSpc>
                <a:spcPct val="80000"/>
              </a:lnSpc>
              <a:buNone/>
            </a:pPr>
            <a:r>
              <a:rPr lang="tr-TR" sz="2000" b="1" dirty="0"/>
              <a:t>      hava ile ateşin birleşmesini önleyerek boğma etkisi gösterir.</a:t>
            </a:r>
          </a:p>
          <a:p>
            <a:pPr marL="381000" indent="-381000" eaLnBrk="1" hangingPunct="1">
              <a:lnSpc>
                <a:spcPct val="80000"/>
              </a:lnSpc>
            </a:pPr>
            <a:r>
              <a:rPr lang="tr-TR" sz="2000" b="1" dirty="0"/>
              <a:t>Zehirli olduğundan kapalı ortamlarda kullanılması tehlikelidir. Benzin, Akaryakıt, Elektrik yangınlarında kullanılır. </a:t>
            </a:r>
            <a:endParaRPr lang="tr-TR" sz="2000" b="1"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6A-1318-971E-9960-5D00CF99A6C5}"/>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C9D696F-5BEC-C7E9-14BB-ED41A314A9A3}"/>
              </a:ext>
            </a:extLst>
          </p:cNvPr>
          <p:cNvSpPr>
            <a:spLocks noGrp="1"/>
          </p:cNvSpPr>
          <p:nvPr>
            <p:ph type="sldNum" sz="quarter" idx="12"/>
          </p:nvPr>
        </p:nvSpPr>
        <p:spPr/>
        <p:txBody>
          <a:bodyPr/>
          <a:lstStyle/>
          <a:p>
            <a:fld id="{F38DF745-7D3F-47F4-83A3-874385CFAA69}" type="slidenum">
              <a:rPr lang="en-US" smtClean="0"/>
              <a:pPr/>
              <a:t>9</a:t>
            </a:fld>
            <a:endParaRPr lang="en-US"/>
          </a:p>
        </p:txBody>
      </p:sp>
      <p:sp>
        <p:nvSpPr>
          <p:cNvPr id="10" name="Metin kutusu 9">
            <a:extLst>
              <a:ext uri="{FF2B5EF4-FFF2-40B4-BE49-F238E27FC236}">
                <a16:creationId xmlns:a16="http://schemas.microsoft.com/office/drawing/2014/main" id="{F93DF327-EAE1-695D-7C77-406251777D32}"/>
              </a:ext>
            </a:extLst>
          </p:cNvPr>
          <p:cNvSpPr txBox="1"/>
          <p:nvPr/>
        </p:nvSpPr>
        <p:spPr>
          <a:xfrm>
            <a:off x="457200" y="151180"/>
            <a:ext cx="8229600" cy="6740307"/>
          </a:xfrm>
          <a:prstGeom prst="rect">
            <a:avLst/>
          </a:prstGeom>
          <a:noFill/>
        </p:spPr>
        <p:txBody>
          <a:bodyPr wrap="square">
            <a:spAutoFit/>
          </a:bodyPr>
          <a:lstStyle/>
          <a:p>
            <a:pPr fontAlgn="base"/>
            <a:r>
              <a:rPr lang="tr-TR" sz="2400" b="1" dirty="0">
                <a:solidFill>
                  <a:srgbClr val="FFFF00"/>
                </a:solidFill>
                <a:effectLst/>
                <a:latin typeface="Arial Narrow" panose="020B0606020202030204" pitchFamily="34" charset="0"/>
                <a:ea typeface="Times New Roman" panose="02020603050405020304" pitchFamily="18" charset="0"/>
                <a:cs typeface="Open Sans" panose="020B0606030504020204" pitchFamily="34" charset="0"/>
              </a:rPr>
              <a:t>A) DOĞAL AFETLER ;</a:t>
            </a:r>
            <a:endParaRPr lang="tr-TR" sz="2400" dirty="0">
              <a:solidFill>
                <a:srgbClr val="FFFF00"/>
              </a:solidFill>
              <a:effectLst/>
              <a:latin typeface="Times New Roman" panose="02020603050405020304" pitchFamily="18" charset="0"/>
              <a:ea typeface="Times New Roman" panose="02020603050405020304" pitchFamily="18" charset="0"/>
            </a:endParaRPr>
          </a:p>
          <a:p>
            <a:pPr fontAlgn="base"/>
            <a:r>
              <a:rPr lang="tr-TR" sz="2400" b="1" dirty="0">
                <a:solidFill>
                  <a:srgbClr val="FFC000"/>
                </a:solidFill>
                <a:effectLst/>
                <a:latin typeface="Arial Narrow" panose="020B0606020202030204" pitchFamily="34" charset="0"/>
                <a:ea typeface="Times New Roman" panose="02020603050405020304" pitchFamily="18" charset="0"/>
              </a:rPr>
              <a:t>Jeolojik ve Jeomorfolojik Kökenliler</a:t>
            </a:r>
            <a:endParaRPr lang="tr-TR" sz="2400" dirty="0">
              <a:solidFill>
                <a:srgbClr val="FFC000"/>
              </a:solidFill>
              <a:effectLst/>
              <a:latin typeface="Times New Roman" panose="02020603050405020304" pitchFamily="18" charset="0"/>
              <a:ea typeface="Times New Roman" panose="02020603050405020304" pitchFamily="18" charset="0"/>
            </a:endParaRPr>
          </a:p>
          <a:p>
            <a:pPr fontAlgn="base"/>
            <a:r>
              <a:rPr lang="tr-TR" sz="2400" dirty="0">
                <a:solidFill>
                  <a:srgbClr val="000000"/>
                </a:solidFill>
                <a:effectLst/>
                <a:latin typeface="Arial Narrow" panose="020B0606020202030204" pitchFamily="34" charset="0"/>
                <a:ea typeface="Times New Roman" panose="02020603050405020304" pitchFamily="18" charset="0"/>
              </a:rPr>
              <a:t>-Deprem, </a:t>
            </a:r>
            <a:endParaRPr lang="tr-TR" sz="2400" dirty="0">
              <a:effectLst/>
              <a:latin typeface="Times New Roman" panose="02020603050405020304" pitchFamily="18" charset="0"/>
              <a:ea typeface="Times New Roman" panose="02020603050405020304" pitchFamily="18" charset="0"/>
            </a:endParaRPr>
          </a:p>
          <a:p>
            <a:pPr fontAlgn="base"/>
            <a:r>
              <a:rPr lang="tr-TR" sz="2400" dirty="0">
                <a:solidFill>
                  <a:srgbClr val="000000"/>
                </a:solidFill>
                <a:effectLst/>
                <a:latin typeface="Arial Narrow" panose="020B0606020202030204" pitchFamily="34" charset="0"/>
                <a:ea typeface="Times New Roman" panose="02020603050405020304" pitchFamily="18" charset="0"/>
              </a:rPr>
              <a:t>-Tsunami,</a:t>
            </a:r>
            <a:endParaRPr lang="tr-TR" sz="2400" dirty="0">
              <a:effectLst/>
              <a:latin typeface="Times New Roman" panose="02020603050405020304" pitchFamily="18" charset="0"/>
              <a:ea typeface="Times New Roman" panose="02020603050405020304" pitchFamily="18" charset="0"/>
            </a:endParaRPr>
          </a:p>
          <a:p>
            <a:pPr fontAlgn="base"/>
            <a:r>
              <a:rPr lang="tr-TR" sz="2400" dirty="0">
                <a:solidFill>
                  <a:srgbClr val="000000"/>
                </a:solidFill>
                <a:effectLst/>
                <a:latin typeface="Arial Narrow" panose="020B0606020202030204" pitchFamily="34" charset="0"/>
                <a:ea typeface="Times New Roman" panose="02020603050405020304" pitchFamily="18" charset="0"/>
              </a:rPr>
              <a:t>-Volkanik Patlamalar, </a:t>
            </a:r>
            <a:endParaRPr lang="tr-TR" sz="2400" dirty="0">
              <a:effectLst/>
              <a:latin typeface="Times New Roman" panose="02020603050405020304" pitchFamily="18" charset="0"/>
              <a:ea typeface="Times New Roman" panose="02020603050405020304" pitchFamily="18" charset="0"/>
            </a:endParaRPr>
          </a:p>
          <a:p>
            <a:pPr fontAlgn="base"/>
            <a:r>
              <a:rPr lang="tr-TR" sz="2400" dirty="0">
                <a:solidFill>
                  <a:srgbClr val="000000"/>
                </a:solidFill>
                <a:effectLst/>
                <a:latin typeface="Arial Narrow" panose="020B0606020202030204" pitchFamily="34" charset="0"/>
                <a:ea typeface="Times New Roman" panose="02020603050405020304" pitchFamily="18" charset="0"/>
              </a:rPr>
              <a:t>-Heyelan, </a:t>
            </a:r>
            <a:endParaRPr lang="tr-TR" sz="2400" dirty="0">
              <a:effectLst/>
              <a:latin typeface="Times New Roman" panose="02020603050405020304" pitchFamily="18" charset="0"/>
              <a:ea typeface="Times New Roman" panose="02020603050405020304" pitchFamily="18" charset="0"/>
            </a:endParaRPr>
          </a:p>
          <a:p>
            <a:pPr fontAlgn="base"/>
            <a:r>
              <a:rPr lang="tr-TR" sz="2400" dirty="0">
                <a:solidFill>
                  <a:srgbClr val="000000"/>
                </a:solidFill>
                <a:effectLst/>
                <a:latin typeface="Arial Narrow" panose="020B0606020202030204" pitchFamily="34" charset="0"/>
                <a:ea typeface="Times New Roman" panose="02020603050405020304" pitchFamily="18" charset="0"/>
              </a:rPr>
              <a:t>-Kaya düşmesi</a:t>
            </a:r>
            <a:endParaRPr lang="tr-TR" sz="2400" dirty="0">
              <a:effectLst/>
              <a:latin typeface="Times New Roman" panose="02020603050405020304" pitchFamily="18" charset="0"/>
              <a:ea typeface="Times New Roman" panose="02020603050405020304" pitchFamily="18" charset="0"/>
            </a:endParaRPr>
          </a:p>
          <a:p>
            <a:pPr fontAlgn="base"/>
            <a:r>
              <a:rPr lang="tr-TR" sz="2400" b="1" dirty="0">
                <a:solidFill>
                  <a:srgbClr val="FFC000"/>
                </a:solidFill>
                <a:effectLst/>
                <a:latin typeface="Arial Narrow" panose="020B0606020202030204" pitchFamily="34" charset="0"/>
                <a:ea typeface="Times New Roman" panose="02020603050405020304" pitchFamily="18" charset="0"/>
              </a:rPr>
              <a:t>Meteorolojik Kökenliler</a:t>
            </a:r>
            <a:endParaRPr lang="tr-TR" sz="2400" dirty="0">
              <a:solidFill>
                <a:srgbClr val="FFC000"/>
              </a:solidFill>
              <a:effectLst/>
              <a:latin typeface="Times New Roman" panose="02020603050405020304" pitchFamily="18" charset="0"/>
              <a:ea typeface="Times New Roman" panose="02020603050405020304" pitchFamily="18" charset="0"/>
            </a:endParaRPr>
          </a:p>
          <a:p>
            <a:r>
              <a:rPr lang="tr-TR" sz="24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Meteorolojik kökenli afetlerin en çok görülenleri; Sel, Aşırı kar, Çığ, Don, Fırtına, Tipi, Yıldırım düşmesi, Dolu, Sis, Kuraklık, Orman yangını ve İklim değişiklikleridir.</a:t>
            </a:r>
            <a:endParaRPr lang="tr-TR" sz="2400" dirty="0">
              <a:solidFill>
                <a:schemeClr val="bg1"/>
              </a:solidFill>
              <a:effectLst/>
              <a:latin typeface="Times New Roman" panose="02020603050405020304" pitchFamily="18" charset="0"/>
              <a:ea typeface="Times New Roman" panose="02020603050405020304" pitchFamily="18" charset="0"/>
            </a:endParaRPr>
          </a:p>
          <a:p>
            <a:r>
              <a:rPr lang="tr-TR" sz="2400"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Meteorolojik afetlerin oluşumunu hazırlayan temel etkenler atmosfer kökenli olmasına karşın, bazılarında afetin oluştuğu yerin özellikleri de etkili olmaktadır. Sel, çığ ve sis buna örnek olarak verilebilir.</a:t>
            </a:r>
            <a:endParaRPr lang="tr-TR" sz="2400" dirty="0">
              <a:solidFill>
                <a:schemeClr val="bg1"/>
              </a:solidFill>
              <a:effectLst/>
              <a:latin typeface="Times New Roman" panose="02020603050405020304" pitchFamily="18" charset="0"/>
              <a:ea typeface="Times New Roman" panose="02020603050405020304" pitchFamily="18" charset="0"/>
            </a:endParaRPr>
          </a:p>
          <a:p>
            <a:pPr fontAlgn="base"/>
            <a:r>
              <a:rPr lang="tr-TR" sz="2400" b="1" dirty="0">
                <a:solidFill>
                  <a:srgbClr val="FFC000"/>
                </a:solidFill>
                <a:effectLst/>
                <a:latin typeface="Arial Narrow" panose="020B0606020202030204" pitchFamily="34" charset="0"/>
                <a:ea typeface="Times New Roman" panose="02020603050405020304" pitchFamily="18" charset="0"/>
                <a:cs typeface="Arial" panose="020B0604020202020204" pitchFamily="34" charset="0"/>
              </a:rPr>
              <a:t>Biyolojik tehlikelerde;</a:t>
            </a:r>
            <a:r>
              <a:rPr lang="tr-TR" sz="2400" b="1" dirty="0">
                <a:solidFill>
                  <a:srgbClr val="FFC000"/>
                </a:solidFill>
                <a:effectLst/>
                <a:latin typeface="Arial Narrow" panose="020B0606020202030204" pitchFamily="34" charset="0"/>
                <a:ea typeface="Times New Roman" panose="02020603050405020304" pitchFamily="18" charset="0"/>
              </a:rPr>
              <a:t> </a:t>
            </a:r>
            <a:endParaRPr lang="tr-TR" sz="2400" dirty="0">
              <a:solidFill>
                <a:srgbClr val="FFC000"/>
              </a:solidFill>
              <a:effectLst/>
              <a:latin typeface="Times New Roman" panose="02020603050405020304" pitchFamily="18" charset="0"/>
              <a:ea typeface="Times New Roman" panose="02020603050405020304" pitchFamily="18" charset="0"/>
            </a:endParaRPr>
          </a:p>
          <a:p>
            <a:pPr fontAlgn="base"/>
            <a:r>
              <a:rPr lang="tr-TR" sz="2400" dirty="0">
                <a:effectLst/>
                <a:latin typeface="Arial Narrow" panose="020B0606020202030204" pitchFamily="34" charset="0"/>
                <a:ea typeface="Times New Roman" panose="02020603050405020304" pitchFamily="18" charset="0"/>
                <a:cs typeface="Arial" panose="020B0604020202020204" pitchFamily="34" charset="0"/>
              </a:rPr>
              <a:t>* Salgın hastalıkları, veba, kolera, sarı humma, menenjit, Çekirge, haşere gibi çok çabuk ve geniş alana yayılan hem hastalık yayan hem de maddi zararlar veren olaylar istilalara örnek olarak verilebilir.</a:t>
            </a:r>
            <a:r>
              <a:rPr lang="tr-TR" sz="2400" dirty="0">
                <a:effectLst/>
                <a:latin typeface="Arial Narrow" panose="020B0606020202030204" pitchFamily="34" charset="0"/>
                <a:ea typeface="Times New Roman" panose="02020603050405020304" pitchFamily="18" charset="0"/>
              </a:rPr>
              <a:t> </a:t>
            </a:r>
            <a:endParaRPr lang="tr-TR"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4504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260350"/>
            <a:ext cx="7696200" cy="431800"/>
          </a:xfrm>
        </p:spPr>
        <p:txBody>
          <a:bodyPr>
            <a:normAutofit fontScale="90000"/>
          </a:bodyPr>
          <a:lstStyle/>
          <a:p>
            <a:pPr algn="ctr" eaLnBrk="1" hangingPunct="1"/>
            <a:r>
              <a:rPr lang="tr-TR" sz="2900" b="1"/>
              <a:t>Kuru Kimyevi Toz</a:t>
            </a:r>
            <a:r>
              <a:rPr lang="tr-TR" sz="2900"/>
              <a:t> </a:t>
            </a:r>
          </a:p>
        </p:txBody>
      </p:sp>
      <p:sp>
        <p:nvSpPr>
          <p:cNvPr id="63491" name="Rectangle 3"/>
          <p:cNvSpPr>
            <a:spLocks noGrp="1" noChangeArrowheads="1"/>
          </p:cNvSpPr>
          <p:nvPr>
            <p:ph type="body" idx="1"/>
          </p:nvPr>
        </p:nvSpPr>
        <p:spPr>
          <a:xfrm>
            <a:off x="323850" y="1124743"/>
            <a:ext cx="8569325" cy="5183981"/>
          </a:xfrm>
        </p:spPr>
        <p:txBody>
          <a:bodyPr>
            <a:noAutofit/>
          </a:bodyPr>
          <a:lstStyle/>
          <a:p>
            <a:pPr marL="590550" indent="-590550" eaLnBrk="1" hangingPunct="1">
              <a:lnSpc>
                <a:spcPct val="80000"/>
              </a:lnSpc>
              <a:buFont typeface="Wingdings" pitchFamily="2" charset="2"/>
              <a:buNone/>
            </a:pPr>
            <a:r>
              <a:rPr lang="tr-TR" sz="2000" b="1" dirty="0">
                <a:solidFill>
                  <a:srgbClr val="FF0000"/>
                </a:solidFill>
              </a:rPr>
              <a:t>B ve C sınıfı yangınlar için kullanılan tozlar: </a:t>
            </a:r>
            <a:r>
              <a:rPr lang="tr-TR" sz="2000" b="1" dirty="0"/>
              <a:t>Sodyum bikarbonat asıllı tozlardır. A, B, C sınıfa yangınlarda kul­lanılan tozlar ise genelde Amonyum Fosfat asıllı bileşiklerden meydana gelmektedir. </a:t>
            </a:r>
          </a:p>
          <a:p>
            <a:pPr marL="590550" indent="-590550" eaLnBrk="1" hangingPunct="1">
              <a:lnSpc>
                <a:spcPct val="80000"/>
              </a:lnSpc>
              <a:buFont typeface="Wingdings" pitchFamily="2" charset="2"/>
              <a:buNone/>
            </a:pPr>
            <a:r>
              <a:rPr lang="tr-TR" sz="2000" b="1" i="1" dirty="0">
                <a:solidFill>
                  <a:srgbClr val="FF0000"/>
                </a:solidFill>
              </a:rPr>
              <a:t>Kuru Kimyevi Tozların Söndürücülük Özellikleri:</a:t>
            </a:r>
            <a:r>
              <a:rPr lang="tr-TR" sz="2000" b="1" dirty="0">
                <a:solidFill>
                  <a:srgbClr val="FF0000"/>
                </a:solidFill>
              </a:rPr>
              <a:t> </a:t>
            </a:r>
            <a:r>
              <a:rPr lang="tr-TR" sz="2000" b="1" dirty="0"/>
              <a:t>Kuru kimyevi tozlar ateşi boğarak, soğutarak, zincirleme yanma olayını kesintiye uğratarak söndürürler. </a:t>
            </a:r>
          </a:p>
          <a:p>
            <a:pPr marL="590550" indent="-590550" eaLnBrk="1" hangingPunct="1">
              <a:lnSpc>
                <a:spcPct val="80000"/>
              </a:lnSpc>
              <a:buFont typeface="Wingdings" pitchFamily="2" charset="2"/>
              <a:buNone/>
            </a:pPr>
            <a:r>
              <a:rPr lang="tr-TR" sz="2000" b="1" i="1" dirty="0">
                <a:solidFill>
                  <a:srgbClr val="FF0000"/>
                </a:solidFill>
              </a:rPr>
              <a:t>Kuru Kimyevi Tozların Ateşi Boğarak Söndür­me Özelliği: </a:t>
            </a:r>
            <a:r>
              <a:rPr lang="tr-TR" sz="2000" b="1" dirty="0"/>
              <a:t>Kuru kimyevi tozlar ateşe püskürtüldükleri zaman çıkardıkları karbondioksitle alevi kısmen boğarlar. </a:t>
            </a:r>
          </a:p>
          <a:p>
            <a:pPr marL="590550" indent="-590550" eaLnBrk="1" hangingPunct="1">
              <a:lnSpc>
                <a:spcPct val="80000"/>
              </a:lnSpc>
              <a:buFont typeface="Wingdings" pitchFamily="2" charset="2"/>
              <a:buNone/>
            </a:pPr>
            <a:r>
              <a:rPr lang="tr-TR" sz="2000" b="1" i="1" dirty="0">
                <a:solidFill>
                  <a:srgbClr val="FF0000"/>
                </a:solidFill>
              </a:rPr>
              <a:t>Kuru Kimyevi Tozların Soğutucu Özelliği: </a:t>
            </a:r>
            <a:r>
              <a:rPr lang="tr-TR" sz="2000" b="1" dirty="0"/>
              <a:t>Kuru kimyevi tozlar ateşe püskürtüldükleri zaman sıcaklığın bir kısmını emerler. Mesela l80 deki toz ate­şe püskürtüldüğü zaman bir gramı 300 </a:t>
            </a:r>
            <a:r>
              <a:rPr lang="tr-TR" sz="2000" b="1" dirty="0" err="1"/>
              <a:t>Co</a:t>
            </a:r>
            <a:r>
              <a:rPr lang="tr-TR" sz="2000" b="1" dirty="0"/>
              <a:t> yükselerek 79 kalorilik bir ısı </a:t>
            </a:r>
            <a:r>
              <a:rPr lang="tr-TR" sz="2000" b="1" dirty="0" err="1"/>
              <a:t>absorbe</a:t>
            </a:r>
            <a:r>
              <a:rPr lang="tr-TR" sz="2000" b="1" dirty="0"/>
              <a:t> eder. </a:t>
            </a:r>
          </a:p>
          <a:p>
            <a:pPr marL="590550" indent="-590550" eaLnBrk="1" hangingPunct="1">
              <a:lnSpc>
                <a:spcPct val="80000"/>
              </a:lnSpc>
              <a:buFont typeface="Wingdings" pitchFamily="2" charset="2"/>
              <a:buNone/>
            </a:pPr>
            <a:r>
              <a:rPr lang="tr-TR" sz="2000" b="1" i="1" dirty="0">
                <a:solidFill>
                  <a:srgbClr val="FF0000"/>
                </a:solidFill>
              </a:rPr>
              <a:t>Kuru Kimyevi Tozların Aleve Kalkan Olma Özelliği: </a:t>
            </a:r>
            <a:r>
              <a:rPr lang="tr-TR" sz="2000" b="1" dirty="0"/>
              <a:t>Alevli yanan bir ateş üzerine püskürtülen kuru kimyevi toz, alev ile yanıcı madde arasında bir toz bulutu meydana getirerek yanıcı maddeyi alevden gelen sıcaklığa karşı korur.</a:t>
            </a:r>
          </a:p>
          <a:p>
            <a:pPr marL="590550" indent="-590550" eaLnBrk="1" hangingPunct="1">
              <a:lnSpc>
                <a:spcPct val="80000"/>
              </a:lnSpc>
              <a:buFont typeface="Wingdings" pitchFamily="2" charset="2"/>
              <a:buNone/>
            </a:pPr>
            <a:r>
              <a:rPr lang="tr-TR" sz="2000" b="1" i="1" dirty="0">
                <a:solidFill>
                  <a:srgbClr val="FF0000"/>
                </a:solidFill>
              </a:rPr>
              <a:t>Kuru Kimyevi Tozların “Zincirleme Yanma Olayını” Engelleme Özelliği: </a:t>
            </a:r>
            <a:r>
              <a:rPr lang="tr-TR" sz="2000" b="1" dirty="0"/>
              <a:t>Yanma olayının devam edebilmesi için ya­nan yerde açığa çıkan bazı maddelerin birbirleriyle birleşerek reaksiyonlar meydana getirmesi şarttır.</a:t>
            </a:r>
          </a:p>
          <a:p>
            <a:pPr marL="590550" indent="-590550" eaLnBrk="1" hangingPunct="1">
              <a:lnSpc>
                <a:spcPct val="80000"/>
              </a:lnSpc>
              <a:buFont typeface="Wingdings" pitchFamily="2" charset="2"/>
              <a:buNone/>
            </a:pPr>
            <a:endParaRPr lang="tr-TR" sz="20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62000" y="333375"/>
            <a:ext cx="7696200" cy="431800"/>
          </a:xfrm>
        </p:spPr>
        <p:txBody>
          <a:bodyPr>
            <a:normAutofit fontScale="90000"/>
          </a:bodyPr>
          <a:lstStyle/>
          <a:p>
            <a:pPr algn="ctr" eaLnBrk="1" hangingPunct="1"/>
            <a:r>
              <a:rPr lang="tr-TR" sz="2900" b="1"/>
              <a:t>Köpük (FOAM):</a:t>
            </a:r>
            <a:r>
              <a:rPr lang="tr-TR" sz="2900"/>
              <a:t> </a:t>
            </a:r>
          </a:p>
        </p:txBody>
      </p:sp>
      <p:sp>
        <p:nvSpPr>
          <p:cNvPr id="64515" name="Rectangle 3"/>
          <p:cNvSpPr>
            <a:spLocks noGrp="1" noChangeArrowheads="1"/>
          </p:cNvSpPr>
          <p:nvPr>
            <p:ph type="body" idx="1"/>
          </p:nvPr>
        </p:nvSpPr>
        <p:spPr>
          <a:xfrm>
            <a:off x="323850" y="1124744"/>
            <a:ext cx="5832475" cy="5328444"/>
          </a:xfrm>
        </p:spPr>
        <p:txBody>
          <a:bodyPr/>
          <a:lstStyle/>
          <a:p>
            <a:pPr eaLnBrk="1" hangingPunct="1">
              <a:lnSpc>
                <a:spcPct val="80000"/>
              </a:lnSpc>
            </a:pPr>
            <a:r>
              <a:rPr lang="tr-TR" sz="1900" b="1" dirty="0" err="1"/>
              <a:t>Foam</a:t>
            </a:r>
            <a:r>
              <a:rPr lang="tr-TR" sz="1900" b="1" dirty="0"/>
              <a:t> kimyasal bileşiktir. Basınçlı su ile karıştığında, karışım köpük yapıcıdan tazyikle geçerken hava ile karışır ve köpüğü meydana getirir. Köpük; yangın yüzeyini battaniye gibi tamamen kaplar, hava ile teması keser. Oksijen alamayan yanıcı madde sönmüş olur. </a:t>
            </a:r>
          </a:p>
          <a:p>
            <a:pPr eaLnBrk="1" hangingPunct="1">
              <a:lnSpc>
                <a:spcPct val="80000"/>
              </a:lnSpc>
              <a:buFont typeface="Wingdings" pitchFamily="2" charset="2"/>
              <a:buNone/>
            </a:pPr>
            <a:r>
              <a:rPr lang="tr-TR" sz="1900" b="1" i="1" dirty="0"/>
              <a:t>	</a:t>
            </a:r>
            <a:r>
              <a:rPr lang="tr-TR" sz="1900" b="1" i="1" dirty="0">
                <a:solidFill>
                  <a:srgbClr val="FF0000"/>
                </a:solidFill>
              </a:rPr>
              <a:t>   Köpükte Genel Olarak Aranacak Özellikler</a:t>
            </a:r>
            <a:r>
              <a:rPr lang="tr-TR" sz="1900" b="1" i="1" dirty="0"/>
              <a:t>: </a:t>
            </a:r>
            <a:endParaRPr lang="tr-TR" sz="1900" b="1" dirty="0"/>
          </a:p>
          <a:p>
            <a:pPr eaLnBrk="1" hangingPunct="1">
              <a:lnSpc>
                <a:spcPct val="80000"/>
              </a:lnSpc>
            </a:pPr>
            <a:r>
              <a:rPr lang="tr-TR" sz="1900" b="1" dirty="0"/>
              <a:t>Köpük hidrolize edilmiş sıvı durumda olmalı, </a:t>
            </a:r>
          </a:p>
          <a:p>
            <a:pPr eaLnBrk="1" hangingPunct="1">
              <a:lnSpc>
                <a:spcPct val="80000"/>
              </a:lnSpc>
            </a:pPr>
            <a:r>
              <a:rPr lang="tr-TR" sz="1900" b="1" dirty="0"/>
              <a:t>Su ile karıştığında karışımın en az 15 ka­tı köpük oluşmalı,</a:t>
            </a:r>
          </a:p>
          <a:p>
            <a:pPr eaLnBrk="1" hangingPunct="1">
              <a:lnSpc>
                <a:spcPct val="80000"/>
              </a:lnSpc>
            </a:pPr>
            <a:r>
              <a:rPr lang="tr-TR" sz="1900" b="1" dirty="0"/>
              <a:t>En az 10 yıl özelliğini kaybetmemelidir.</a:t>
            </a:r>
          </a:p>
          <a:p>
            <a:pPr eaLnBrk="1" hangingPunct="1">
              <a:lnSpc>
                <a:spcPct val="80000"/>
              </a:lnSpc>
              <a:buFont typeface="Wingdings" pitchFamily="2" charset="2"/>
              <a:buNone/>
            </a:pPr>
            <a:r>
              <a:rPr lang="tr-TR" sz="1900" b="1" i="1" dirty="0"/>
              <a:t>        </a:t>
            </a:r>
            <a:r>
              <a:rPr lang="tr-TR" sz="1900" b="1" i="1" dirty="0">
                <a:solidFill>
                  <a:srgbClr val="FF0000"/>
                </a:solidFill>
              </a:rPr>
              <a:t>Köpüklerin Kullanılma Alanları:</a:t>
            </a:r>
            <a:endParaRPr lang="tr-TR" sz="1900" b="1" dirty="0">
              <a:solidFill>
                <a:srgbClr val="FF0000"/>
              </a:solidFill>
            </a:endParaRPr>
          </a:p>
          <a:p>
            <a:pPr eaLnBrk="1" hangingPunct="1">
              <a:lnSpc>
                <a:spcPct val="80000"/>
              </a:lnSpc>
            </a:pPr>
            <a:r>
              <a:rPr lang="tr-TR" sz="1900" b="1" dirty="0"/>
              <a:t>Rafineriler, kimya </a:t>
            </a:r>
            <a:r>
              <a:rPr lang="tr-TR" sz="1900" b="1" dirty="0" err="1"/>
              <a:t>laboratuarları</a:t>
            </a:r>
            <a:r>
              <a:rPr lang="tr-TR" sz="1900" b="1" dirty="0"/>
              <a:t>, kimyasal madde depoları,</a:t>
            </a:r>
          </a:p>
          <a:p>
            <a:pPr eaLnBrk="1" hangingPunct="1">
              <a:lnSpc>
                <a:spcPct val="80000"/>
              </a:lnSpc>
            </a:pPr>
            <a:r>
              <a:rPr lang="tr-TR" sz="1900" b="1" dirty="0"/>
              <a:t>Boya ve vernik atölyeleri veya depoları,</a:t>
            </a:r>
          </a:p>
          <a:p>
            <a:pPr eaLnBrk="1" hangingPunct="1">
              <a:lnSpc>
                <a:spcPct val="80000"/>
              </a:lnSpc>
            </a:pPr>
            <a:r>
              <a:rPr lang="tr-TR" sz="1900" b="1" dirty="0"/>
              <a:t>Akaryakıt depolama yerleri ve dolum istasyonları</a:t>
            </a:r>
          </a:p>
          <a:p>
            <a:pPr eaLnBrk="1" hangingPunct="1">
              <a:lnSpc>
                <a:spcPct val="80000"/>
              </a:lnSpc>
            </a:pPr>
            <a:r>
              <a:rPr lang="tr-TR" sz="1900" b="1" dirty="0"/>
              <a:t>Artık yağların döküldüğü hendekler,</a:t>
            </a:r>
          </a:p>
          <a:p>
            <a:pPr eaLnBrk="1" hangingPunct="1">
              <a:lnSpc>
                <a:spcPct val="80000"/>
              </a:lnSpc>
            </a:pPr>
            <a:r>
              <a:rPr lang="tr-TR" sz="1900" b="1" dirty="0"/>
              <a:t>Akaryakıt tankerleri, tanker, kargo ambarları,</a:t>
            </a:r>
          </a:p>
          <a:p>
            <a:pPr eaLnBrk="1" hangingPunct="1">
              <a:lnSpc>
                <a:spcPct val="80000"/>
              </a:lnSpc>
            </a:pPr>
            <a:r>
              <a:rPr lang="tr-TR" sz="1900" b="1" dirty="0"/>
              <a:t>Hava alanları, uçak hangarları, </a:t>
            </a:r>
          </a:p>
        </p:txBody>
      </p:sp>
      <p:pic>
        <p:nvPicPr>
          <p:cNvPr id="64516" name="Picture 5" descr="kopuk_makinasi_partisi_parti"/>
          <p:cNvPicPr>
            <a:picLocks noChangeAspect="1" noChangeArrowheads="1"/>
          </p:cNvPicPr>
          <p:nvPr/>
        </p:nvPicPr>
        <p:blipFill>
          <a:blip r:embed="rId2" cstate="print"/>
          <a:srcRect/>
          <a:stretch>
            <a:fillRect/>
          </a:stretch>
        </p:blipFill>
        <p:spPr bwMode="auto">
          <a:xfrm>
            <a:off x="5940424" y="1484784"/>
            <a:ext cx="3203575" cy="4896544"/>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95288" y="333375"/>
            <a:ext cx="8353425" cy="647353"/>
          </a:xfrm>
        </p:spPr>
        <p:txBody>
          <a:bodyPr>
            <a:normAutofit fontScale="90000"/>
          </a:bodyPr>
          <a:lstStyle/>
          <a:p>
            <a:pPr algn="ctr" eaLnBrk="1" hangingPunct="1"/>
            <a:r>
              <a:rPr lang="tr-TR" sz="2900" dirty="0" err="1"/>
              <a:t>YangIn</a:t>
            </a:r>
            <a:r>
              <a:rPr lang="tr-TR" sz="2900" dirty="0"/>
              <a:t> </a:t>
            </a:r>
            <a:r>
              <a:rPr lang="tr-TR" sz="2900" dirty="0" err="1"/>
              <a:t>sInIflarIna</a:t>
            </a:r>
            <a:r>
              <a:rPr lang="tr-TR" sz="2900" dirty="0"/>
              <a:t> göre söndürücü maddeler</a:t>
            </a:r>
          </a:p>
        </p:txBody>
      </p:sp>
      <p:sp>
        <p:nvSpPr>
          <p:cNvPr id="65539" name="Rectangle 3"/>
          <p:cNvSpPr>
            <a:spLocks noGrp="1" noChangeArrowheads="1"/>
          </p:cNvSpPr>
          <p:nvPr>
            <p:ph type="body" idx="1"/>
          </p:nvPr>
        </p:nvSpPr>
        <p:spPr>
          <a:xfrm>
            <a:off x="395288" y="1268413"/>
            <a:ext cx="8748712" cy="5112915"/>
          </a:xfrm>
        </p:spPr>
        <p:txBody>
          <a:bodyPr>
            <a:normAutofit fontScale="92500" lnSpcReduction="10000"/>
          </a:bodyPr>
          <a:lstStyle/>
          <a:p>
            <a:pPr eaLnBrk="1" hangingPunct="1">
              <a:lnSpc>
                <a:spcPct val="80000"/>
              </a:lnSpc>
            </a:pPr>
            <a:r>
              <a:rPr lang="tr-TR" sz="2400" b="1" dirty="0">
                <a:solidFill>
                  <a:srgbClr val="FF0000"/>
                </a:solidFill>
              </a:rPr>
              <a:t>A Sınıfı Yangınlar</a:t>
            </a:r>
            <a:r>
              <a:rPr lang="tr-TR" sz="2400" b="1" dirty="0"/>
              <a:t>: (Soğutma) Su, su esaslı cihazlar, kuru kimyevi tozlu cihazlar kullanılır.</a:t>
            </a:r>
          </a:p>
          <a:p>
            <a:pPr eaLnBrk="1" hangingPunct="1">
              <a:lnSpc>
                <a:spcPct val="80000"/>
              </a:lnSpc>
            </a:pPr>
            <a:r>
              <a:rPr lang="tr-TR" sz="2400" b="1" dirty="0">
                <a:solidFill>
                  <a:srgbClr val="FF0000"/>
                </a:solidFill>
              </a:rPr>
              <a:t>B Sınıfı Yangınlar</a:t>
            </a:r>
            <a:r>
              <a:rPr lang="tr-TR" sz="2400" b="1" dirty="0"/>
              <a:t>: (Boğma) Yanan madde ile oksijen teması kesilerek söndürülür. Kum, toprak, köpüklü, karbonhidratlı ve kuru kimyasal tozlu cihazlarla yangın söndürülebilir.</a:t>
            </a:r>
          </a:p>
          <a:p>
            <a:pPr eaLnBrk="1" hangingPunct="1">
              <a:lnSpc>
                <a:spcPct val="80000"/>
              </a:lnSpc>
            </a:pPr>
            <a:r>
              <a:rPr lang="tr-TR" sz="2400" b="1" dirty="0">
                <a:solidFill>
                  <a:srgbClr val="FF0000"/>
                </a:solidFill>
              </a:rPr>
              <a:t>C Sınıfı Yangınlar</a:t>
            </a:r>
            <a:r>
              <a:rPr lang="tr-TR" sz="2400" b="1" dirty="0"/>
              <a:t>: (Yanıcı Maddenin Ortadan Kaldırılması) Önce yanıcı madde olan gaz musluğundan kapatılmalı, daha sonra etrafta tutuşturduğu ve yanmasına sebep olduğu maddelerin cinsine uygun söndürme uygulanmalıdır. (Örneğin: soğutma, boğma gibi.)</a:t>
            </a:r>
          </a:p>
          <a:p>
            <a:pPr>
              <a:lnSpc>
                <a:spcPct val="80000"/>
              </a:lnSpc>
            </a:pPr>
            <a:r>
              <a:rPr lang="tr-TR" sz="2400" b="1" dirty="0">
                <a:solidFill>
                  <a:srgbClr val="FF0000"/>
                </a:solidFill>
              </a:rPr>
              <a:t>D Sınıfı Yangınlar</a:t>
            </a:r>
            <a:r>
              <a:rPr lang="tr-TR" sz="2400" b="1" dirty="0"/>
              <a:t>: (Kimyasal Reaksiyon Sonucu söndürme) Özel amaçlı üretilmiş D Sınıfı Kuru Toz ile söndürülür.</a:t>
            </a:r>
            <a:r>
              <a:rPr lang="tr-TR" sz="2400" b="1" dirty="0">
                <a:solidFill>
                  <a:srgbClr val="FF0000"/>
                </a:solidFill>
              </a:rPr>
              <a:t> </a:t>
            </a:r>
            <a:r>
              <a:rPr lang="tr-TR" sz="2400" b="1" dirty="0"/>
              <a:t>Yanan metale uygun kimyasal söndürme maddesi kullanılmalıdır.</a:t>
            </a:r>
          </a:p>
          <a:p>
            <a:pPr eaLnBrk="1" hangingPunct="1">
              <a:lnSpc>
                <a:spcPct val="80000"/>
              </a:lnSpc>
            </a:pPr>
            <a:r>
              <a:rPr lang="tr-TR" sz="2400" b="1" dirty="0">
                <a:solidFill>
                  <a:srgbClr val="FF0000"/>
                </a:solidFill>
              </a:rPr>
              <a:t>Halojenli Hidrokarbonlar-</a:t>
            </a:r>
            <a:r>
              <a:rPr lang="tr-TR" sz="2400" b="1" dirty="0">
                <a:solidFill>
                  <a:schemeClr val="tx1"/>
                </a:solidFill>
              </a:rPr>
              <a:t>Kullanıldığı alanlarda zarar vermeden ve iz bırakmadan söndürür. Bilgi işlem merkezlerinde, </a:t>
            </a:r>
            <a:r>
              <a:rPr lang="tr-TR" sz="2400" b="1" dirty="0" err="1">
                <a:solidFill>
                  <a:schemeClr val="tx1"/>
                </a:solidFill>
              </a:rPr>
              <a:t>laboratuarlarda</a:t>
            </a:r>
            <a:r>
              <a:rPr lang="tr-TR" sz="2400" b="1" dirty="0">
                <a:solidFill>
                  <a:schemeClr val="tx1"/>
                </a:solidFill>
              </a:rPr>
              <a:t>, hassas cihazların bulunduğu alanlarda, telekomünikasyon merkezleri vb. yerlerde kullanılır,</a:t>
            </a:r>
          </a:p>
          <a:p>
            <a:pPr eaLnBrk="1" hangingPunct="1">
              <a:lnSpc>
                <a:spcPct val="80000"/>
              </a:lnSpc>
              <a:buNone/>
            </a:pPr>
            <a:r>
              <a:rPr lang="tr-TR" sz="2400" b="1" dirty="0">
                <a:solidFill>
                  <a:srgbClr val="FF0000"/>
                </a:solidFill>
              </a:rPr>
              <a:t>     Yağ Tavası Yangınları- </a:t>
            </a:r>
            <a:r>
              <a:rPr lang="tr-TR" sz="2400" b="1" dirty="0"/>
              <a:t>Asla Su ile söndürmeyiniz. Aksi halde </a:t>
            </a:r>
          </a:p>
          <a:p>
            <a:pPr eaLnBrk="1" hangingPunct="1">
              <a:lnSpc>
                <a:spcPct val="80000"/>
              </a:lnSpc>
              <a:buNone/>
            </a:pPr>
            <a:r>
              <a:rPr lang="tr-TR" sz="2400" b="1" dirty="0">
                <a:solidFill>
                  <a:srgbClr val="FF0000"/>
                </a:solidFill>
              </a:rPr>
              <a:t>	</a:t>
            </a:r>
            <a:r>
              <a:rPr lang="tr-TR" sz="2400" b="1" u="sng" dirty="0">
                <a:solidFill>
                  <a:srgbClr val="FF0000"/>
                </a:solidFill>
              </a:rPr>
              <a:t>PARLAMA ve PATLAMA </a:t>
            </a:r>
            <a:r>
              <a:rPr lang="tr-TR" sz="2400" b="1" u="sng" dirty="0"/>
              <a:t> </a:t>
            </a:r>
            <a:r>
              <a:rPr lang="tr-TR" sz="2400" b="1" dirty="0"/>
              <a:t>olur.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507288" cy="756002"/>
          </a:xfrm>
        </p:spPr>
        <p:txBody>
          <a:bodyPr/>
          <a:lstStyle/>
          <a:p>
            <a:pPr algn="ctr"/>
            <a:r>
              <a:rPr lang="tr-TR" dirty="0"/>
              <a:t>    YANGIN SÖNDÜRME USÜLLERİ</a:t>
            </a:r>
          </a:p>
        </p:txBody>
      </p:sp>
      <p:sp>
        <p:nvSpPr>
          <p:cNvPr id="3" name="2 İçerik Yer Tutucusu"/>
          <p:cNvSpPr>
            <a:spLocks noGrp="1"/>
          </p:cNvSpPr>
          <p:nvPr>
            <p:ph idx="1"/>
          </p:nvPr>
        </p:nvSpPr>
        <p:spPr>
          <a:xfrm>
            <a:off x="539551" y="1124745"/>
            <a:ext cx="8154151" cy="2088232"/>
          </a:xfrm>
        </p:spPr>
        <p:txBody>
          <a:bodyPr>
            <a:normAutofit fontScale="77500" lnSpcReduction="20000"/>
          </a:bodyPr>
          <a:lstStyle/>
          <a:p>
            <a:r>
              <a:rPr lang="tr-TR" b="0" dirty="0">
                <a:solidFill>
                  <a:srgbClr val="002060"/>
                </a:solidFill>
                <a:cs typeface="Arial" panose="020B0604020202020204" pitchFamily="34" charset="0"/>
              </a:rPr>
              <a:t>Bir yangını söndürebilmek için yanmayı oluşturan unsurlardan birinin yok edilmesi gerekmektedir. </a:t>
            </a:r>
          </a:p>
          <a:p>
            <a:r>
              <a:rPr lang="tr-TR" b="0" dirty="0">
                <a:solidFill>
                  <a:srgbClr val="002060"/>
                </a:solidFill>
                <a:cs typeface="Arial" panose="020B0604020202020204" pitchFamily="34" charset="0"/>
              </a:rPr>
              <a:t>Bu şartlarda yanma olayının meydana gelmesi için gerekli </a:t>
            </a:r>
            <a:r>
              <a:rPr lang="tr-TR" b="0" dirty="0">
                <a:solidFill>
                  <a:srgbClr val="FF0000"/>
                </a:solidFill>
                <a:cs typeface="Arial" panose="020B0604020202020204" pitchFamily="34" charset="0"/>
              </a:rPr>
              <a:t>ISI - OKSİJEN - YANICI MADDE</a:t>
            </a:r>
            <a:r>
              <a:rPr lang="tr-TR" b="0" dirty="0">
                <a:solidFill>
                  <a:srgbClr val="002060"/>
                </a:solidFill>
                <a:cs typeface="Arial" panose="020B0604020202020204" pitchFamily="34" charset="0"/>
              </a:rPr>
              <a:t> zincirleme reaksiyonlardan herhangi birini ortadan kaldırmamız gerekir.</a:t>
            </a:r>
          </a:p>
          <a:p>
            <a:endParaRPr lang="tr-TR" dirty="0"/>
          </a:p>
        </p:txBody>
      </p:sp>
      <p:sp>
        <p:nvSpPr>
          <p:cNvPr id="4" name="3 Slayt Numarası Yer Tutucusu"/>
          <p:cNvSpPr>
            <a:spLocks noGrp="1"/>
          </p:cNvSpPr>
          <p:nvPr>
            <p:ph type="sldNum" sz="quarter" idx="12"/>
          </p:nvPr>
        </p:nvSpPr>
        <p:spPr/>
        <p:txBody>
          <a:bodyPr/>
          <a:lstStyle/>
          <a:p>
            <a:fld id="{F38DF745-7D3F-47F4-83A3-874385CFAA69}" type="slidenum">
              <a:rPr lang="en-US" smtClean="0"/>
              <a:pPr/>
              <a:t>93</a:t>
            </a:fld>
            <a:endParaRPr lang="en-US"/>
          </a:p>
        </p:txBody>
      </p:sp>
      <p:grpSp>
        <p:nvGrpSpPr>
          <p:cNvPr id="5" name="Group 5"/>
          <p:cNvGrpSpPr>
            <a:grpSpLocks/>
          </p:cNvGrpSpPr>
          <p:nvPr/>
        </p:nvGrpSpPr>
        <p:grpSpPr bwMode="auto">
          <a:xfrm>
            <a:off x="539552" y="3645024"/>
            <a:ext cx="8154150" cy="2141687"/>
            <a:chOff x="607" y="2115"/>
            <a:chExt cx="4910" cy="1212"/>
          </a:xfrm>
        </p:grpSpPr>
        <p:grpSp>
          <p:nvGrpSpPr>
            <p:cNvPr id="6" name="Group 6"/>
            <p:cNvGrpSpPr>
              <a:grpSpLocks/>
            </p:cNvGrpSpPr>
            <p:nvPr/>
          </p:nvGrpSpPr>
          <p:grpSpPr bwMode="auto">
            <a:xfrm>
              <a:off x="2517" y="2128"/>
              <a:ext cx="1600" cy="1162"/>
              <a:chOff x="2517" y="2128"/>
              <a:chExt cx="1600" cy="1162"/>
            </a:xfrm>
          </p:grpSpPr>
          <p:sp>
            <p:nvSpPr>
              <p:cNvPr id="21" name="Text Box 7"/>
              <p:cNvSpPr txBox="1">
                <a:spLocks noChangeArrowheads="1"/>
              </p:cNvSpPr>
              <p:nvPr/>
            </p:nvSpPr>
            <p:spPr bwMode="auto">
              <a:xfrm>
                <a:off x="3129" y="2679"/>
                <a:ext cx="988" cy="212"/>
              </a:xfrm>
              <a:prstGeom prst="rect">
                <a:avLst/>
              </a:prstGeom>
              <a:solidFill>
                <a:srgbClr val="FFFF00"/>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tr-TR" sz="1600" b="1" i="1" dirty="0">
                    <a:solidFill>
                      <a:srgbClr val="0000FF"/>
                    </a:solidFill>
                    <a:cs typeface="Arial" panose="020B0604020202020204" pitchFamily="34" charset="0"/>
                  </a:rPr>
                  <a:t>YANMA YOK</a:t>
                </a:r>
              </a:p>
            </p:txBody>
          </p:sp>
          <p:sp>
            <p:nvSpPr>
              <p:cNvPr id="22" name="Freeform 8" descr="Su damlaları"/>
              <p:cNvSpPr>
                <a:spLocks/>
              </p:cNvSpPr>
              <p:nvPr/>
            </p:nvSpPr>
            <p:spPr bwMode="auto">
              <a:xfrm>
                <a:off x="2517" y="2128"/>
                <a:ext cx="705" cy="1162"/>
              </a:xfrm>
              <a:custGeom>
                <a:avLst/>
                <a:gdLst>
                  <a:gd name="T0" fmla="*/ 1296 w 1296"/>
                  <a:gd name="T1" fmla="*/ 0 h 2352"/>
                  <a:gd name="T2" fmla="*/ 0 w 1296"/>
                  <a:gd name="T3" fmla="*/ 2352 h 2352"/>
                  <a:gd name="T4" fmla="*/ 720 w 1296"/>
                  <a:gd name="T5" fmla="*/ 1920 h 2352"/>
                  <a:gd name="T6" fmla="*/ 1296 w 1296"/>
                  <a:gd name="T7" fmla="*/ 864 h 2352"/>
                  <a:gd name="T8" fmla="*/ 1296 w 1296"/>
                  <a:gd name="T9" fmla="*/ 0 h 2352"/>
                </a:gdLst>
                <a:ahLst/>
                <a:cxnLst>
                  <a:cxn ang="0">
                    <a:pos x="T0" y="T1"/>
                  </a:cxn>
                  <a:cxn ang="0">
                    <a:pos x="T2" y="T3"/>
                  </a:cxn>
                  <a:cxn ang="0">
                    <a:pos x="T4" y="T5"/>
                  </a:cxn>
                  <a:cxn ang="0">
                    <a:pos x="T6" y="T7"/>
                  </a:cxn>
                  <a:cxn ang="0">
                    <a:pos x="T8" y="T9"/>
                  </a:cxn>
                </a:cxnLst>
                <a:rect l="0" t="0" r="r" b="b"/>
                <a:pathLst>
                  <a:path w="1296" h="2352">
                    <a:moveTo>
                      <a:pt x="1296" y="0"/>
                    </a:moveTo>
                    <a:lnTo>
                      <a:pt x="0" y="2352"/>
                    </a:lnTo>
                    <a:lnTo>
                      <a:pt x="720" y="1920"/>
                    </a:lnTo>
                    <a:lnTo>
                      <a:pt x="1296" y="864"/>
                    </a:lnTo>
                    <a:lnTo>
                      <a:pt x="1296" y="0"/>
                    </a:lnTo>
                    <a:close/>
                  </a:path>
                </a:pathLst>
              </a:custGeom>
              <a:blipFill dpi="0" rotWithShape="0">
                <a:blip r:embed="rId2" cstate="print"/>
                <a:srcRect/>
                <a:tile tx="0" ty="0" sx="100000" sy="100000" flip="none" algn="tl"/>
              </a:blipFill>
              <a:ln>
                <a:noFill/>
              </a:ln>
              <a:effectLst>
                <a:prstShdw prst="shdw17" dist="17961" dir="2700000">
                  <a:srgbClr val="CCFFFF">
                    <a:gamma/>
                    <a:shade val="60000"/>
                    <a:invGamma/>
                  </a:srgbClr>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wrap="none"/>
              <a:lstStyle/>
              <a:p>
                <a:endParaRPr lang="tr-TR"/>
              </a:p>
            </p:txBody>
          </p:sp>
          <p:sp>
            <p:nvSpPr>
              <p:cNvPr id="23" name="WordArt 9"/>
              <p:cNvSpPr>
                <a:spLocks noChangeArrowheads="1" noChangeShapeType="1" noTextEdit="1"/>
              </p:cNvSpPr>
              <p:nvPr/>
            </p:nvSpPr>
            <p:spPr bwMode="auto">
              <a:xfrm rot="17978123">
                <a:off x="2687" y="2650"/>
                <a:ext cx="589" cy="19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921877" scaled="1"/>
                    </a:gradFill>
                    <a:effectLst>
                      <a:prstShdw prst="shdw17" dist="17961" dir="2700000">
                        <a:schemeClr val="tx1">
                          <a:gamma/>
                          <a:shade val="60000"/>
                          <a:invGamma/>
                        </a:schemeClr>
                      </a:prstShdw>
                    </a:effectLst>
                    <a:latin typeface="Glowworm"/>
                  </a:rPr>
                  <a:t>OKSİJEN</a:t>
                </a:r>
              </a:p>
            </p:txBody>
          </p:sp>
          <p:sp>
            <p:nvSpPr>
              <p:cNvPr id="24" name="WordArt 11"/>
              <p:cNvSpPr>
                <a:spLocks noChangeArrowheads="1" noChangeShapeType="1" noTextEdit="1"/>
              </p:cNvSpPr>
              <p:nvPr/>
            </p:nvSpPr>
            <p:spPr bwMode="auto">
              <a:xfrm rot="3815680">
                <a:off x="3445" y="2636"/>
                <a:ext cx="186" cy="1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tr-TR" sz="3600" b="1" kern="10" dirty="0">
                  <a:gradFill rotWithShape="0">
                    <a:gsLst>
                      <a:gs pos="0">
                        <a:schemeClr val="tx1"/>
                      </a:gs>
                      <a:gs pos="100000">
                        <a:schemeClr val="accent2"/>
                      </a:gs>
                    </a:gsLst>
                    <a:lin ang="15084320" scaled="1"/>
                  </a:gradFill>
                  <a:effectLst>
                    <a:outerShdw dist="35921" dir="2700000" algn="ctr" rotWithShape="0">
                      <a:srgbClr val="C0C0C0"/>
                    </a:outerShdw>
                  </a:effectLst>
                  <a:latin typeface="Glowworm"/>
                </a:endParaRPr>
              </a:p>
            </p:txBody>
          </p:sp>
          <p:sp>
            <p:nvSpPr>
              <p:cNvPr id="25" name="Freeform 12" descr="Meşe"/>
              <p:cNvSpPr>
                <a:spLocks/>
              </p:cNvSpPr>
              <p:nvPr/>
            </p:nvSpPr>
            <p:spPr bwMode="auto">
              <a:xfrm>
                <a:off x="2524" y="3083"/>
                <a:ext cx="1407" cy="206"/>
              </a:xfrm>
              <a:custGeom>
                <a:avLst/>
                <a:gdLst>
                  <a:gd name="T0" fmla="*/ 0 w 2592"/>
                  <a:gd name="T1" fmla="*/ 384 h 384"/>
                  <a:gd name="T2" fmla="*/ 624 w 2592"/>
                  <a:gd name="T3" fmla="*/ 0 h 384"/>
                  <a:gd name="T4" fmla="*/ 1920 w 2592"/>
                  <a:gd name="T5" fmla="*/ 0 h 384"/>
                  <a:gd name="T6" fmla="*/ 2592 w 2592"/>
                  <a:gd name="T7" fmla="*/ 384 h 384"/>
                  <a:gd name="T8" fmla="*/ 0 w 2592"/>
                  <a:gd name="T9" fmla="*/ 384 h 384"/>
                </a:gdLst>
                <a:ahLst/>
                <a:cxnLst>
                  <a:cxn ang="0">
                    <a:pos x="T0" y="T1"/>
                  </a:cxn>
                  <a:cxn ang="0">
                    <a:pos x="T2" y="T3"/>
                  </a:cxn>
                  <a:cxn ang="0">
                    <a:pos x="T4" y="T5"/>
                  </a:cxn>
                  <a:cxn ang="0">
                    <a:pos x="T6" y="T7"/>
                  </a:cxn>
                  <a:cxn ang="0">
                    <a:pos x="T8" y="T9"/>
                  </a:cxn>
                </a:cxnLst>
                <a:rect l="0" t="0" r="r" b="b"/>
                <a:pathLst>
                  <a:path w="2592" h="384">
                    <a:moveTo>
                      <a:pt x="0" y="384"/>
                    </a:moveTo>
                    <a:lnTo>
                      <a:pt x="624" y="0"/>
                    </a:lnTo>
                    <a:lnTo>
                      <a:pt x="1920" y="0"/>
                    </a:lnTo>
                    <a:lnTo>
                      <a:pt x="2592" y="384"/>
                    </a:lnTo>
                    <a:lnTo>
                      <a:pt x="0" y="384"/>
                    </a:lnTo>
                    <a:close/>
                  </a:path>
                </a:pathLst>
              </a:custGeom>
              <a:blipFill dpi="0" rotWithShape="0">
                <a:blip r:embed="rId3" cstate="print"/>
                <a:srcRect/>
                <a:tile tx="0" ty="0" sx="100000" sy="100000" flip="none" algn="tl"/>
              </a:blipFill>
              <a:ln>
                <a:noFill/>
              </a:ln>
              <a:effectLst/>
              <a:scene3d>
                <a:camera prst="legacyPerspectiveBottom"/>
                <a:lightRig rig="legacyFlat3" dir="t"/>
              </a:scene3d>
              <a:sp3d extrusionH="8874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9525" cap="flat" cmpd="sng">
                    <a:no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flatTx/>
              </a:bodyPr>
              <a:lstStyle/>
              <a:p>
                <a:endParaRPr lang="tr-TR"/>
              </a:p>
            </p:txBody>
          </p:sp>
          <p:sp>
            <p:nvSpPr>
              <p:cNvPr id="26" name="WordArt 13"/>
              <p:cNvSpPr>
                <a:spLocks noChangeArrowheads="1" noChangeShapeType="1" noTextEdit="1"/>
              </p:cNvSpPr>
              <p:nvPr/>
            </p:nvSpPr>
            <p:spPr bwMode="auto">
              <a:xfrm>
                <a:off x="2912" y="3109"/>
                <a:ext cx="625" cy="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18900000" scaled="1"/>
                    </a:gradFill>
                    <a:effectLst>
                      <a:outerShdw dist="35921" dir="2700000" algn="ctr" rotWithShape="0">
                        <a:srgbClr val="C0C0C0"/>
                      </a:outerShdw>
                    </a:effectLst>
                    <a:latin typeface="Glowworm"/>
                  </a:rPr>
                  <a:t>YANICI MADDE</a:t>
                </a:r>
              </a:p>
            </p:txBody>
          </p:sp>
        </p:grpSp>
        <p:grpSp>
          <p:nvGrpSpPr>
            <p:cNvPr id="7" name="Group 14"/>
            <p:cNvGrpSpPr>
              <a:grpSpLocks/>
            </p:cNvGrpSpPr>
            <p:nvPr/>
          </p:nvGrpSpPr>
          <p:grpSpPr bwMode="auto">
            <a:xfrm>
              <a:off x="607" y="2115"/>
              <a:ext cx="1670" cy="1155"/>
              <a:chOff x="607" y="2115"/>
              <a:chExt cx="1670" cy="1155"/>
            </a:xfrm>
          </p:grpSpPr>
          <p:sp>
            <p:nvSpPr>
              <p:cNvPr id="15" name="Freeform 15" descr="Lot-o-Fire"/>
              <p:cNvSpPr>
                <a:spLocks/>
              </p:cNvSpPr>
              <p:nvPr/>
            </p:nvSpPr>
            <p:spPr bwMode="auto">
              <a:xfrm>
                <a:off x="1580" y="2115"/>
                <a:ext cx="697" cy="1142"/>
              </a:xfrm>
              <a:custGeom>
                <a:avLst/>
                <a:gdLst>
                  <a:gd name="T0" fmla="*/ 0 w 1296"/>
                  <a:gd name="T1" fmla="*/ 0 h 2352"/>
                  <a:gd name="T2" fmla="*/ 0 w 1296"/>
                  <a:gd name="T3" fmla="*/ 816 h 2352"/>
                  <a:gd name="T4" fmla="*/ 624 w 1296"/>
                  <a:gd name="T5" fmla="*/ 1968 h 2352"/>
                  <a:gd name="T6" fmla="*/ 1296 w 1296"/>
                  <a:gd name="T7" fmla="*/ 2352 h 2352"/>
                  <a:gd name="T8" fmla="*/ 0 w 1296"/>
                  <a:gd name="T9" fmla="*/ 0 h 2352"/>
                </a:gdLst>
                <a:ahLst/>
                <a:cxnLst>
                  <a:cxn ang="0">
                    <a:pos x="T0" y="T1"/>
                  </a:cxn>
                  <a:cxn ang="0">
                    <a:pos x="T2" y="T3"/>
                  </a:cxn>
                  <a:cxn ang="0">
                    <a:pos x="T4" y="T5"/>
                  </a:cxn>
                  <a:cxn ang="0">
                    <a:pos x="T6" y="T7"/>
                  </a:cxn>
                  <a:cxn ang="0">
                    <a:pos x="T8" y="T9"/>
                  </a:cxn>
                </a:cxnLst>
                <a:rect l="0" t="0" r="r" b="b"/>
                <a:pathLst>
                  <a:path w="1296" h="2352">
                    <a:moveTo>
                      <a:pt x="0" y="0"/>
                    </a:moveTo>
                    <a:lnTo>
                      <a:pt x="0" y="816"/>
                    </a:lnTo>
                    <a:lnTo>
                      <a:pt x="624" y="1968"/>
                    </a:lnTo>
                    <a:lnTo>
                      <a:pt x="1296" y="2352"/>
                    </a:lnTo>
                    <a:lnTo>
                      <a:pt x="0" y="0"/>
                    </a:lnTo>
                    <a:close/>
                  </a:path>
                </a:pathLst>
              </a:custGeom>
              <a:blipFill dpi="0" rotWithShape="0">
                <a:blip r:embed="rId4" cstate="print"/>
                <a:srcRect/>
                <a:tile tx="0" ty="0" sx="100000" sy="100000" flip="none" algn="tl"/>
              </a:blipFill>
              <a:ln>
                <a:noFill/>
              </a:ln>
              <a:effectLst>
                <a:prstShdw prst="shdw17" dist="17961" dir="2700000">
                  <a:srgbClr val="4C2100">
                    <a:gamma/>
                    <a:shade val="60000"/>
                    <a:invGamma/>
                  </a:srgbClr>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wrap="none"/>
              <a:lstStyle/>
              <a:p>
                <a:endParaRPr lang="tr-TR"/>
              </a:p>
            </p:txBody>
          </p:sp>
          <p:sp>
            <p:nvSpPr>
              <p:cNvPr id="16" name="WordArt 16"/>
              <p:cNvSpPr>
                <a:spLocks noChangeArrowheads="1" noChangeShapeType="1" noTextEdit="1"/>
              </p:cNvSpPr>
              <p:nvPr/>
            </p:nvSpPr>
            <p:spPr bwMode="auto">
              <a:xfrm rot="3815680">
                <a:off x="1728" y="2628"/>
                <a:ext cx="183" cy="1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15084320" scaled="1"/>
                    </a:gradFill>
                    <a:effectLst>
                      <a:outerShdw dist="35921" dir="2700000" algn="ctr" rotWithShape="0">
                        <a:srgbClr val="C0C0C0"/>
                      </a:outerShdw>
                    </a:effectLst>
                    <a:latin typeface="Glowworm"/>
                  </a:rPr>
                  <a:t>ISI</a:t>
                </a:r>
              </a:p>
            </p:txBody>
          </p:sp>
          <p:sp>
            <p:nvSpPr>
              <p:cNvPr id="17" name="WordArt 18"/>
              <p:cNvSpPr>
                <a:spLocks noChangeArrowheads="1" noChangeShapeType="1" noTextEdit="1"/>
              </p:cNvSpPr>
              <p:nvPr/>
            </p:nvSpPr>
            <p:spPr bwMode="auto">
              <a:xfrm rot="17978123">
                <a:off x="961" y="2627"/>
                <a:ext cx="578" cy="18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921877" scaled="1"/>
                    </a:gradFill>
                    <a:effectLst>
                      <a:prstShdw prst="shdw17" dist="17961" dir="2700000">
                        <a:schemeClr val="tx1">
                          <a:gamma/>
                          <a:shade val="60000"/>
                          <a:invGamma/>
                        </a:schemeClr>
                      </a:prstShdw>
                    </a:effectLst>
                    <a:latin typeface="Glowworm"/>
                  </a:rPr>
                  <a:t>OKSİJEN</a:t>
                </a:r>
              </a:p>
            </p:txBody>
          </p:sp>
          <p:sp>
            <p:nvSpPr>
              <p:cNvPr id="18" name="Freeform 19" descr="Meşe"/>
              <p:cNvSpPr>
                <a:spLocks/>
              </p:cNvSpPr>
              <p:nvPr/>
            </p:nvSpPr>
            <p:spPr bwMode="auto">
              <a:xfrm>
                <a:off x="894" y="3066"/>
                <a:ext cx="1382" cy="204"/>
              </a:xfrm>
              <a:custGeom>
                <a:avLst/>
                <a:gdLst>
                  <a:gd name="T0" fmla="*/ 0 w 2592"/>
                  <a:gd name="T1" fmla="*/ 384 h 384"/>
                  <a:gd name="T2" fmla="*/ 624 w 2592"/>
                  <a:gd name="T3" fmla="*/ 0 h 384"/>
                  <a:gd name="T4" fmla="*/ 1920 w 2592"/>
                  <a:gd name="T5" fmla="*/ 0 h 384"/>
                  <a:gd name="T6" fmla="*/ 2592 w 2592"/>
                  <a:gd name="T7" fmla="*/ 384 h 384"/>
                  <a:gd name="T8" fmla="*/ 0 w 2592"/>
                  <a:gd name="T9" fmla="*/ 384 h 384"/>
                </a:gdLst>
                <a:ahLst/>
                <a:cxnLst>
                  <a:cxn ang="0">
                    <a:pos x="T0" y="T1"/>
                  </a:cxn>
                  <a:cxn ang="0">
                    <a:pos x="T2" y="T3"/>
                  </a:cxn>
                  <a:cxn ang="0">
                    <a:pos x="T4" y="T5"/>
                  </a:cxn>
                  <a:cxn ang="0">
                    <a:pos x="T6" y="T7"/>
                  </a:cxn>
                  <a:cxn ang="0">
                    <a:pos x="T8" y="T9"/>
                  </a:cxn>
                </a:cxnLst>
                <a:rect l="0" t="0" r="r" b="b"/>
                <a:pathLst>
                  <a:path w="2592" h="384">
                    <a:moveTo>
                      <a:pt x="0" y="384"/>
                    </a:moveTo>
                    <a:lnTo>
                      <a:pt x="624" y="0"/>
                    </a:lnTo>
                    <a:lnTo>
                      <a:pt x="1920" y="0"/>
                    </a:lnTo>
                    <a:lnTo>
                      <a:pt x="2592" y="384"/>
                    </a:lnTo>
                    <a:lnTo>
                      <a:pt x="0" y="384"/>
                    </a:lnTo>
                    <a:close/>
                  </a:path>
                </a:pathLst>
              </a:custGeom>
              <a:blipFill dpi="0" rotWithShape="0">
                <a:blip r:embed="rId3" cstate="print"/>
                <a:srcRect/>
                <a:tile tx="0" ty="0" sx="100000" sy="100000" flip="none" algn="tl"/>
              </a:blipFill>
              <a:ln>
                <a:noFill/>
              </a:ln>
              <a:effectLst/>
              <a:scene3d>
                <a:camera prst="legacyPerspectiveBottom"/>
                <a:lightRig rig="legacyFlat3" dir="t"/>
              </a:scene3d>
              <a:sp3d extrusionH="8874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9525" cap="flat" cmpd="sng">
                    <a:no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flatTx/>
              </a:bodyPr>
              <a:lstStyle/>
              <a:p>
                <a:endParaRPr lang="tr-TR"/>
              </a:p>
            </p:txBody>
          </p:sp>
          <p:sp>
            <p:nvSpPr>
              <p:cNvPr id="19" name="WordArt 20"/>
              <p:cNvSpPr>
                <a:spLocks noChangeArrowheads="1" noChangeShapeType="1" noTextEdit="1"/>
              </p:cNvSpPr>
              <p:nvPr/>
            </p:nvSpPr>
            <p:spPr bwMode="auto">
              <a:xfrm>
                <a:off x="1275" y="3092"/>
                <a:ext cx="614" cy="1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18900000" scaled="1"/>
                    </a:gradFill>
                    <a:effectLst>
                      <a:outerShdw dist="35921" dir="2700000" algn="ctr" rotWithShape="0">
                        <a:srgbClr val="C0C0C0"/>
                      </a:outerShdw>
                    </a:effectLst>
                    <a:latin typeface="Glowworm"/>
                  </a:rPr>
                  <a:t>YANICI MADDE</a:t>
                </a:r>
              </a:p>
            </p:txBody>
          </p:sp>
          <p:sp>
            <p:nvSpPr>
              <p:cNvPr id="20" name="Text Box 21"/>
              <p:cNvSpPr txBox="1">
                <a:spLocks noChangeArrowheads="1"/>
              </p:cNvSpPr>
              <p:nvPr/>
            </p:nvSpPr>
            <p:spPr bwMode="auto">
              <a:xfrm>
                <a:off x="607" y="2552"/>
                <a:ext cx="988" cy="212"/>
              </a:xfrm>
              <a:prstGeom prst="rect">
                <a:avLst/>
              </a:prstGeom>
              <a:solidFill>
                <a:srgbClr val="FFFF00"/>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tr-TR" sz="1600" b="1" i="1" dirty="0">
                    <a:solidFill>
                      <a:srgbClr val="0000FF"/>
                    </a:solidFill>
                    <a:cs typeface="Arial" panose="020B0604020202020204" pitchFamily="34" charset="0"/>
                  </a:rPr>
                  <a:t>YANMA YOK</a:t>
                </a:r>
              </a:p>
            </p:txBody>
          </p:sp>
        </p:grpSp>
        <p:grpSp>
          <p:nvGrpSpPr>
            <p:cNvPr id="8" name="Group 22"/>
            <p:cNvGrpSpPr>
              <a:grpSpLocks/>
            </p:cNvGrpSpPr>
            <p:nvPr/>
          </p:nvGrpSpPr>
          <p:grpSpPr bwMode="auto">
            <a:xfrm>
              <a:off x="4177" y="2124"/>
              <a:ext cx="1340" cy="1203"/>
              <a:chOff x="4150" y="2115"/>
              <a:chExt cx="1340" cy="1203"/>
            </a:xfrm>
          </p:grpSpPr>
          <p:sp>
            <p:nvSpPr>
              <p:cNvPr id="9" name="Freeform 23" descr="Su damlaları"/>
              <p:cNvSpPr>
                <a:spLocks/>
              </p:cNvSpPr>
              <p:nvPr/>
            </p:nvSpPr>
            <p:spPr bwMode="auto">
              <a:xfrm>
                <a:off x="4150" y="2115"/>
                <a:ext cx="665" cy="1062"/>
              </a:xfrm>
              <a:custGeom>
                <a:avLst/>
                <a:gdLst>
                  <a:gd name="T0" fmla="*/ 1296 w 1296"/>
                  <a:gd name="T1" fmla="*/ 0 h 2352"/>
                  <a:gd name="T2" fmla="*/ 0 w 1296"/>
                  <a:gd name="T3" fmla="*/ 2352 h 2352"/>
                  <a:gd name="T4" fmla="*/ 720 w 1296"/>
                  <a:gd name="T5" fmla="*/ 1920 h 2352"/>
                  <a:gd name="T6" fmla="*/ 1296 w 1296"/>
                  <a:gd name="T7" fmla="*/ 864 h 2352"/>
                  <a:gd name="T8" fmla="*/ 1296 w 1296"/>
                  <a:gd name="T9" fmla="*/ 0 h 2352"/>
                </a:gdLst>
                <a:ahLst/>
                <a:cxnLst>
                  <a:cxn ang="0">
                    <a:pos x="T0" y="T1"/>
                  </a:cxn>
                  <a:cxn ang="0">
                    <a:pos x="T2" y="T3"/>
                  </a:cxn>
                  <a:cxn ang="0">
                    <a:pos x="T4" y="T5"/>
                  </a:cxn>
                  <a:cxn ang="0">
                    <a:pos x="T6" y="T7"/>
                  </a:cxn>
                  <a:cxn ang="0">
                    <a:pos x="T8" y="T9"/>
                  </a:cxn>
                </a:cxnLst>
                <a:rect l="0" t="0" r="r" b="b"/>
                <a:pathLst>
                  <a:path w="1296" h="2352">
                    <a:moveTo>
                      <a:pt x="1296" y="0"/>
                    </a:moveTo>
                    <a:lnTo>
                      <a:pt x="0" y="2352"/>
                    </a:lnTo>
                    <a:lnTo>
                      <a:pt x="720" y="1920"/>
                    </a:lnTo>
                    <a:lnTo>
                      <a:pt x="1296" y="864"/>
                    </a:lnTo>
                    <a:lnTo>
                      <a:pt x="1296" y="0"/>
                    </a:lnTo>
                    <a:close/>
                  </a:path>
                </a:pathLst>
              </a:custGeom>
              <a:blipFill dpi="0" rotWithShape="0">
                <a:blip r:embed="rId2" cstate="print"/>
                <a:srcRect/>
                <a:tile tx="0" ty="0" sx="100000" sy="100000" flip="none" algn="tl"/>
              </a:blipFill>
              <a:ln>
                <a:noFill/>
              </a:ln>
              <a:effectLst>
                <a:prstShdw prst="shdw17" dist="17961" dir="2700000">
                  <a:srgbClr val="CCFFFF">
                    <a:gamma/>
                    <a:shade val="60000"/>
                    <a:invGamma/>
                  </a:srgbClr>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wrap="none"/>
              <a:lstStyle/>
              <a:p>
                <a:endParaRPr lang="tr-TR"/>
              </a:p>
            </p:txBody>
          </p:sp>
          <p:sp>
            <p:nvSpPr>
              <p:cNvPr id="10" name="WordArt 24"/>
              <p:cNvSpPr>
                <a:spLocks noChangeArrowheads="1" noChangeShapeType="1" noTextEdit="1"/>
              </p:cNvSpPr>
              <p:nvPr/>
            </p:nvSpPr>
            <p:spPr bwMode="auto">
              <a:xfrm rot="17978123">
                <a:off x="4319" y="2589"/>
                <a:ext cx="539" cy="1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921877" scaled="1"/>
                    </a:gradFill>
                    <a:effectLst>
                      <a:prstShdw prst="shdw17" dist="17961" dir="2700000">
                        <a:schemeClr val="tx1">
                          <a:gamma/>
                          <a:shade val="60000"/>
                          <a:invGamma/>
                        </a:schemeClr>
                      </a:prstShdw>
                    </a:effectLst>
                    <a:latin typeface="Glowworm"/>
                  </a:rPr>
                  <a:t>OKSİJEN</a:t>
                </a:r>
              </a:p>
            </p:txBody>
          </p:sp>
          <p:sp>
            <p:nvSpPr>
              <p:cNvPr id="11" name="Freeform 25" descr="Lot-o-Fire"/>
              <p:cNvSpPr>
                <a:spLocks/>
              </p:cNvSpPr>
              <p:nvPr/>
            </p:nvSpPr>
            <p:spPr bwMode="auto">
              <a:xfrm>
                <a:off x="4820" y="2115"/>
                <a:ext cx="670" cy="1062"/>
              </a:xfrm>
              <a:custGeom>
                <a:avLst/>
                <a:gdLst>
                  <a:gd name="T0" fmla="*/ 0 w 1296"/>
                  <a:gd name="T1" fmla="*/ 0 h 2352"/>
                  <a:gd name="T2" fmla="*/ 0 w 1296"/>
                  <a:gd name="T3" fmla="*/ 816 h 2352"/>
                  <a:gd name="T4" fmla="*/ 624 w 1296"/>
                  <a:gd name="T5" fmla="*/ 1968 h 2352"/>
                  <a:gd name="T6" fmla="*/ 1296 w 1296"/>
                  <a:gd name="T7" fmla="*/ 2352 h 2352"/>
                  <a:gd name="T8" fmla="*/ 0 w 1296"/>
                  <a:gd name="T9" fmla="*/ 0 h 2352"/>
                </a:gdLst>
                <a:ahLst/>
                <a:cxnLst>
                  <a:cxn ang="0">
                    <a:pos x="T0" y="T1"/>
                  </a:cxn>
                  <a:cxn ang="0">
                    <a:pos x="T2" y="T3"/>
                  </a:cxn>
                  <a:cxn ang="0">
                    <a:pos x="T4" y="T5"/>
                  </a:cxn>
                  <a:cxn ang="0">
                    <a:pos x="T6" y="T7"/>
                  </a:cxn>
                  <a:cxn ang="0">
                    <a:pos x="T8" y="T9"/>
                  </a:cxn>
                </a:cxnLst>
                <a:rect l="0" t="0" r="r" b="b"/>
                <a:pathLst>
                  <a:path w="1296" h="2352">
                    <a:moveTo>
                      <a:pt x="0" y="0"/>
                    </a:moveTo>
                    <a:lnTo>
                      <a:pt x="0" y="816"/>
                    </a:lnTo>
                    <a:lnTo>
                      <a:pt x="624" y="1968"/>
                    </a:lnTo>
                    <a:lnTo>
                      <a:pt x="1296" y="2352"/>
                    </a:lnTo>
                    <a:lnTo>
                      <a:pt x="0" y="0"/>
                    </a:lnTo>
                    <a:close/>
                  </a:path>
                </a:pathLst>
              </a:custGeom>
              <a:blipFill dpi="0" rotWithShape="0">
                <a:blip r:embed="rId4" cstate="print"/>
                <a:srcRect/>
                <a:tile tx="0" ty="0" sx="100000" sy="100000" flip="none" algn="tl"/>
              </a:blipFill>
              <a:ln>
                <a:noFill/>
              </a:ln>
              <a:effectLst>
                <a:prstShdw prst="shdw17" dist="17961" dir="2700000">
                  <a:srgbClr val="4C2100">
                    <a:gamma/>
                    <a:shade val="60000"/>
                    <a:invGamma/>
                  </a:srgbClr>
                </a:prst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wrap="none"/>
              <a:lstStyle/>
              <a:p>
                <a:endParaRPr lang="tr-TR"/>
              </a:p>
            </p:txBody>
          </p:sp>
          <p:sp>
            <p:nvSpPr>
              <p:cNvPr id="12" name="WordArt 26"/>
              <p:cNvSpPr>
                <a:spLocks noChangeArrowheads="1" noChangeShapeType="1" noTextEdit="1"/>
              </p:cNvSpPr>
              <p:nvPr/>
            </p:nvSpPr>
            <p:spPr bwMode="auto">
              <a:xfrm rot="3815680">
                <a:off x="4966" y="2589"/>
                <a:ext cx="170" cy="18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15084320" scaled="1"/>
                    </a:gradFill>
                    <a:effectLst>
                      <a:outerShdw dist="35921" dir="2700000" algn="ctr" rotWithShape="0">
                        <a:srgbClr val="C0C0C0"/>
                      </a:outerShdw>
                    </a:effectLst>
                    <a:latin typeface="Glowworm"/>
                  </a:rPr>
                  <a:t>ISI</a:t>
                </a:r>
              </a:p>
            </p:txBody>
          </p:sp>
          <p:sp>
            <p:nvSpPr>
              <p:cNvPr id="13" name="WordArt 28"/>
              <p:cNvSpPr>
                <a:spLocks noChangeArrowheads="1" noChangeShapeType="1" noTextEdit="1"/>
              </p:cNvSpPr>
              <p:nvPr/>
            </p:nvSpPr>
            <p:spPr bwMode="auto">
              <a:xfrm>
                <a:off x="4553" y="3130"/>
                <a:ext cx="589" cy="1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tr-TR" sz="3600" b="1" kern="10">
                    <a:gradFill rotWithShape="0">
                      <a:gsLst>
                        <a:gs pos="0">
                          <a:schemeClr val="tx1"/>
                        </a:gs>
                        <a:gs pos="100000">
                          <a:schemeClr val="accent2"/>
                        </a:gs>
                      </a:gsLst>
                      <a:lin ang="18900000" scaled="1"/>
                    </a:gradFill>
                    <a:effectLst>
                      <a:outerShdw dist="35921" dir="2700000" algn="ctr" rotWithShape="0">
                        <a:srgbClr val="C0C0C0"/>
                      </a:outerShdw>
                    </a:effectLst>
                    <a:latin typeface="Glowworm"/>
                  </a:rPr>
                  <a:t>YANICI MADDE</a:t>
                </a:r>
              </a:p>
            </p:txBody>
          </p:sp>
          <p:sp>
            <p:nvSpPr>
              <p:cNvPr id="14" name="Text Box 29"/>
              <p:cNvSpPr txBox="1">
                <a:spLocks noChangeArrowheads="1"/>
              </p:cNvSpPr>
              <p:nvPr/>
            </p:nvSpPr>
            <p:spPr bwMode="auto">
              <a:xfrm>
                <a:off x="4360" y="3106"/>
                <a:ext cx="988" cy="212"/>
              </a:xfrm>
              <a:prstGeom prst="rect">
                <a:avLst/>
              </a:prstGeom>
              <a:solidFill>
                <a:srgbClr val="FFFF00"/>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tr-TR" sz="1600" b="1" i="1" dirty="0">
                    <a:solidFill>
                      <a:srgbClr val="0000FF"/>
                    </a:solidFill>
                    <a:cs typeface="Arial" panose="020B0604020202020204" pitchFamily="34" charset="0"/>
                  </a:rPr>
                  <a:t>YANMA YOK</a:t>
                </a:r>
              </a:p>
            </p:txBody>
          </p:sp>
        </p:grpSp>
      </p:grpSp>
    </p:spTree>
    <p:extLst>
      <p:ext uri="{BB962C8B-B14F-4D97-AF65-F5344CB8AC3E}">
        <p14:creationId xmlns:p14="http://schemas.microsoft.com/office/powerpoint/2010/main" val="320102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507288" cy="756002"/>
          </a:xfrm>
        </p:spPr>
        <p:txBody>
          <a:bodyPr/>
          <a:lstStyle/>
          <a:p>
            <a:r>
              <a:rPr lang="tr-TR" dirty="0"/>
              <a:t>    YANGIN SÖNDÜRME USÜLLERİ</a:t>
            </a:r>
          </a:p>
        </p:txBody>
      </p:sp>
      <p:sp>
        <p:nvSpPr>
          <p:cNvPr id="3" name="2 İçerik Yer Tutucusu"/>
          <p:cNvSpPr>
            <a:spLocks noGrp="1"/>
          </p:cNvSpPr>
          <p:nvPr>
            <p:ph idx="1"/>
          </p:nvPr>
        </p:nvSpPr>
        <p:spPr>
          <a:xfrm>
            <a:off x="323528" y="908721"/>
            <a:ext cx="7620000" cy="2304256"/>
          </a:xfrm>
        </p:spPr>
        <p:txBody>
          <a:bodyPr>
            <a:normAutofit/>
          </a:bodyPr>
          <a:lstStyle/>
          <a:p>
            <a:r>
              <a:rPr lang="tr-TR" sz="2800" u="sng" dirty="0">
                <a:solidFill>
                  <a:srgbClr val="00B050"/>
                </a:solidFill>
                <a:effectLst>
                  <a:outerShdw blurRad="38100" dist="38100" dir="2700000" algn="tl">
                    <a:srgbClr val="000000">
                      <a:alpha val="43137"/>
                    </a:srgbClr>
                  </a:outerShdw>
                </a:effectLst>
              </a:rPr>
              <a:t>SOĞUTARAK SÖNDÜRME</a:t>
            </a:r>
          </a:p>
          <a:p>
            <a:endParaRPr lang="tr-TR" sz="2400" b="0" dirty="0">
              <a:solidFill>
                <a:srgbClr val="002060"/>
              </a:solidFill>
              <a:cs typeface="Arial" panose="020B0604020202020204" pitchFamily="34" charset="0"/>
            </a:endParaRPr>
          </a:p>
          <a:p>
            <a:r>
              <a:rPr lang="tr-TR" sz="2400" b="0" dirty="0">
                <a:solidFill>
                  <a:srgbClr val="002060"/>
                </a:solidFill>
                <a:cs typeface="Arial" panose="020B0604020202020204" pitchFamily="34" charset="0"/>
              </a:rPr>
              <a:t>Yanma sırasında yanıcı maddenin ısısı maddenin cinsine göre yanma ısısının altına düşürülürse yanma olayı ortadan kalkar.</a:t>
            </a:r>
            <a:endParaRPr lang="tr-TR" sz="2400" b="0" u="sng" dirty="0">
              <a:solidFill>
                <a:srgbClr val="00206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94</a:t>
            </a:fld>
            <a:endParaRPr lang="en-US"/>
          </a:p>
        </p:txBody>
      </p:sp>
      <p:pic>
        <p:nvPicPr>
          <p:cNvPr id="6" name="Picture 2" descr="discharge"/>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708796"/>
            <a:ext cx="5832475" cy="403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507288" cy="756002"/>
          </a:xfrm>
        </p:spPr>
        <p:txBody>
          <a:bodyPr/>
          <a:lstStyle/>
          <a:p>
            <a:pPr algn="ctr"/>
            <a:r>
              <a:rPr lang="tr-TR" dirty="0"/>
              <a:t>    YANGIN SÖNDÜRME USÜLLERİ</a:t>
            </a:r>
          </a:p>
        </p:txBody>
      </p:sp>
      <p:sp>
        <p:nvSpPr>
          <p:cNvPr id="3" name="2 İçerik Yer Tutucusu"/>
          <p:cNvSpPr>
            <a:spLocks noGrp="1"/>
          </p:cNvSpPr>
          <p:nvPr>
            <p:ph idx="1"/>
          </p:nvPr>
        </p:nvSpPr>
        <p:spPr>
          <a:xfrm>
            <a:off x="395536" y="840364"/>
            <a:ext cx="6552728" cy="5756988"/>
          </a:xfrm>
        </p:spPr>
        <p:txBody>
          <a:bodyPr>
            <a:normAutofit lnSpcReduction="10000"/>
          </a:bodyPr>
          <a:lstStyle/>
          <a:p>
            <a:r>
              <a:rPr lang="tr-TR" sz="2800" u="sng" dirty="0">
                <a:solidFill>
                  <a:srgbClr val="00B050"/>
                </a:solidFill>
                <a:effectLst>
                  <a:outerShdw blurRad="38100" dist="38100" dir="2700000" algn="tl">
                    <a:srgbClr val="000000">
                      <a:alpha val="43137"/>
                    </a:srgbClr>
                  </a:outerShdw>
                </a:effectLst>
              </a:rPr>
              <a:t>HAVA İLE İRTİBATI KESME</a:t>
            </a:r>
          </a:p>
          <a:p>
            <a:r>
              <a:rPr lang="tr-TR" sz="2400" b="1" dirty="0">
                <a:solidFill>
                  <a:srgbClr val="002060"/>
                </a:solidFill>
                <a:cs typeface="Arial" panose="020B0604020202020204" pitchFamily="34" charset="0"/>
              </a:rPr>
              <a:t>Soluduğumuz havada % 21 oranında oksijen vardır. Yanma olayının gerçekleşmesi için   % 16 oksijen yeterlidir.  Bu oran gazlarda ise % 12 ‘</a:t>
            </a:r>
            <a:r>
              <a:rPr lang="tr-TR" sz="2400" b="1" dirty="0" err="1">
                <a:solidFill>
                  <a:srgbClr val="002060"/>
                </a:solidFill>
                <a:cs typeface="Arial" panose="020B0604020202020204" pitchFamily="34" charset="0"/>
              </a:rPr>
              <a:t>dir</a:t>
            </a:r>
            <a:r>
              <a:rPr lang="tr-TR" sz="2400" b="1" dirty="0">
                <a:solidFill>
                  <a:srgbClr val="002060"/>
                </a:solidFill>
                <a:cs typeface="Arial" panose="020B0604020202020204" pitchFamily="34" charset="0"/>
              </a:rPr>
              <a:t>. Bu olay 2 türlü gerçekleşebilir.</a:t>
            </a:r>
          </a:p>
          <a:p>
            <a:r>
              <a:rPr lang="tr-TR" sz="2400" b="1" dirty="0">
                <a:solidFill>
                  <a:srgbClr val="FF4545"/>
                </a:solidFill>
                <a:cs typeface="Arial" panose="020B0604020202020204" pitchFamily="34" charset="0"/>
              </a:rPr>
              <a:t>a- Örtme:</a:t>
            </a:r>
            <a:r>
              <a:rPr lang="tr-TR" sz="2400" b="1" dirty="0">
                <a:cs typeface="Arial" panose="020B0604020202020204" pitchFamily="34" charset="0"/>
              </a:rPr>
              <a:t> </a:t>
            </a:r>
            <a:r>
              <a:rPr lang="tr-TR" sz="2400" b="1" dirty="0">
                <a:solidFill>
                  <a:srgbClr val="002060"/>
                </a:solidFill>
                <a:cs typeface="Arial" panose="020B0604020202020204" pitchFamily="34" charset="0"/>
              </a:rPr>
              <a:t>Yanan maddelerin üzerine havayı kesmek için örtülen veya yayılan maddelerle yapılan söndürme işlemidir. Başlangıç halindeki yangınlarda örtme yöntemi en etkili usuldür. (Halı, kilim,battaniye, kum vb.)</a:t>
            </a:r>
          </a:p>
          <a:p>
            <a:r>
              <a:rPr lang="tr-TR" sz="2400" b="1" dirty="0">
                <a:solidFill>
                  <a:srgbClr val="FF4545"/>
                </a:solidFill>
                <a:cs typeface="Arial" panose="020B0604020202020204" pitchFamily="34" charset="0"/>
              </a:rPr>
              <a:t>b- Boğma:</a:t>
            </a:r>
            <a:r>
              <a:rPr lang="tr-TR" sz="2400" b="1" dirty="0">
                <a:cs typeface="Arial" panose="020B0604020202020204" pitchFamily="34" charset="0"/>
              </a:rPr>
              <a:t> </a:t>
            </a:r>
            <a:r>
              <a:rPr lang="tr-TR" sz="2400" b="1" dirty="0">
                <a:solidFill>
                  <a:srgbClr val="002060"/>
                </a:solidFill>
                <a:cs typeface="Arial" panose="020B0604020202020204" pitchFamily="34" charset="0"/>
              </a:rPr>
              <a:t>Oluşan yangının oksijenle ilgisini önlemek veya yanma için gerekli oksijen oranını azaltmak amacıyla yapılan işlemdir. Bu tür söndürmeler daha ziyade kapalı yerlerdeki yangınlarda kullanılır. (Otomatik söndürme sistemi vb.)</a:t>
            </a:r>
          </a:p>
          <a:p>
            <a:endParaRPr lang="tr-TR" sz="1800" dirty="0">
              <a:solidFill>
                <a:schemeClr val="accent2"/>
              </a:solidFill>
              <a:cs typeface="Arial" panose="020B0604020202020204" pitchFamily="34" charset="0"/>
            </a:endParaRPr>
          </a:p>
          <a:p>
            <a:endParaRPr lang="tr-TR" sz="2400" b="0" u="sng" dirty="0">
              <a:solidFill>
                <a:srgbClr val="00206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95</a:t>
            </a:fld>
            <a:endParaRPr lang="en-US"/>
          </a:p>
        </p:txBody>
      </p:sp>
      <p:pic>
        <p:nvPicPr>
          <p:cNvPr id="28674" name="Picture 2" descr="http://www.yangin-tupu-dolumu.com/resimler/yangin14.jpg"/>
          <p:cNvPicPr>
            <a:picLocks noChangeAspect="1" noChangeArrowheads="1"/>
          </p:cNvPicPr>
          <p:nvPr/>
        </p:nvPicPr>
        <p:blipFill>
          <a:blip r:embed="rId2" cstate="print"/>
          <a:srcRect/>
          <a:stretch>
            <a:fillRect/>
          </a:stretch>
        </p:blipFill>
        <p:spPr bwMode="auto">
          <a:xfrm>
            <a:off x="6948264" y="2132856"/>
            <a:ext cx="2136992" cy="2448271"/>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507288" cy="756002"/>
          </a:xfrm>
        </p:spPr>
        <p:txBody>
          <a:bodyPr/>
          <a:lstStyle/>
          <a:p>
            <a:r>
              <a:rPr lang="tr-TR" dirty="0"/>
              <a:t>    YANGIN SÖNDÜRME USÜLLERİ</a:t>
            </a:r>
          </a:p>
        </p:txBody>
      </p:sp>
      <p:sp>
        <p:nvSpPr>
          <p:cNvPr id="3" name="2 İçerik Yer Tutucusu"/>
          <p:cNvSpPr>
            <a:spLocks noGrp="1"/>
          </p:cNvSpPr>
          <p:nvPr>
            <p:ph idx="1"/>
          </p:nvPr>
        </p:nvSpPr>
        <p:spPr>
          <a:xfrm>
            <a:off x="323528" y="1196752"/>
            <a:ext cx="8712968" cy="5472608"/>
          </a:xfrm>
        </p:spPr>
        <p:txBody>
          <a:bodyPr>
            <a:normAutofit/>
          </a:bodyPr>
          <a:lstStyle/>
          <a:p>
            <a:r>
              <a:rPr lang="tr-TR" sz="2800" u="sng" dirty="0">
                <a:solidFill>
                  <a:srgbClr val="00B050"/>
                </a:solidFill>
                <a:effectLst>
                  <a:outerShdw blurRad="38100" dist="38100" dir="2700000" algn="tl">
                    <a:srgbClr val="000000">
                      <a:alpha val="43137"/>
                    </a:srgbClr>
                  </a:outerShdw>
                </a:effectLst>
              </a:rPr>
              <a:t>YANICI MADDEYİ ORTADAN KALDIRMA</a:t>
            </a:r>
          </a:p>
          <a:p>
            <a:r>
              <a:rPr lang="tr-TR" sz="2000" b="1" dirty="0">
                <a:solidFill>
                  <a:srgbClr val="002060"/>
                </a:solidFill>
                <a:cs typeface="Arial" panose="020B0604020202020204" pitchFamily="34" charset="0"/>
              </a:rPr>
              <a:t>Yanma olayını ortadan kaldırmak için yanıcı maddeyi ortamdan uzaklaştırmak ve ara boşluğu meydana getirmek gerekir.</a:t>
            </a:r>
          </a:p>
          <a:p>
            <a:endParaRPr lang="tr-TR" sz="2000" b="1" dirty="0">
              <a:solidFill>
                <a:srgbClr val="002060"/>
              </a:solidFill>
              <a:cs typeface="Arial" panose="020B0604020202020204" pitchFamily="34" charset="0"/>
            </a:endParaRPr>
          </a:p>
          <a:p>
            <a:r>
              <a:rPr lang="tr-TR" sz="2000" b="1" dirty="0">
                <a:solidFill>
                  <a:srgbClr val="FF4545"/>
                </a:solidFill>
                <a:cs typeface="Arial" panose="020B0604020202020204" pitchFamily="34" charset="0"/>
              </a:rPr>
              <a:t>a- YANICI MADDEYİ ORTAMDAN UZAKLAŞTIRMA:</a:t>
            </a:r>
            <a:r>
              <a:rPr lang="tr-TR" sz="2000" b="1" dirty="0">
                <a:cs typeface="Arial" panose="020B0604020202020204" pitchFamily="34" charset="0"/>
              </a:rPr>
              <a:t> </a:t>
            </a:r>
            <a:r>
              <a:rPr lang="tr-TR" sz="2000" b="1" dirty="0">
                <a:solidFill>
                  <a:srgbClr val="002060"/>
                </a:solidFill>
                <a:cs typeface="Arial" panose="020B0604020202020204" pitchFamily="34" charset="0"/>
              </a:rPr>
              <a:t>Bu yöntem genellikle gaz halindeki yanıcı maddeler ile ilgili yangınlarda etkilidir. Örneğin yanan gaz borusunda veya evlerde kullanılan LPG tüplerinde vana kapatılarak yanma olayına son verilmesi gibi</a:t>
            </a:r>
          </a:p>
          <a:p>
            <a:r>
              <a:rPr lang="tr-TR" sz="2000" b="1" dirty="0">
                <a:solidFill>
                  <a:srgbClr val="FF4545"/>
                </a:solidFill>
                <a:cs typeface="Arial" panose="020B0604020202020204" pitchFamily="34" charset="0"/>
              </a:rPr>
              <a:t>b- YANICI MADDEYİ ISIDAN AYIRMAK VE ARABOŞLUĞU YARATMAK :</a:t>
            </a:r>
            <a:r>
              <a:rPr lang="tr-TR" sz="2000" b="1" dirty="0">
                <a:cs typeface="Arial" panose="020B0604020202020204" pitchFamily="34" charset="0"/>
              </a:rPr>
              <a:t> </a:t>
            </a:r>
            <a:r>
              <a:rPr lang="tr-TR" sz="2000" b="1" dirty="0">
                <a:solidFill>
                  <a:srgbClr val="002060"/>
                </a:solidFill>
                <a:cs typeface="Arial" panose="020B0604020202020204" pitchFamily="34" charset="0"/>
              </a:rPr>
              <a:t>Katı yanıcı maddenin ana kütleden ayrılması yöntemi ve söndürmedir. Depo ve ambar gibi yanan kısmın dışında kalan maddelerin ortamdan uzaklaştırılması ve yangının genişlemeden zamana bağlı olarak söndürülmesini sağlamaktır. Örneğin orman yangınlarında ara boşluk meydana getirilerek (çalı ve ağaçları keserek) yangının söndürülmesi gibi.</a:t>
            </a:r>
          </a:p>
          <a:p>
            <a:endParaRPr lang="tr-TR" sz="1800" b="0" dirty="0">
              <a:solidFill>
                <a:schemeClr val="accent2"/>
              </a:solidFill>
              <a:cs typeface="Arial" panose="020B0604020202020204" pitchFamily="34" charset="0"/>
            </a:endParaRPr>
          </a:p>
          <a:p>
            <a:endParaRPr lang="tr-TR" sz="2400" b="0" u="sng" dirty="0">
              <a:solidFill>
                <a:srgbClr val="00B05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0"/>
            <a:ext cx="8686800" cy="908720"/>
          </a:xfrm>
        </p:spPr>
        <p:txBody>
          <a:bodyPr>
            <a:normAutofit/>
          </a:bodyPr>
          <a:lstStyle/>
          <a:p>
            <a:r>
              <a:rPr lang="tr-TR" dirty="0"/>
              <a:t>     YANGIN SÖNDÜRME MADDELERİ</a:t>
            </a:r>
          </a:p>
        </p:txBody>
      </p:sp>
      <p:sp>
        <p:nvSpPr>
          <p:cNvPr id="4" name="3 Slayt Numarası Yer Tutucusu"/>
          <p:cNvSpPr>
            <a:spLocks noGrp="1"/>
          </p:cNvSpPr>
          <p:nvPr>
            <p:ph type="sldNum" sz="quarter" idx="12"/>
          </p:nvPr>
        </p:nvSpPr>
        <p:spPr/>
        <p:txBody>
          <a:bodyPr/>
          <a:lstStyle/>
          <a:p>
            <a:fld id="{F38DF745-7D3F-47F4-83A3-874385CFAA69}" type="slidenum">
              <a:rPr lang="en-US" smtClean="0"/>
              <a:pPr/>
              <a:t>97</a:t>
            </a:fld>
            <a:endParaRPr lang="en-US"/>
          </a:p>
        </p:txBody>
      </p:sp>
      <p:sp>
        <p:nvSpPr>
          <p:cNvPr id="6" name="Text Box 4"/>
          <p:cNvSpPr txBox="1">
            <a:spLocks noChangeArrowheads="1"/>
          </p:cNvSpPr>
          <p:nvPr/>
        </p:nvSpPr>
        <p:spPr bwMode="auto">
          <a:xfrm>
            <a:off x="323528" y="1219201"/>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algn="just"/>
            <a:endParaRPr lang="tr-TR" sz="2800" b="1">
              <a:solidFill>
                <a:srgbClr val="FF0000"/>
              </a:solidFill>
              <a:latin typeface="Tahoma" panose="020B0604030504040204" pitchFamily="34" charset="0"/>
              <a:cs typeface="Arial" panose="020B0604020202020204" pitchFamily="34" charset="0"/>
            </a:endParaRPr>
          </a:p>
        </p:txBody>
      </p:sp>
      <p:sp>
        <p:nvSpPr>
          <p:cNvPr id="7" name="Text Box 6"/>
          <p:cNvSpPr txBox="1">
            <a:spLocks noChangeArrowheads="1"/>
          </p:cNvSpPr>
          <p:nvPr/>
        </p:nvSpPr>
        <p:spPr bwMode="auto">
          <a:xfrm>
            <a:off x="323528" y="1309688"/>
            <a:ext cx="160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800" dirty="0">
                <a:latin typeface="Tahoma" panose="020B0604030504040204" pitchFamily="34" charset="0"/>
                <a:cs typeface="Arial" panose="020B0604020202020204" pitchFamily="34" charset="0"/>
              </a:rPr>
              <a:t>Su </a:t>
            </a:r>
          </a:p>
        </p:txBody>
      </p:sp>
      <p:sp>
        <p:nvSpPr>
          <p:cNvPr id="8" name="Text Box 7"/>
          <p:cNvSpPr txBox="1">
            <a:spLocks noChangeArrowheads="1"/>
          </p:cNvSpPr>
          <p:nvPr/>
        </p:nvSpPr>
        <p:spPr bwMode="auto">
          <a:xfrm>
            <a:off x="399728" y="5257800"/>
            <a:ext cx="1600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None/>
            </a:pPr>
            <a:endParaRPr lang="tr-TR" sz="2200">
              <a:latin typeface="Tahoma" panose="020B0604030504040204" pitchFamily="34" charset="0"/>
              <a:cs typeface="Arial" panose="020B0604020202020204" pitchFamily="34" charset="0"/>
            </a:endParaRPr>
          </a:p>
        </p:txBody>
      </p:sp>
      <p:sp>
        <p:nvSpPr>
          <p:cNvPr id="9" name="Rectangle 8"/>
          <p:cNvSpPr>
            <a:spLocks noChangeArrowheads="1"/>
          </p:cNvSpPr>
          <p:nvPr/>
        </p:nvSpPr>
        <p:spPr bwMode="auto">
          <a:xfrm>
            <a:off x="323528" y="3352801"/>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454025" indent="-263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1">
              <a:buFont typeface="Wingdings" panose="05000000000000000000" pitchFamily="2" charset="2"/>
              <a:buChar char="Ø"/>
            </a:pPr>
            <a:r>
              <a:rPr lang="tr-TR" sz="2800">
                <a:latin typeface="Tahoma" panose="020B0604030504040204" pitchFamily="34" charset="0"/>
                <a:cs typeface="Arial" panose="020B0604020202020204" pitchFamily="34" charset="0"/>
              </a:rPr>
              <a:t> Kuru Kimyevi Toz</a:t>
            </a:r>
          </a:p>
        </p:txBody>
      </p:sp>
      <p:sp>
        <p:nvSpPr>
          <p:cNvPr id="10" name="Rectangle 9"/>
          <p:cNvSpPr>
            <a:spLocks noChangeArrowheads="1"/>
          </p:cNvSpPr>
          <p:nvPr/>
        </p:nvSpPr>
        <p:spPr bwMode="auto">
          <a:xfrm>
            <a:off x="323528" y="4343401"/>
            <a:ext cx="1855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1905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1">
              <a:buFont typeface="Wingdings" panose="05000000000000000000" pitchFamily="2" charset="2"/>
              <a:buChar char="Ø"/>
            </a:pPr>
            <a:r>
              <a:rPr lang="tr-TR" sz="2800">
                <a:latin typeface="Tahoma" panose="020B0604030504040204" pitchFamily="34" charset="0"/>
                <a:cs typeface="Arial" panose="020B0604020202020204" pitchFamily="34" charset="0"/>
              </a:rPr>
              <a:t> Köpük </a:t>
            </a:r>
          </a:p>
        </p:txBody>
      </p:sp>
      <p:sp>
        <p:nvSpPr>
          <p:cNvPr id="11" name="Rectangle 10"/>
          <p:cNvSpPr>
            <a:spLocks noChangeArrowheads="1"/>
          </p:cNvSpPr>
          <p:nvPr/>
        </p:nvSpPr>
        <p:spPr bwMode="auto">
          <a:xfrm>
            <a:off x="323529" y="2286001"/>
            <a:ext cx="3933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193675" indent="-31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1">
              <a:buFont typeface="Wingdings" panose="05000000000000000000" pitchFamily="2" charset="2"/>
              <a:buChar char="Ø"/>
            </a:pPr>
            <a:r>
              <a:rPr lang="tr-TR" sz="2800">
                <a:latin typeface="Tahoma" panose="020B0604030504040204" pitchFamily="34" charset="0"/>
                <a:cs typeface="Arial" panose="020B0604020202020204" pitchFamily="34" charset="0"/>
              </a:rPr>
              <a:t> Karbondioksit (CO2)</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4178671"/>
            <a:ext cx="1709738" cy="198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ct 12"/>
          <p:cNvGraphicFramePr>
            <a:graphicFrameLocks noChangeAspect="1"/>
          </p:cNvGraphicFramePr>
          <p:nvPr>
            <p:extLst>
              <p:ext uri="{D42A27DB-BD31-4B8C-83A1-F6EECF244321}">
                <p14:modId xmlns:p14="http://schemas.microsoft.com/office/powerpoint/2010/main" val="808100537"/>
              </p:ext>
            </p:extLst>
          </p:nvPr>
        </p:nvGraphicFramePr>
        <p:xfrm>
          <a:off x="6011218" y="1066800"/>
          <a:ext cx="1225078" cy="2686281"/>
        </p:xfrm>
        <a:graphic>
          <a:graphicData uri="http://schemas.openxmlformats.org/presentationml/2006/ole">
            <mc:AlternateContent xmlns:mc="http://schemas.openxmlformats.org/markup-compatibility/2006">
              <mc:Choice xmlns:v="urn:schemas-microsoft-com:vml" Requires="v">
                <p:oleObj name="Bit Eşlem Resmi" r:id="rId3" imgW="628588" imgH="1943546" progId="PBrush">
                  <p:embed/>
                </p:oleObj>
              </mc:Choice>
              <mc:Fallback>
                <p:oleObj name="Bit Eşlem Resmi" r:id="rId3" imgW="628588" imgH="1943546" progId="PBrush">
                  <p:embed/>
                  <p:pic>
                    <p:nvPicPr>
                      <p:cNvPr id="0"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218" y="1066800"/>
                        <a:ext cx="1225078" cy="26862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7628" y="4234656"/>
            <a:ext cx="2286000" cy="204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c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1308" y="1066800"/>
            <a:ext cx="1468437" cy="27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323529" y="5348288"/>
            <a:ext cx="15859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1905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1">
              <a:buFont typeface="Wingdings" panose="05000000000000000000" pitchFamily="2" charset="2"/>
              <a:buChar char="Ø"/>
            </a:pPr>
            <a:r>
              <a:rPr lang="tr-TR" sz="2800">
                <a:latin typeface="Tahoma" panose="020B0604030504040204" pitchFamily="34" charset="0"/>
                <a:cs typeface="Arial" panose="020B0604020202020204" pitchFamily="34" charset="0"/>
              </a:rPr>
              <a:t> Kum </a:t>
            </a:r>
          </a:p>
        </p:txBody>
      </p:sp>
      <p:pic>
        <p:nvPicPr>
          <p:cNvPr id="17" name="Picture 16" descr="25 kg ab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4695" y="4127871"/>
            <a:ext cx="16129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5928" y="1066800"/>
            <a:ext cx="1295400" cy="280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507288" cy="756002"/>
          </a:xfrm>
        </p:spPr>
        <p:txBody>
          <a:bodyPr/>
          <a:lstStyle/>
          <a:p>
            <a:pPr algn="ctr"/>
            <a:r>
              <a:rPr lang="tr-TR" dirty="0"/>
              <a:t>    YANGIN SÖNDÜRME CİHAZI</a:t>
            </a:r>
          </a:p>
        </p:txBody>
      </p:sp>
      <p:sp>
        <p:nvSpPr>
          <p:cNvPr id="3" name="2 İçerik Yer Tutucusu"/>
          <p:cNvSpPr>
            <a:spLocks noGrp="1"/>
          </p:cNvSpPr>
          <p:nvPr>
            <p:ph idx="1"/>
          </p:nvPr>
        </p:nvSpPr>
        <p:spPr>
          <a:xfrm>
            <a:off x="323528" y="908720"/>
            <a:ext cx="7620000" cy="4373563"/>
          </a:xfrm>
        </p:spPr>
        <p:txBody>
          <a:bodyPr>
            <a:normAutofit/>
          </a:bodyPr>
          <a:lstStyle/>
          <a:p>
            <a:r>
              <a:rPr lang="tr-TR" sz="2800" b="1" u="sng" dirty="0">
                <a:solidFill>
                  <a:srgbClr val="FF0000"/>
                </a:solidFill>
                <a:effectLst>
                  <a:outerShdw blurRad="38100" dist="38100" dir="2700000" algn="tl">
                    <a:srgbClr val="000000">
                      <a:alpha val="43137"/>
                    </a:srgbClr>
                  </a:outerShdw>
                </a:effectLst>
              </a:rPr>
              <a:t>SÖNDÜRME CİHAZLARININ ETKİNLİĞİ</a:t>
            </a:r>
          </a:p>
          <a:p>
            <a:r>
              <a:rPr lang="tr-TR" sz="2400" b="1" u="sng" dirty="0">
                <a:solidFill>
                  <a:schemeClr val="tx1"/>
                </a:solidFill>
                <a:effectLst>
                  <a:outerShdw blurRad="38100" dist="38100" dir="2700000" algn="tl">
                    <a:srgbClr val="000000">
                      <a:alpha val="43137"/>
                    </a:srgbClr>
                  </a:outerShdw>
                </a:effectLst>
              </a:rPr>
              <a:t>Yang</a:t>
            </a:r>
            <a:r>
              <a:rPr lang="tr-TR" sz="2400" b="1" dirty="0">
                <a:solidFill>
                  <a:schemeClr val="tx1"/>
                </a:solidFill>
                <a:effectLst>
                  <a:outerShdw blurRad="38100" dist="38100" dir="2700000" algn="tl">
                    <a:srgbClr val="000000">
                      <a:alpha val="43137"/>
                    </a:srgbClr>
                  </a:outerShdw>
                </a:effectLst>
              </a:rPr>
              <a:t>ın Söndürücünün cins ve miktarı  konusunda  </a:t>
            </a:r>
            <a:r>
              <a:rPr lang="tr-TR" sz="2400" b="1" dirty="0">
                <a:solidFill>
                  <a:srgbClr val="00B0F0"/>
                </a:solidFill>
                <a:effectLst>
                  <a:outerShdw blurRad="38100" dist="38100" dir="2700000" algn="tl">
                    <a:srgbClr val="000000">
                      <a:alpha val="43137"/>
                    </a:srgbClr>
                  </a:outerShdw>
                </a:effectLst>
              </a:rPr>
              <a:t>Sivil Savunma ve İtfaiye teşkilatının görüşü alınır.</a:t>
            </a:r>
            <a:endParaRPr lang="tr-TR" sz="2400" b="1" u="sng" dirty="0">
              <a:solidFill>
                <a:srgbClr val="00B0F0"/>
              </a:solidFill>
              <a:effectLst>
                <a:outerShdw blurRad="38100" dist="38100" dir="2700000" algn="tl">
                  <a:srgbClr val="000000">
                    <a:alpha val="43137"/>
                  </a:srgbClr>
                </a:outerShdw>
              </a:effectLst>
            </a:endParaRPr>
          </a:p>
        </p:txBody>
      </p:sp>
      <p:sp>
        <p:nvSpPr>
          <p:cNvPr id="4" name="3 Slayt Numarası Yer Tutucusu"/>
          <p:cNvSpPr>
            <a:spLocks noGrp="1"/>
          </p:cNvSpPr>
          <p:nvPr>
            <p:ph type="sldNum" sz="quarter" idx="12"/>
          </p:nvPr>
        </p:nvSpPr>
        <p:spPr/>
        <p:txBody>
          <a:bodyPr/>
          <a:lstStyle/>
          <a:p>
            <a:fld id="{F38DF745-7D3F-47F4-83A3-874385CFAA69}" type="slidenum">
              <a:rPr lang="en-US" smtClean="0"/>
              <a:pPr/>
              <a:t>98</a:t>
            </a:fld>
            <a:endParaRPr lang="en-US"/>
          </a:p>
        </p:txBody>
      </p:sp>
      <p:sp>
        <p:nvSpPr>
          <p:cNvPr id="5" name="Text Box 4"/>
          <p:cNvSpPr txBox="1">
            <a:spLocks noChangeArrowheads="1"/>
          </p:cNvSpPr>
          <p:nvPr/>
        </p:nvSpPr>
        <p:spPr bwMode="auto">
          <a:xfrm>
            <a:off x="323528" y="2276872"/>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dirty="0">
                <a:solidFill>
                  <a:srgbClr val="002060"/>
                </a:solidFill>
                <a:cs typeface="Times New Roman" panose="02020603050405020304" pitchFamily="18" charset="0"/>
              </a:rPr>
              <a:t>Söndürme maddeleri yanma olay</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n</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 yava</a:t>
            </a:r>
            <a:r>
              <a:rPr lang="tr-TR" sz="2400" dirty="0">
                <a:solidFill>
                  <a:srgbClr val="002060"/>
                </a:solidFill>
                <a:cs typeface="Arial" panose="020B0604020202020204" pitchFamily="34" charset="0"/>
              </a:rPr>
              <a:t>ş</a:t>
            </a:r>
            <a:r>
              <a:rPr lang="tr-TR" sz="2400" dirty="0">
                <a:solidFill>
                  <a:srgbClr val="002060"/>
                </a:solidFill>
                <a:cs typeface="Times New Roman" panose="02020603050405020304" pitchFamily="18" charset="0"/>
              </a:rPr>
              <a:t>lat</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p durduran maddeler olup kat</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 s</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v</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 gaz ve çoklu bile</a:t>
            </a:r>
            <a:r>
              <a:rPr lang="tr-TR" sz="2400" dirty="0">
                <a:solidFill>
                  <a:srgbClr val="002060"/>
                </a:solidFill>
                <a:cs typeface="Arial" panose="020B0604020202020204" pitchFamily="34" charset="0"/>
              </a:rPr>
              <a:t>ş</a:t>
            </a:r>
            <a:r>
              <a:rPr lang="tr-TR" sz="2400" dirty="0">
                <a:solidFill>
                  <a:srgbClr val="002060"/>
                </a:solidFill>
                <a:cs typeface="Times New Roman" panose="02020603050405020304" pitchFamily="18" charset="0"/>
              </a:rPr>
              <a:t>im </a:t>
            </a:r>
            <a:r>
              <a:rPr lang="tr-TR" sz="2400" dirty="0">
                <a:solidFill>
                  <a:srgbClr val="002060"/>
                </a:solidFill>
                <a:cs typeface="Arial" panose="020B0604020202020204" pitchFamily="34" charset="0"/>
              </a:rPr>
              <a:t>ş</a:t>
            </a:r>
            <a:r>
              <a:rPr lang="tr-TR" sz="2400" dirty="0">
                <a:solidFill>
                  <a:srgbClr val="002060"/>
                </a:solidFill>
                <a:cs typeface="Times New Roman" panose="02020603050405020304" pitchFamily="18" charset="0"/>
              </a:rPr>
              <a:t>ekillerinde görülür.</a:t>
            </a:r>
          </a:p>
        </p:txBody>
      </p:sp>
      <p:sp>
        <p:nvSpPr>
          <p:cNvPr id="6" name="Text Box 5"/>
          <p:cNvSpPr txBox="1">
            <a:spLocks noChangeArrowheads="1"/>
          </p:cNvSpPr>
          <p:nvPr/>
        </p:nvSpPr>
        <p:spPr bwMode="auto">
          <a:xfrm>
            <a:off x="323528" y="34290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dirty="0">
                <a:solidFill>
                  <a:srgbClr val="002060"/>
                </a:solidFill>
                <a:cs typeface="Times New Roman" panose="02020603050405020304" pitchFamily="18" charset="0"/>
              </a:rPr>
              <a:t>Ta</a:t>
            </a:r>
            <a:r>
              <a:rPr lang="tr-TR" sz="2400" dirty="0">
                <a:solidFill>
                  <a:srgbClr val="002060"/>
                </a:solidFill>
                <a:cs typeface="Arial" panose="020B0604020202020204" pitchFamily="34" charset="0"/>
              </a:rPr>
              <a:t>şı</a:t>
            </a:r>
            <a:r>
              <a:rPr lang="tr-TR" sz="2400" dirty="0">
                <a:solidFill>
                  <a:srgbClr val="002060"/>
                </a:solidFill>
                <a:cs typeface="Times New Roman" panose="02020603050405020304" pitchFamily="18" charset="0"/>
              </a:rPr>
              <a:t>nabilir söndürme cihazlar</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 daha çok kuru kimyasal tozlu, karbondioksitli ve köpüklü cihazlard</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r. Sulu ve gazl</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 söndürme tüpleri de mevcuttur.</a:t>
            </a:r>
          </a:p>
        </p:txBody>
      </p:sp>
      <p:sp>
        <p:nvSpPr>
          <p:cNvPr id="7" name="Text Box 6"/>
          <p:cNvSpPr txBox="1">
            <a:spLocks noChangeArrowheads="1"/>
          </p:cNvSpPr>
          <p:nvPr/>
        </p:nvSpPr>
        <p:spPr bwMode="auto">
          <a:xfrm>
            <a:off x="323528" y="4917083"/>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dirty="0">
                <a:solidFill>
                  <a:srgbClr val="002060"/>
                </a:solidFill>
                <a:cs typeface="Arial" panose="020B0604020202020204" pitchFamily="34" charset="0"/>
              </a:rPr>
              <a:t>Piyasada</a:t>
            </a:r>
            <a:r>
              <a:rPr lang="tr-TR" sz="2400" dirty="0">
                <a:solidFill>
                  <a:srgbClr val="002060"/>
                </a:solidFill>
                <a:cs typeface="Times New Roman" panose="02020603050405020304" pitchFamily="18" charset="0"/>
              </a:rPr>
              <a:t> en çok, kimyasal kuru tozlu ve karbondioksitli cihazlar kullan</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lmaktad</a:t>
            </a:r>
            <a:r>
              <a:rPr lang="tr-TR" sz="2400" dirty="0">
                <a:solidFill>
                  <a:srgbClr val="002060"/>
                </a:solidFill>
                <a:cs typeface="Arial" panose="020B0604020202020204" pitchFamily="34" charset="0"/>
              </a:rPr>
              <a:t>ı</a:t>
            </a:r>
            <a:r>
              <a:rPr lang="tr-TR" sz="2400" dirty="0">
                <a:solidFill>
                  <a:srgbClr val="002060"/>
                </a:solidFill>
                <a:cs typeface="Times New Roman" panose="02020603050405020304" pitchFamily="18" charset="0"/>
              </a:rPr>
              <a:t>r. </a:t>
            </a:r>
            <a:endParaRPr lang="tr-TR" sz="2400" dirty="0">
              <a:solidFill>
                <a:srgbClr val="002060"/>
              </a:solidFill>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457200" y="152718"/>
            <a:ext cx="8507288" cy="756002"/>
          </a:xfrm>
        </p:spPr>
        <p:txBody>
          <a:bodyPr/>
          <a:lstStyle/>
          <a:p>
            <a:r>
              <a:rPr lang="tr-TR" dirty="0"/>
              <a:t>    YANGIN SÖNDÜRME </a:t>
            </a:r>
            <a:r>
              <a:rPr lang="tr-TR" dirty="0" err="1"/>
              <a:t>CİHAZlarI</a:t>
            </a:r>
            <a:endParaRPr lang="tr-TR" dirty="0"/>
          </a:p>
        </p:txBody>
      </p:sp>
      <p:sp>
        <p:nvSpPr>
          <p:cNvPr id="4" name="3 Slayt Numarası Yer Tutucusu"/>
          <p:cNvSpPr>
            <a:spLocks noGrp="1"/>
          </p:cNvSpPr>
          <p:nvPr>
            <p:ph type="sldNum" sz="quarter" idx="12"/>
          </p:nvPr>
        </p:nvSpPr>
        <p:spPr/>
        <p:txBody>
          <a:bodyPr/>
          <a:lstStyle/>
          <a:p>
            <a:fld id="{F38DF745-7D3F-47F4-83A3-874385CFAA69}" type="slidenum">
              <a:rPr lang="en-US" smtClean="0"/>
              <a:pPr/>
              <a:t>99</a:t>
            </a:fld>
            <a:endParaRPr lang="en-US"/>
          </a:p>
        </p:txBody>
      </p:sp>
      <p:sp>
        <p:nvSpPr>
          <p:cNvPr id="6" name="Text Box 3"/>
          <p:cNvSpPr txBox="1">
            <a:spLocks noChangeArrowheads="1"/>
          </p:cNvSpPr>
          <p:nvPr/>
        </p:nvSpPr>
        <p:spPr bwMode="auto">
          <a:xfrm>
            <a:off x="0" y="1178479"/>
            <a:ext cx="88929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60400" indent="-368300">
              <a:defRPr>
                <a:solidFill>
                  <a:schemeClr val="tx1"/>
                </a:solidFill>
                <a:latin typeface="Arial" panose="020B0604020202020204" pitchFamily="34" charset="0"/>
              </a:defRPr>
            </a:lvl1pPr>
            <a:lvl2pPr marL="1228725" indent="-377825">
              <a:defRPr>
                <a:solidFill>
                  <a:schemeClr val="tx1"/>
                </a:solidFill>
                <a:latin typeface="Arial" panose="020B0604020202020204" pitchFamily="34" charset="0"/>
              </a:defRPr>
            </a:lvl2pPr>
            <a:lvl3pPr marL="1876425" indent="-457200">
              <a:defRPr>
                <a:solidFill>
                  <a:schemeClr val="tx1"/>
                </a:solidFill>
                <a:latin typeface="Arial" panose="020B0604020202020204" pitchFamily="34" charset="0"/>
              </a:defRPr>
            </a:lvl3pPr>
            <a:lvl4pPr marL="2524125" indent="-457200">
              <a:defRPr>
                <a:solidFill>
                  <a:schemeClr val="tx1"/>
                </a:solidFill>
                <a:latin typeface="Arial" panose="020B0604020202020204" pitchFamily="34" charset="0"/>
              </a:defRPr>
            </a:lvl4pPr>
            <a:lvl5pPr marL="3171825" indent="-457200">
              <a:defRPr>
                <a:solidFill>
                  <a:schemeClr val="tx1"/>
                </a:solidFill>
                <a:latin typeface="Arial" panose="020B0604020202020204" pitchFamily="34" charset="0"/>
              </a:defRPr>
            </a:lvl5pPr>
            <a:lvl6pPr marL="3629025" indent="-457200" fontAlgn="base">
              <a:spcBef>
                <a:spcPct val="0"/>
              </a:spcBef>
              <a:spcAft>
                <a:spcPct val="0"/>
              </a:spcAft>
              <a:defRPr>
                <a:solidFill>
                  <a:schemeClr val="tx1"/>
                </a:solidFill>
                <a:latin typeface="Arial" panose="020B0604020202020204" pitchFamily="34" charset="0"/>
              </a:defRPr>
            </a:lvl6pPr>
            <a:lvl7pPr marL="4086225" indent="-457200" fontAlgn="base">
              <a:spcBef>
                <a:spcPct val="0"/>
              </a:spcBef>
              <a:spcAft>
                <a:spcPct val="0"/>
              </a:spcAft>
              <a:defRPr>
                <a:solidFill>
                  <a:schemeClr val="tx1"/>
                </a:solidFill>
                <a:latin typeface="Arial" panose="020B0604020202020204" pitchFamily="34" charset="0"/>
              </a:defRPr>
            </a:lvl7pPr>
            <a:lvl8pPr marL="4543425" indent="-457200" fontAlgn="base">
              <a:spcBef>
                <a:spcPct val="0"/>
              </a:spcBef>
              <a:spcAft>
                <a:spcPct val="0"/>
              </a:spcAft>
              <a:defRPr>
                <a:solidFill>
                  <a:schemeClr val="tx1"/>
                </a:solidFill>
                <a:latin typeface="Arial" panose="020B0604020202020204" pitchFamily="34" charset="0"/>
              </a:defRPr>
            </a:lvl8pPr>
            <a:lvl9pPr marL="5000625" indent="-457200" fontAlgn="base">
              <a:spcBef>
                <a:spcPct val="0"/>
              </a:spcBef>
              <a:spcAft>
                <a:spcPct val="0"/>
              </a:spcAft>
              <a:defRPr>
                <a:solidFill>
                  <a:schemeClr val="tx1"/>
                </a:solidFill>
                <a:latin typeface="Arial" panose="020B0604020202020204" pitchFamily="34" charset="0"/>
              </a:defRPr>
            </a:lvl9pPr>
          </a:lstStyle>
          <a:p>
            <a:pPr algn="just">
              <a:buFont typeface="Wingdings" panose="05000000000000000000" pitchFamily="2" charset="2"/>
              <a:buChar char="Ø"/>
            </a:pPr>
            <a:r>
              <a:rPr lang="tr-TR" sz="2400" dirty="0">
                <a:solidFill>
                  <a:srgbClr val="002060"/>
                </a:solidFill>
                <a:cs typeface="Arial" panose="020B0604020202020204" pitchFamily="34" charset="0"/>
              </a:rPr>
              <a:t>Komple trafik kitleri arasında yer alan sprey tipi yangın söndürücüler yarar sağlamayabilir. Bu tür cihazlar yerine ABC tipi Kuru Kimyasal söndürme cihazı bulundurulmalıdır. </a:t>
            </a:r>
          </a:p>
        </p:txBody>
      </p:sp>
      <p:sp>
        <p:nvSpPr>
          <p:cNvPr id="7" name="Text Box 4"/>
          <p:cNvSpPr txBox="1">
            <a:spLocks noChangeArrowheads="1"/>
          </p:cNvSpPr>
          <p:nvPr/>
        </p:nvSpPr>
        <p:spPr bwMode="auto">
          <a:xfrm>
            <a:off x="2653531" y="2492896"/>
            <a:ext cx="62547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lvl="1" algn="just">
              <a:buFont typeface="Wingdings" panose="05000000000000000000" pitchFamily="2" charset="2"/>
              <a:buChar char="Ø"/>
            </a:pPr>
            <a:r>
              <a:rPr lang="tr-TR" sz="2400" dirty="0">
                <a:solidFill>
                  <a:srgbClr val="002060"/>
                </a:solidFill>
                <a:cs typeface="Times New Roman" panose="02020603050405020304" pitchFamily="18" charset="0"/>
              </a:rPr>
              <a:t>Oto</a:t>
            </a:r>
            <a:r>
              <a:rPr lang="tr-TR" sz="2400" dirty="0">
                <a:solidFill>
                  <a:srgbClr val="002060"/>
                </a:solidFill>
                <a:cs typeface="Arial" panose="020B0604020202020204" pitchFamily="34" charset="0"/>
              </a:rPr>
              <a:t>mobillerde 1-2 kg’lık, büyük taşıtlarda 4-6 kg’lık yangın söndürme cihazı olmasında yarar vardır. </a:t>
            </a: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492896"/>
            <a:ext cx="2185987" cy="361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DSC_0980"/>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861048"/>
            <a:ext cx="529208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zinti">
  <a:themeElements>
    <a:clrScheme name="Gezinti">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4723</TotalTime>
  <Words>13649</Words>
  <Application>Microsoft Office PowerPoint</Application>
  <PresentationFormat>Ekran Gösterisi (4:3)</PresentationFormat>
  <Paragraphs>1868</Paragraphs>
  <Slides>284</Slides>
  <Notes>1</Notes>
  <HiddenSlides>0</HiddenSlides>
  <MMClips>2</MMClips>
  <ScaleCrop>false</ScaleCrop>
  <HeadingPairs>
    <vt:vector size="8" baseType="variant">
      <vt:variant>
        <vt:lpstr>Kullanılan Yazı Tipleri</vt:lpstr>
      </vt:variant>
      <vt:variant>
        <vt:i4>16</vt:i4>
      </vt:variant>
      <vt:variant>
        <vt:lpstr>Tema</vt:lpstr>
      </vt:variant>
      <vt:variant>
        <vt:i4>2</vt:i4>
      </vt:variant>
      <vt:variant>
        <vt:lpstr>Eklenmiş OLE Hizmet Programları</vt:lpstr>
      </vt:variant>
      <vt:variant>
        <vt:i4>5</vt:i4>
      </vt:variant>
      <vt:variant>
        <vt:lpstr>Slayt Başlıkları</vt:lpstr>
      </vt:variant>
      <vt:variant>
        <vt:i4>284</vt:i4>
      </vt:variant>
    </vt:vector>
  </HeadingPairs>
  <TitlesOfParts>
    <vt:vector size="307" baseType="lpstr">
      <vt:lpstr>Adobe Garamond Pro Bold</vt:lpstr>
      <vt:lpstr>Arial</vt:lpstr>
      <vt:lpstr>Arial Narrow</vt:lpstr>
      <vt:lpstr>Calibri</vt:lpstr>
      <vt:lpstr>Century Gothic</vt:lpstr>
      <vt:lpstr>Comic Sans MS</vt:lpstr>
      <vt:lpstr>Franklin Gothic Book</vt:lpstr>
      <vt:lpstr>Franklin Gothic Medium</vt:lpstr>
      <vt:lpstr>Glowworm</vt:lpstr>
      <vt:lpstr>Roboto</vt:lpstr>
      <vt:lpstr>Tahoma</vt:lpstr>
      <vt:lpstr>Times New Roman</vt:lpstr>
      <vt:lpstr>Verdana</vt:lpstr>
      <vt:lpstr>Wingdings</vt:lpstr>
      <vt:lpstr>Wingdings 2</vt:lpstr>
      <vt:lpstr>Wingdings 3</vt:lpstr>
      <vt:lpstr>Gezinti</vt:lpstr>
      <vt:lpstr>Dilim</vt:lpstr>
      <vt:lpstr>Photo Editor Photo</vt:lpstr>
      <vt:lpstr>ClipArt</vt:lpstr>
      <vt:lpstr>Bit Eşlem Resmi</vt:lpstr>
      <vt:lpstr>Image</vt:lpstr>
      <vt:lpstr>Clip</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YANGIN GÜVENLİĞİ VE  TABİİ AFETLERDE MÜDAHALE TARZI</vt:lpstr>
      <vt:lpstr>OsmanlIda  İTFAİYE  TEŞKİLATI</vt:lpstr>
      <vt:lpstr>İTFAİYE  TEŞKİLATI</vt:lpstr>
      <vt:lpstr>İTFAİYE TEŞKİLATI RÜTBELERİ</vt:lpstr>
      <vt:lpstr>İTFAİYENİN GÖREVLERİ</vt:lpstr>
      <vt:lpstr>KAMU KURUM VE KURULUŞLARINDA  İŞYERLERİNDE ACİL DURUM PLANI VE EKİPLERİN KURULMASI</vt:lpstr>
      <vt:lpstr>    YANMA OLAYI</vt:lpstr>
      <vt:lpstr>    YANMA OLAYI</vt:lpstr>
      <vt:lpstr>    YANMA OLAYI</vt:lpstr>
      <vt:lpstr>    YANMA ÇEŞİTLERİ</vt:lpstr>
      <vt:lpstr>    YANGIN SINIFLARI</vt:lpstr>
      <vt:lpstr>PowerPoint Sunusu</vt:lpstr>
      <vt:lpstr>    YANGIN SINIFLARI</vt:lpstr>
      <vt:lpstr>    YANGIN SINIFLARI</vt:lpstr>
      <vt:lpstr>PowerPoint Sunusu</vt:lpstr>
      <vt:lpstr>    YANGIN SINIFLARI</vt:lpstr>
      <vt:lpstr>    YANGIN SINIFLARI</vt:lpstr>
      <vt:lpstr>    YANGIN SINIFLARI</vt:lpstr>
      <vt:lpstr>    YANGIN SINIFLARI</vt:lpstr>
      <vt:lpstr>    YANGIN SINIFLARI</vt:lpstr>
      <vt:lpstr>Elektrİk yangInlarI</vt:lpstr>
      <vt:lpstr>yangINI ÖNLEYİCİ TEDBİRİNİ    ALMAKTAN</vt:lpstr>
      <vt:lpstr>     YANGIN SEBEPLERİ</vt:lpstr>
      <vt:lpstr>    YANGIN SEBEPLERİ</vt:lpstr>
      <vt:lpstr>   YANGINI  BAŞLATAN  ETKENLER</vt:lpstr>
      <vt:lpstr>    AYRINTILI YANGIN NEDENLERİ</vt:lpstr>
      <vt:lpstr>ELEKTRİK</vt:lpstr>
      <vt:lpstr>BENZİN</vt:lpstr>
      <vt:lpstr>LİKİT PETROL GAZI - (LPG)</vt:lpstr>
      <vt:lpstr>HAYVANLARIN SEBEP OLDUĞU YANGINLAR</vt:lpstr>
      <vt:lpstr>YILDIRIM</vt:lpstr>
      <vt:lpstr>GÜNEŞ ISISI</vt:lpstr>
      <vt:lpstr>LPG YANGINLARI</vt:lpstr>
      <vt:lpstr>LPG YANGINLARI</vt:lpstr>
      <vt:lpstr>LPG EMNİYET KAİDELERİ</vt:lpstr>
      <vt:lpstr>PowerPoint Sunusu</vt:lpstr>
      <vt:lpstr>DOĞALGAZ  YANGINLARI</vt:lpstr>
      <vt:lpstr>DOĞALGAZ   YANGINLARI</vt:lpstr>
      <vt:lpstr>DoğalGaz KaçağI hİssettİğİnİzde</vt:lpstr>
      <vt:lpstr>AKARYAKIT YANGINLARI</vt:lpstr>
      <vt:lpstr>ARAÇ YANGINLARI</vt:lpstr>
      <vt:lpstr>Araç yangInlarInI söndürme usullerİ</vt:lpstr>
      <vt:lpstr>BİNA YANGINLARI </vt:lpstr>
      <vt:lpstr>YANGIN SÖNDÜRÜCÜ MADDELER VE YANGIN SÖNDÜRME İLKELERİ</vt:lpstr>
      <vt:lpstr>Kuru Kimyevi Toz </vt:lpstr>
      <vt:lpstr>Köpük (FOAM): </vt:lpstr>
      <vt:lpstr>YangIn sInIflarIna göre söndürücü maddeler</vt:lpstr>
      <vt:lpstr>    YANGIN SÖNDÜRME USÜLLERİ</vt:lpstr>
      <vt:lpstr>    YANGIN SÖNDÜRME USÜLLERİ</vt:lpstr>
      <vt:lpstr>    YANGIN SÖNDÜRME USÜLLERİ</vt:lpstr>
      <vt:lpstr>    YANGIN SÖNDÜRME USÜLLERİ</vt:lpstr>
      <vt:lpstr>     YANGIN SÖNDÜRME MADDELERİ</vt:lpstr>
      <vt:lpstr>    YANGIN SÖNDÜRME CİHAZI</vt:lpstr>
      <vt:lpstr>    YANGIN SÖNDÜRME CİHAZlarI</vt:lpstr>
      <vt:lpstr>  YANGIN SÖNDÜRÜCÜNÜN BÖLÜMLERİ</vt:lpstr>
      <vt:lpstr>    YANGIN SÖNDÜRME CİHAZI</vt:lpstr>
      <vt:lpstr>PowerPoint Sunusu</vt:lpstr>
      <vt:lpstr>    UNUTMAYIN!..</vt:lpstr>
      <vt:lpstr>    YANGIN SÖNDÜRME CİHAZLARI</vt:lpstr>
      <vt:lpstr>    YANGIN SÖNDÜRÜCÜ KULLANIMI</vt:lpstr>
      <vt:lpstr>    YANGIN SÖNDÜRÜCÜ KULLANIMI</vt:lpstr>
      <vt:lpstr>    YANGIN SÖNDÜRÜCÜ KULLANIMI</vt:lpstr>
      <vt:lpstr>    YANGIN SÖNDÜRÜCÜ KULLANIMI</vt:lpstr>
      <vt:lpstr>    YANGIN SÖNDÜRÜCÜ KULLANIMI</vt:lpstr>
      <vt:lpstr>    YANGIN SÖNDÜRME CİHAZInIn kullanImI                            ve KONTROLÜ</vt:lpstr>
      <vt:lpstr>    YANGIN  SÖNDÜRÜCÜ  KULLANIMI</vt:lpstr>
      <vt:lpstr>    YANGIN  SÖNDÜRÜCÜ  KULLANIMI</vt:lpstr>
      <vt:lpstr>    YANGIN ESNASINDA!</vt:lpstr>
      <vt:lpstr>    YANGIN İHBARININ VERİLMESİ</vt:lpstr>
      <vt:lpstr>    YANGIN YERİNDEKİ TEHLİKELER</vt:lpstr>
      <vt:lpstr>   YANGINA MÜDAHALE MALZEMELERİ</vt:lpstr>
      <vt:lpstr>   YANGINA MÜDAHALE MALZEMELERİ</vt:lpstr>
      <vt:lpstr>     YANGIN ALGILAMA SENSÖRLERİ</vt:lpstr>
      <vt:lpstr>     YANGIN ALGILAMA SENSÖRLERİ</vt:lpstr>
      <vt:lpstr>     ACİL DURUM KAÇIŞ SİSTEMLERİ</vt:lpstr>
      <vt:lpstr>    ACİL DURUM AYDINLATMA SİSTEMİ</vt:lpstr>
      <vt:lpstr>    ACİL ANONS SİSTEMİ</vt:lpstr>
      <vt:lpstr>    ACİL ÇIKIŞ KAPILARI</vt:lpstr>
      <vt:lpstr>ACİL ÇIKIŞ YÖNLENDİRME TABELALARI</vt:lpstr>
      <vt:lpstr>    YANGINA YAKALANIRSANIZ</vt:lpstr>
      <vt:lpstr>     DUR, YAT, YUVARLAN!</vt:lpstr>
      <vt:lpstr>DOĞAL AFETLERİN TANIMI  ÖZELLİKLERİ VE SONUÇLARI</vt:lpstr>
      <vt:lpstr>Afet Çeşİtlerİ</vt:lpstr>
      <vt:lpstr>ÖZELLİKLERİ – SONUÇLARI</vt:lpstr>
      <vt:lpstr>Afet çeşitleri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PATLAMA, PARLAMA, YANGIN VE YANGINDAN KORUNMA</dc:title>
  <dc:creator>Sait AKTAŞ</dc:creator>
  <cp:lastModifiedBy>msoft31705</cp:lastModifiedBy>
  <cp:revision>198</cp:revision>
  <dcterms:created xsi:type="dcterms:W3CDTF">2013-08-03T03:56:46Z</dcterms:created>
  <dcterms:modified xsi:type="dcterms:W3CDTF">2025-09-08T09:12:37Z</dcterms:modified>
</cp:coreProperties>
</file>